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256" r:id="rId2"/>
    <p:sldId id="270" r:id="rId3"/>
    <p:sldId id="257" r:id="rId4"/>
    <p:sldId id="258" r:id="rId5"/>
    <p:sldId id="262" r:id="rId6"/>
    <p:sldId id="260" r:id="rId7"/>
    <p:sldId id="261" r:id="rId8"/>
    <p:sldId id="263" r:id="rId9"/>
    <p:sldId id="277" r:id="rId10"/>
    <p:sldId id="264" r:id="rId11"/>
    <p:sldId id="269" r:id="rId12"/>
    <p:sldId id="281" r:id="rId13"/>
    <p:sldId id="282" r:id="rId14"/>
    <p:sldId id="283" r:id="rId15"/>
    <p:sldId id="280" r:id="rId16"/>
    <p:sldId id="278" r:id="rId17"/>
    <p:sldId id="271" r:id="rId18"/>
    <p:sldId id="274" r:id="rId19"/>
    <p:sldId id="296" r:id="rId20"/>
    <p:sldId id="288" r:id="rId21"/>
    <p:sldId id="289" r:id="rId22"/>
    <p:sldId id="290" r:id="rId23"/>
    <p:sldId id="291" r:id="rId24"/>
    <p:sldId id="292" r:id="rId25"/>
    <p:sldId id="294" r:id="rId26"/>
    <p:sldId id="295" r:id="rId27"/>
    <p:sldId id="275" r:id="rId28"/>
    <p:sldId id="284" r:id="rId29"/>
    <p:sldId id="285" r:id="rId30"/>
    <p:sldId id="286" r:id="rId31"/>
    <p:sldId id="287" r:id="rId32"/>
    <p:sldId id="293"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14BE"/>
    <a:srgbClr val="0408B4"/>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444" autoAdjust="0"/>
  </p:normalViewPr>
  <p:slideViewPr>
    <p:cSldViewPr snapToGrid="0">
      <p:cViewPr varScale="1">
        <p:scale>
          <a:sx n="74" d="100"/>
          <a:sy n="74" d="100"/>
        </p:scale>
        <p:origin x="1290" y="72"/>
      </p:cViewPr>
      <p:guideLst>
        <p:guide orient="horz" pos="2160"/>
        <p:guide pos="2880"/>
      </p:guideLst>
    </p:cSldViewPr>
  </p:slideViewPr>
  <p:notesTextViewPr>
    <p:cViewPr>
      <p:scale>
        <a:sx n="1" d="1"/>
        <a:sy n="1" d="1"/>
      </p:scale>
      <p:origin x="0" y="0"/>
    </p:cViewPr>
  </p:notesTextViewPr>
  <p:notesViewPr>
    <p:cSldViewPr snapToGrid="0">
      <p:cViewPr>
        <p:scale>
          <a:sx n="142" d="100"/>
          <a:sy n="142" d="100"/>
        </p:scale>
        <p:origin x="906" y="-239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8C9670-5124-4409-958B-889F0C71EABA}" type="slidenum">
              <a:rPr lang="mk-MK" smtClean="0"/>
              <a:t>‹#›</a:t>
            </a:fld>
            <a:endParaRPr lang="mk-MK" dirty="0"/>
          </a:p>
        </p:txBody>
      </p:sp>
      <p:sp>
        <p:nvSpPr>
          <p:cNvPr id="6" name="Date Placeholder 3"/>
          <p:cNvSpPr txBox="1">
            <a:spLocks/>
          </p:cNvSpPr>
          <p:nvPr/>
        </p:nvSpPr>
        <p:spPr>
          <a:xfrm>
            <a:off x="-3259" y="8633373"/>
            <a:ext cx="948360" cy="50123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02.10.2017</a:t>
            </a:r>
            <a:endParaRPr lang="mk-MK" dirty="0"/>
          </a:p>
        </p:txBody>
      </p:sp>
      <p:pic>
        <p:nvPicPr>
          <p:cNvPr id="8" name="Picture 2" descr="European Emble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637" y="8657897"/>
            <a:ext cx="735304" cy="450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613646" y="8683804"/>
            <a:ext cx="3711315" cy="338554"/>
          </a:xfrm>
          <a:prstGeom prst="rect">
            <a:avLst/>
          </a:prstGeom>
          <a:noFill/>
        </p:spPr>
        <p:txBody>
          <a:bodyPr wrap="square" rtlCol="0">
            <a:spAutoFit/>
          </a:bodyPr>
          <a:lstStyle/>
          <a:p>
            <a:pPr algn="ctr"/>
            <a:r>
              <a:rPr lang="tr-TR" sz="800" dirty="0" err="1"/>
              <a:t>This</a:t>
            </a:r>
            <a:r>
              <a:rPr lang="tr-TR" sz="800" dirty="0"/>
              <a:t> Project is </a:t>
            </a:r>
            <a:r>
              <a:rPr lang="tr-TR" sz="800" dirty="0" err="1"/>
              <a:t>financed</a:t>
            </a:r>
            <a:r>
              <a:rPr lang="tr-TR" sz="800" dirty="0"/>
              <a:t> by </a:t>
            </a:r>
            <a:r>
              <a:rPr lang="tr-TR" sz="800" dirty="0" err="1"/>
              <a:t>the</a:t>
            </a:r>
            <a:r>
              <a:rPr lang="tr-TR" sz="800" dirty="0"/>
              <a:t> </a:t>
            </a:r>
            <a:r>
              <a:rPr lang="tr-TR" sz="800" dirty="0" err="1"/>
              <a:t>European</a:t>
            </a:r>
            <a:r>
              <a:rPr lang="tr-TR" sz="800" dirty="0"/>
              <a:t> </a:t>
            </a:r>
            <a:r>
              <a:rPr lang="tr-TR" sz="800" dirty="0" err="1"/>
              <a:t>Union</a:t>
            </a:r>
            <a:r>
              <a:rPr lang="tr-TR" sz="800" dirty="0"/>
              <a:t> </a:t>
            </a:r>
            <a:r>
              <a:rPr lang="tr-TR" sz="800" dirty="0" err="1"/>
              <a:t>and</a:t>
            </a:r>
            <a:r>
              <a:rPr lang="tr-TR" sz="800" dirty="0"/>
              <a:t> </a:t>
            </a:r>
            <a:r>
              <a:rPr lang="tr-TR" sz="800" dirty="0" err="1"/>
              <a:t>implemented</a:t>
            </a:r>
            <a:r>
              <a:rPr lang="tr-TR" sz="800" dirty="0"/>
              <a:t> by </a:t>
            </a:r>
            <a:r>
              <a:rPr lang="en-GB" sz="800" dirty="0"/>
              <a:t>WYG </a:t>
            </a:r>
            <a:r>
              <a:rPr lang="en-GB" sz="800" dirty="0" err="1"/>
              <a:t>Türkiye</a:t>
            </a:r>
            <a:r>
              <a:rPr lang="en-GB" sz="800" dirty="0"/>
              <a:t>, WYG International Ltd., Project Group </a:t>
            </a:r>
            <a:r>
              <a:rPr lang="tr-TR" sz="800" dirty="0" err="1"/>
              <a:t>and</a:t>
            </a:r>
            <a:r>
              <a:rPr lang="en-GB" sz="800" dirty="0"/>
              <a:t> LDK Consultants Consortium</a:t>
            </a:r>
            <a:r>
              <a:rPr lang="tr-TR" sz="800" dirty="0"/>
              <a:t>.</a:t>
            </a:r>
            <a:endParaRPr lang="en-GB" sz="800" dirty="0"/>
          </a:p>
        </p:txBody>
      </p:sp>
      <p:pic>
        <p:nvPicPr>
          <p:cNvPr id="10" name="Picture 2" descr="\\Server\share\PMU ADMIN - 2015-18\Visibility\Logo\AB Hibe Logo.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018" t="31442" r="9259" b="31612"/>
          <a:stretch/>
        </p:blipFill>
        <p:spPr bwMode="auto">
          <a:xfrm>
            <a:off x="5284617" y="8649283"/>
            <a:ext cx="984570" cy="4851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1" name="Rectangle 10"/>
          <p:cNvSpPr/>
          <p:nvPr/>
        </p:nvSpPr>
        <p:spPr>
          <a:xfrm>
            <a:off x="-1157008" y="8563528"/>
            <a:ext cx="9144000" cy="18288"/>
          </a:xfrm>
          <a:prstGeom prst="rect">
            <a:avLst/>
          </a:prstGeom>
          <a:solidFill>
            <a:srgbClr val="0408B4"/>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spTree>
    <p:extLst>
      <p:ext uri="{BB962C8B-B14F-4D97-AF65-F5344CB8AC3E}">
        <p14:creationId xmlns:p14="http://schemas.microsoft.com/office/powerpoint/2010/main" val="72871548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0" y="8882436"/>
            <a:ext cx="1004047" cy="261564"/>
          </a:xfrm>
          <a:prstGeom prst="rect">
            <a:avLst/>
          </a:prstGeom>
        </p:spPr>
        <p:txBody>
          <a:bodyPr vert="horz" lIns="91440" tIns="45720" rIns="91440" bIns="45720" rtlCol="0"/>
          <a:lstStyle>
            <a:lvl1pPr algn="r">
              <a:defRPr sz="1200"/>
            </a:lvl1pPr>
          </a:lstStyle>
          <a:p>
            <a:r>
              <a:rPr lang="mk-MK" smtClean="0"/>
              <a:t>02.10.2017</a:t>
            </a:r>
            <a:endParaRPr lang="mk-MK"/>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mk-M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k-MK"/>
          </a:p>
        </p:txBody>
      </p:sp>
      <p:sp>
        <p:nvSpPr>
          <p:cNvPr id="7" name="Slide Number Placeholder 6"/>
          <p:cNvSpPr>
            <a:spLocks noGrp="1"/>
          </p:cNvSpPr>
          <p:nvPr>
            <p:ph type="sldNum" sz="quarter" idx="5"/>
          </p:nvPr>
        </p:nvSpPr>
        <p:spPr>
          <a:xfrm>
            <a:off x="6418729" y="8882436"/>
            <a:ext cx="437684" cy="261564"/>
          </a:xfrm>
          <a:prstGeom prst="rect">
            <a:avLst/>
          </a:prstGeom>
        </p:spPr>
        <p:txBody>
          <a:bodyPr vert="horz" lIns="91440" tIns="45720" rIns="91440" bIns="45720" rtlCol="0" anchor="b"/>
          <a:lstStyle>
            <a:lvl1pPr algn="r">
              <a:defRPr sz="1200"/>
            </a:lvl1pPr>
          </a:lstStyle>
          <a:p>
            <a:fld id="{F64414D3-3BAA-452B-9AD7-2EFEBCD08E64}" type="slidenum">
              <a:rPr lang="mk-MK" smtClean="0"/>
              <a:t>‹#›</a:t>
            </a:fld>
            <a:endParaRPr lang="mk-MK"/>
          </a:p>
        </p:txBody>
      </p:sp>
    </p:spTree>
    <p:extLst>
      <p:ext uri="{BB962C8B-B14F-4D97-AF65-F5344CB8AC3E}">
        <p14:creationId xmlns:p14="http://schemas.microsoft.com/office/powerpoint/2010/main" val="24961443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mk-MK"/>
          </a:p>
        </p:txBody>
      </p:sp>
      <p:sp>
        <p:nvSpPr>
          <p:cNvPr id="4" name="Date Placeholder 3"/>
          <p:cNvSpPr>
            <a:spLocks noGrp="1"/>
          </p:cNvSpPr>
          <p:nvPr>
            <p:ph type="dt" idx="10"/>
          </p:nvPr>
        </p:nvSpPr>
        <p:spPr/>
        <p:txBody>
          <a:bodyPr/>
          <a:lstStyle/>
          <a:p>
            <a:r>
              <a:rPr lang="mk-MK" smtClean="0"/>
              <a:t>02.10.2017</a:t>
            </a:r>
            <a:endParaRPr lang="mk-MK"/>
          </a:p>
        </p:txBody>
      </p:sp>
      <p:sp>
        <p:nvSpPr>
          <p:cNvPr id="5" name="Slide Number Placeholder 4"/>
          <p:cNvSpPr>
            <a:spLocks noGrp="1"/>
          </p:cNvSpPr>
          <p:nvPr>
            <p:ph type="sldNum" sz="quarter" idx="11"/>
          </p:nvPr>
        </p:nvSpPr>
        <p:spPr/>
        <p:txBody>
          <a:bodyPr/>
          <a:lstStyle/>
          <a:p>
            <a:fld id="{F64414D3-3BAA-452B-9AD7-2EFEBCD08E64}" type="slidenum">
              <a:rPr lang="mk-MK" smtClean="0"/>
              <a:t>1</a:t>
            </a:fld>
            <a:endParaRPr lang="mk-MK"/>
          </a:p>
        </p:txBody>
      </p:sp>
    </p:spTree>
    <p:extLst>
      <p:ext uri="{BB962C8B-B14F-4D97-AF65-F5344CB8AC3E}">
        <p14:creationId xmlns:p14="http://schemas.microsoft.com/office/powerpoint/2010/main" val="2676489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43933"/>
          </a:xfrm>
        </p:spPr>
        <p:txBody>
          <a:bodyPr anchor="b"/>
          <a:lstStyle>
            <a:lvl1pPr algn="l">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0" y="859809"/>
            <a:ext cx="9144000" cy="522709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2CDBE4-959A-4E4D-8FDB-29C9B4D6A6FB}" type="datetimeFigureOut">
              <a:rPr lang="mk-MK" smtClean="0"/>
              <a:t>05.10.2017</a:t>
            </a:fld>
            <a:endParaRPr lang="mk-MK"/>
          </a:p>
        </p:txBody>
      </p:sp>
      <p:sp>
        <p:nvSpPr>
          <p:cNvPr id="5" name="Footer Placeholder 4"/>
          <p:cNvSpPr>
            <a:spLocks noGrp="1"/>
          </p:cNvSpPr>
          <p:nvPr>
            <p:ph type="ftr" sz="quarter" idx="11"/>
          </p:nvPr>
        </p:nvSpPr>
        <p:spPr>
          <a:xfrm>
            <a:off x="1470991" y="6356351"/>
            <a:ext cx="6308035" cy="365125"/>
          </a:xfrm>
          <a:prstGeom prst="rect">
            <a:avLst/>
          </a:prstGeom>
        </p:spPr>
        <p:txBody>
          <a:bodyPr/>
          <a:lstStyle/>
          <a:p>
            <a:endParaRPr lang="mk-MK"/>
          </a:p>
        </p:txBody>
      </p:sp>
      <p:sp>
        <p:nvSpPr>
          <p:cNvPr id="6" name="Slide Number Placeholder 5"/>
          <p:cNvSpPr>
            <a:spLocks noGrp="1"/>
          </p:cNvSpPr>
          <p:nvPr>
            <p:ph type="sldNum" sz="quarter" idx="12"/>
          </p:nvPr>
        </p:nvSpPr>
        <p:spPr/>
        <p:txBody>
          <a:bodyPr/>
          <a:lstStyle/>
          <a:p>
            <a:fld id="{F2585885-D34F-493F-9F44-9410FC3C4C48}" type="slidenum">
              <a:rPr lang="mk-MK" smtClean="0"/>
              <a:t>‹#›</a:t>
            </a:fld>
            <a:endParaRPr lang="mk-MK"/>
          </a:p>
        </p:txBody>
      </p:sp>
    </p:spTree>
    <p:extLst>
      <p:ext uri="{BB962C8B-B14F-4D97-AF65-F5344CB8AC3E}">
        <p14:creationId xmlns:p14="http://schemas.microsoft.com/office/powerpoint/2010/main" val="26829397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3909"/>
            <a:ext cx="9144000" cy="682127"/>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0" y="803567"/>
            <a:ext cx="9144000" cy="522874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2CDBE4-959A-4E4D-8FDB-29C9B4D6A6FB}" type="datetimeFigureOut">
              <a:rPr lang="mk-MK" smtClean="0"/>
              <a:t>05.10.2017</a:t>
            </a:fld>
            <a:endParaRPr lang="mk-MK"/>
          </a:p>
        </p:txBody>
      </p:sp>
      <p:sp>
        <p:nvSpPr>
          <p:cNvPr id="5" name="Footer Placeholder 4"/>
          <p:cNvSpPr>
            <a:spLocks noGrp="1"/>
          </p:cNvSpPr>
          <p:nvPr>
            <p:ph type="ftr" sz="quarter" idx="11"/>
          </p:nvPr>
        </p:nvSpPr>
        <p:spPr>
          <a:xfrm>
            <a:off x="1470991" y="6356351"/>
            <a:ext cx="6308035" cy="365125"/>
          </a:xfrm>
          <a:prstGeom prst="rect">
            <a:avLst/>
          </a:prstGeom>
        </p:spPr>
        <p:txBody>
          <a:bodyPr/>
          <a:lstStyle/>
          <a:p>
            <a:endParaRPr lang="mk-MK"/>
          </a:p>
        </p:txBody>
      </p:sp>
      <p:sp>
        <p:nvSpPr>
          <p:cNvPr id="6" name="Slide Number Placeholder 5"/>
          <p:cNvSpPr>
            <a:spLocks noGrp="1"/>
          </p:cNvSpPr>
          <p:nvPr>
            <p:ph type="sldNum" sz="quarter" idx="12"/>
          </p:nvPr>
        </p:nvSpPr>
        <p:spPr/>
        <p:txBody>
          <a:bodyPr/>
          <a:lstStyle/>
          <a:p>
            <a:fld id="{F2585885-D34F-493F-9F44-9410FC3C4C48}" type="slidenum">
              <a:rPr lang="mk-MK" smtClean="0"/>
              <a:t>‹#›</a:t>
            </a:fld>
            <a:endParaRPr lang="mk-MK"/>
          </a:p>
        </p:txBody>
      </p:sp>
    </p:spTree>
    <p:extLst>
      <p:ext uri="{BB962C8B-B14F-4D97-AF65-F5344CB8AC3E}">
        <p14:creationId xmlns:p14="http://schemas.microsoft.com/office/powerpoint/2010/main" val="38643085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79480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526" y="0"/>
            <a:ext cx="9153526" cy="68238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526" y="846161"/>
            <a:ext cx="9144000" cy="5221429"/>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248820"/>
            <a:ext cx="948360" cy="50123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02.10.2017</a:t>
            </a:r>
            <a:endParaRPr lang="mk-MK" dirty="0"/>
          </a:p>
        </p:txBody>
      </p:sp>
      <p:sp>
        <p:nvSpPr>
          <p:cNvPr id="6" name="Slide Number Placeholder 5"/>
          <p:cNvSpPr>
            <a:spLocks noGrp="1"/>
          </p:cNvSpPr>
          <p:nvPr>
            <p:ph type="sldNum" sz="quarter" idx="4"/>
          </p:nvPr>
        </p:nvSpPr>
        <p:spPr>
          <a:xfrm>
            <a:off x="7991060" y="6239295"/>
            <a:ext cx="524289" cy="501231"/>
          </a:xfrm>
          <a:prstGeom prst="rect">
            <a:avLst/>
          </a:prstGeom>
        </p:spPr>
        <p:txBody>
          <a:bodyPr vert="horz" lIns="91440" tIns="45720" rIns="91440" bIns="45720" rtlCol="0" anchor="ctr"/>
          <a:lstStyle>
            <a:lvl1pPr algn="r">
              <a:defRPr sz="1200">
                <a:solidFill>
                  <a:schemeClr val="tx1">
                    <a:tint val="75000"/>
                  </a:schemeClr>
                </a:solidFill>
              </a:defRPr>
            </a:lvl1pPr>
          </a:lstStyle>
          <a:p>
            <a:fld id="{F2585885-D34F-493F-9F44-9410FC3C4C48}" type="slidenum">
              <a:rPr lang="mk-MK" smtClean="0"/>
              <a:t>‹#›</a:t>
            </a:fld>
            <a:endParaRPr lang="mk-MK" dirty="0"/>
          </a:p>
        </p:txBody>
      </p:sp>
      <p:pic>
        <p:nvPicPr>
          <p:cNvPr id="9" name="Picture 2" descr="European Emblem"/>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577010" y="6277396"/>
            <a:ext cx="735304" cy="450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userDrawn="1"/>
        </p:nvSpPr>
        <p:spPr>
          <a:xfrm>
            <a:off x="2413858" y="6289855"/>
            <a:ext cx="4408210" cy="400110"/>
          </a:xfrm>
          <a:prstGeom prst="rect">
            <a:avLst/>
          </a:prstGeom>
          <a:noFill/>
        </p:spPr>
        <p:txBody>
          <a:bodyPr wrap="square" rtlCol="0">
            <a:spAutoFit/>
          </a:bodyPr>
          <a:lstStyle/>
          <a:p>
            <a:pPr algn="ctr"/>
            <a:r>
              <a:rPr lang="tr-TR" sz="1000" dirty="0" err="1"/>
              <a:t>This</a:t>
            </a:r>
            <a:r>
              <a:rPr lang="tr-TR" sz="1000" dirty="0"/>
              <a:t> Project is </a:t>
            </a:r>
            <a:r>
              <a:rPr lang="tr-TR" sz="1000" dirty="0" err="1"/>
              <a:t>financed</a:t>
            </a:r>
            <a:r>
              <a:rPr lang="tr-TR" sz="1000" dirty="0"/>
              <a:t> by </a:t>
            </a:r>
            <a:r>
              <a:rPr lang="tr-TR" sz="1000" dirty="0" err="1"/>
              <a:t>the</a:t>
            </a:r>
            <a:r>
              <a:rPr lang="tr-TR" sz="1000" dirty="0"/>
              <a:t> </a:t>
            </a:r>
            <a:r>
              <a:rPr lang="tr-TR" sz="1000" dirty="0" err="1"/>
              <a:t>European</a:t>
            </a:r>
            <a:r>
              <a:rPr lang="tr-TR" sz="1000" dirty="0"/>
              <a:t> </a:t>
            </a:r>
            <a:r>
              <a:rPr lang="tr-TR" sz="1000" dirty="0" err="1"/>
              <a:t>Union</a:t>
            </a:r>
            <a:r>
              <a:rPr lang="tr-TR" sz="1000" dirty="0"/>
              <a:t> </a:t>
            </a:r>
            <a:r>
              <a:rPr lang="tr-TR" sz="1000" dirty="0" err="1"/>
              <a:t>and</a:t>
            </a:r>
            <a:r>
              <a:rPr lang="tr-TR" sz="1000" dirty="0"/>
              <a:t> </a:t>
            </a:r>
            <a:r>
              <a:rPr lang="tr-TR" sz="1000" dirty="0" err="1"/>
              <a:t>implemented</a:t>
            </a:r>
            <a:r>
              <a:rPr lang="tr-TR" sz="1000" dirty="0"/>
              <a:t> by </a:t>
            </a:r>
            <a:r>
              <a:rPr lang="en-GB" sz="1000" dirty="0"/>
              <a:t>WYG </a:t>
            </a:r>
            <a:r>
              <a:rPr lang="en-GB" sz="1000" dirty="0" err="1"/>
              <a:t>Türkiye</a:t>
            </a:r>
            <a:r>
              <a:rPr lang="en-GB" sz="1000" dirty="0"/>
              <a:t>, WYG International Ltd., Project Group </a:t>
            </a:r>
            <a:r>
              <a:rPr lang="tr-TR" sz="1000" dirty="0" err="1"/>
              <a:t>and</a:t>
            </a:r>
            <a:r>
              <a:rPr lang="en-GB" sz="1000" dirty="0"/>
              <a:t> LDK Consultants Consortium</a:t>
            </a:r>
            <a:r>
              <a:rPr lang="tr-TR" sz="1000" dirty="0"/>
              <a:t>.</a:t>
            </a:r>
            <a:endParaRPr lang="en-GB" sz="1000" dirty="0"/>
          </a:p>
        </p:txBody>
      </p:sp>
      <p:pic>
        <p:nvPicPr>
          <p:cNvPr id="11" name="Picture 2" descr="\\Server\share\PMU ADMIN - 2015-18\Visibility\Logo\AB Hibe Logo.pn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7018" t="31442" r="9259" b="31612"/>
          <a:stretch/>
        </p:blipFill>
        <p:spPr bwMode="auto">
          <a:xfrm>
            <a:off x="6923612" y="6245915"/>
            <a:ext cx="984570" cy="4851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2" name="Rectangle 11"/>
          <p:cNvSpPr/>
          <p:nvPr userDrawn="1"/>
        </p:nvSpPr>
        <p:spPr>
          <a:xfrm>
            <a:off x="-9526" y="6169579"/>
            <a:ext cx="9144000" cy="18288"/>
          </a:xfrm>
          <a:prstGeom prst="rect">
            <a:avLst/>
          </a:prstGeom>
          <a:solidFill>
            <a:srgbClr val="0408B4"/>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mk-MK"/>
          </a:p>
        </p:txBody>
      </p:sp>
    </p:spTree>
    <p:extLst>
      <p:ext uri="{BB962C8B-B14F-4D97-AF65-F5344CB8AC3E}">
        <p14:creationId xmlns:p14="http://schemas.microsoft.com/office/powerpoint/2010/main" val="332613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3600" u="none" kern="1200">
          <a:solidFill>
            <a:schemeClr val="tx1"/>
          </a:solidFill>
          <a:effectLst>
            <a:outerShdw blurRad="38100" dist="38100" dir="2700000" algn="tl">
              <a:srgbClr val="000000">
                <a:alpha val="43137"/>
              </a:srgbClr>
            </a:outerShdw>
          </a:effectLst>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3.xml"/><Relationship Id="rId5" Type="http://schemas.openxmlformats.org/officeDocument/2006/relationships/image" Target="../media/image9.wmf"/><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5268036"/>
            <a:ext cx="5626290" cy="532263"/>
          </a:xfrm>
        </p:spPr>
        <p:txBody>
          <a:bodyPr>
            <a:normAutofit/>
          </a:bodyPr>
          <a:lstStyle/>
          <a:p>
            <a:pPr algn="l"/>
            <a:r>
              <a:rPr lang="hr-HR" dirty="0" smtClean="0"/>
              <a:t>Vesna Vertovsek,                   </a:t>
            </a:r>
            <a:r>
              <a:rPr lang="hr-HR" dirty="0" err="1" smtClean="0"/>
              <a:t>October</a:t>
            </a:r>
            <a:r>
              <a:rPr lang="hr-HR" dirty="0" smtClean="0"/>
              <a:t>, 2017</a:t>
            </a:r>
          </a:p>
          <a:p>
            <a:endParaRPr lang="mk-MK" dirty="0"/>
          </a:p>
        </p:txBody>
      </p:sp>
      <p:sp>
        <p:nvSpPr>
          <p:cNvPr id="5" name="Title 1"/>
          <p:cNvSpPr txBox="1">
            <a:spLocks/>
          </p:cNvSpPr>
          <p:nvPr/>
        </p:nvSpPr>
        <p:spPr>
          <a:xfrm>
            <a:off x="4773304" y="3821373"/>
            <a:ext cx="590265" cy="76676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600" u="none" kern="1200">
                <a:solidFill>
                  <a:schemeClr val="tx1"/>
                </a:solidFill>
                <a:effectLst>
                  <a:outerShdw blurRad="38100" dist="38100" dir="2700000" algn="tl">
                    <a:srgbClr val="000000">
                      <a:alpha val="43137"/>
                    </a:srgbClr>
                  </a:outerShdw>
                </a:effectLst>
                <a:latin typeface="+mn-lt"/>
                <a:ea typeface="+mj-ea"/>
                <a:cs typeface="+mj-cs"/>
              </a:defRPr>
            </a:lvl1pPr>
          </a:lstStyle>
          <a:p>
            <a:endParaRPr lang="mk-MK" sz="19600" dirty="0">
              <a:ln w="0"/>
              <a:solidFill>
                <a:srgbClr val="FF0000"/>
              </a:solidFill>
              <a:effectLst>
                <a:outerShdw blurRad="38100" dist="19050" dir="2700000" algn="tl" rotWithShape="0">
                  <a:schemeClr val="dk1">
                    <a:alpha val="40000"/>
                  </a:schemeClr>
                </a:outerShdw>
              </a:effectLst>
            </a:endParaRPr>
          </a:p>
        </p:txBody>
      </p:sp>
      <p:sp>
        <p:nvSpPr>
          <p:cNvPr id="7" name="Title 6"/>
          <p:cNvSpPr>
            <a:spLocks noGrp="1"/>
          </p:cNvSpPr>
          <p:nvPr>
            <p:ph type="ctrTitle"/>
          </p:nvPr>
        </p:nvSpPr>
        <p:spPr>
          <a:xfrm>
            <a:off x="0" y="436728"/>
            <a:ext cx="8720919" cy="643933"/>
          </a:xfrm>
        </p:spPr>
        <p:txBody>
          <a:bodyPr>
            <a:normAutofit fontScale="90000"/>
          </a:bodyPr>
          <a:lstStyle/>
          <a:p>
            <a:r>
              <a:rPr lang="hr-HR" b="1" dirty="0" smtClean="0">
                <a:solidFill>
                  <a:schemeClr val="accent5"/>
                </a:solidFill>
              </a:rPr>
              <a:t/>
            </a:r>
            <a:br>
              <a:rPr lang="hr-HR" b="1" dirty="0" smtClean="0">
                <a:solidFill>
                  <a:schemeClr val="accent5"/>
                </a:solidFill>
              </a:rPr>
            </a:br>
            <a:endParaRPr lang="hr-HR" dirty="0"/>
          </a:p>
        </p:txBody>
      </p:sp>
      <p:sp>
        <p:nvSpPr>
          <p:cNvPr id="11" name="TextBox 10"/>
          <p:cNvSpPr txBox="1"/>
          <p:nvPr/>
        </p:nvSpPr>
        <p:spPr>
          <a:xfrm>
            <a:off x="1282890" y="2088107"/>
            <a:ext cx="6741994" cy="2123658"/>
          </a:xfrm>
          <a:prstGeom prst="rect">
            <a:avLst/>
          </a:prstGeom>
          <a:noFill/>
        </p:spPr>
        <p:txBody>
          <a:bodyPr wrap="square" rtlCol="0">
            <a:spAutoFit/>
          </a:bodyPr>
          <a:lstStyle/>
          <a:p>
            <a:pPr algn="ctr"/>
            <a:r>
              <a:rPr lang="hr-HR" sz="4400" b="1" dirty="0" err="1" smtClean="0">
                <a:solidFill>
                  <a:schemeClr val="accent5"/>
                </a:solidFill>
              </a:rPr>
              <a:t>Introduction</a:t>
            </a:r>
            <a:r>
              <a:rPr lang="hr-HR" sz="4400" b="1" dirty="0" smtClean="0">
                <a:solidFill>
                  <a:schemeClr val="accent5"/>
                </a:solidFill>
              </a:rPr>
              <a:t> </a:t>
            </a:r>
            <a:r>
              <a:rPr lang="hr-HR" sz="4400" b="1" dirty="0">
                <a:solidFill>
                  <a:schemeClr val="accent5"/>
                </a:solidFill>
              </a:rPr>
              <a:t>to </a:t>
            </a:r>
            <a:endParaRPr lang="hr-HR" sz="4400" b="1" dirty="0" smtClean="0">
              <a:solidFill>
                <a:schemeClr val="accent5"/>
              </a:solidFill>
            </a:endParaRPr>
          </a:p>
          <a:p>
            <a:pPr algn="ctr"/>
            <a:r>
              <a:rPr lang="hr-HR" sz="4400" b="1" dirty="0" smtClean="0">
                <a:solidFill>
                  <a:schemeClr val="accent5"/>
                </a:solidFill>
              </a:rPr>
              <a:t>Grant </a:t>
            </a:r>
            <a:r>
              <a:rPr lang="hr-HR" sz="4400" b="1" dirty="0">
                <a:solidFill>
                  <a:schemeClr val="accent5"/>
                </a:solidFill>
              </a:rPr>
              <a:t>Project </a:t>
            </a:r>
            <a:r>
              <a:rPr lang="hr-HR" sz="4400" b="1" dirty="0" err="1">
                <a:solidFill>
                  <a:schemeClr val="accent5"/>
                </a:solidFill>
              </a:rPr>
              <a:t>Development</a:t>
            </a:r>
            <a:r>
              <a:rPr lang="hr-HR" sz="4400" b="1" dirty="0">
                <a:solidFill>
                  <a:schemeClr val="accent5"/>
                </a:solidFill>
              </a:rPr>
              <a:t/>
            </a:r>
            <a:br>
              <a:rPr lang="hr-HR" sz="4400" b="1" dirty="0">
                <a:solidFill>
                  <a:schemeClr val="accent5"/>
                </a:solidFill>
              </a:rPr>
            </a:br>
            <a:endParaRPr lang="hr-HR" sz="4400" dirty="0"/>
          </a:p>
        </p:txBody>
      </p:sp>
    </p:spTree>
    <p:extLst>
      <p:ext uri="{BB962C8B-B14F-4D97-AF65-F5344CB8AC3E}">
        <p14:creationId xmlns:p14="http://schemas.microsoft.com/office/powerpoint/2010/main" val="325627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nodePh="1">
                                  <p:stCondLst>
                                    <p:cond delay="600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423080" y="803567"/>
            <a:ext cx="4053385" cy="5228744"/>
          </a:xfrm>
        </p:spPr>
        <p:txBody>
          <a:bodyPr/>
          <a:lstStyle/>
          <a:p>
            <a:pPr marL="0" indent="0" algn="ctr">
              <a:spcBef>
                <a:spcPts val="700"/>
              </a:spcBef>
              <a:buNone/>
              <a:defRPr/>
            </a:pPr>
            <a:r>
              <a:rPr lang="en-GB" b="1" dirty="0">
                <a:solidFill>
                  <a:srgbClr val="C00000"/>
                </a:solidFill>
                <a:latin typeface="Calibri" panose="020F0502020204030204" pitchFamily="34" charset="0"/>
              </a:rPr>
              <a:t>Logical Framework</a:t>
            </a:r>
          </a:p>
          <a:p>
            <a:pPr marL="0" indent="0" algn="ctr">
              <a:spcBef>
                <a:spcPts val="700"/>
              </a:spcBef>
              <a:buNone/>
              <a:defRPr/>
            </a:pPr>
            <a:r>
              <a:rPr lang="en-GB" b="1" dirty="0">
                <a:solidFill>
                  <a:srgbClr val="C00000"/>
                </a:solidFill>
                <a:latin typeface="Calibri" panose="020F0502020204030204" pitchFamily="34" charset="0"/>
              </a:rPr>
              <a:t>Approach </a:t>
            </a:r>
            <a:r>
              <a:rPr lang="en-GB" b="1" dirty="0" smtClean="0">
                <a:solidFill>
                  <a:srgbClr val="C00000"/>
                </a:solidFill>
                <a:latin typeface="Calibri" panose="020F0502020204030204" pitchFamily="34" charset="0"/>
              </a:rPr>
              <a:t>(</a:t>
            </a:r>
            <a:r>
              <a:rPr lang="en-GB" b="1" dirty="0">
                <a:solidFill>
                  <a:srgbClr val="C00000"/>
                </a:solidFill>
                <a:latin typeface="Calibri" panose="020F0502020204030204" pitchFamily="34" charset="0"/>
              </a:rPr>
              <a:t>LFA)</a:t>
            </a:r>
          </a:p>
          <a:p>
            <a:pPr algn="ctr">
              <a:spcBef>
                <a:spcPts val="700"/>
              </a:spcBef>
              <a:defRPr/>
            </a:pPr>
            <a:endParaRPr lang="en-GB" dirty="0">
              <a:solidFill>
                <a:srgbClr val="000000"/>
              </a:solidFill>
            </a:endParaRPr>
          </a:p>
          <a:p>
            <a:pPr marL="0" indent="0">
              <a:spcBef>
                <a:spcPts val="700"/>
              </a:spcBef>
              <a:buNone/>
              <a:defRPr/>
            </a:pPr>
            <a:r>
              <a:rPr lang="en-GB" dirty="0">
                <a:solidFill>
                  <a:schemeClr val="accent5"/>
                </a:solidFill>
                <a:latin typeface="Calibri" panose="020F0502020204030204" pitchFamily="34" charset="0"/>
              </a:rPr>
              <a:t>is an </a:t>
            </a:r>
            <a:r>
              <a:rPr lang="en-GB" u="sng" dirty="0">
                <a:solidFill>
                  <a:srgbClr val="C00000"/>
                </a:solidFill>
                <a:latin typeface="Calibri" panose="020F0502020204030204" pitchFamily="34" charset="0"/>
              </a:rPr>
              <a:t>analytical process</a:t>
            </a:r>
            <a:r>
              <a:rPr lang="en-GB" dirty="0">
                <a:solidFill>
                  <a:srgbClr val="C00000"/>
                </a:solidFill>
                <a:latin typeface="Calibri" panose="020F0502020204030204" pitchFamily="34" charset="0"/>
              </a:rPr>
              <a:t> </a:t>
            </a:r>
            <a:r>
              <a:rPr lang="en-GB" dirty="0">
                <a:solidFill>
                  <a:schemeClr val="accent5"/>
                </a:solidFill>
                <a:latin typeface="Calibri" panose="020F0502020204030204" pitchFamily="34" charset="0"/>
              </a:rPr>
              <a:t>(involving stakeholder analysis, problem analysis, objective setting and strategy selection)</a:t>
            </a:r>
          </a:p>
          <a:p>
            <a:pPr marL="0" indent="0">
              <a:buNone/>
            </a:pPr>
            <a:endParaRPr lang="hr-HR" dirty="0"/>
          </a:p>
        </p:txBody>
      </p:sp>
      <p:sp>
        <p:nvSpPr>
          <p:cNvPr id="4" name="TextBox 3"/>
          <p:cNvSpPr txBox="1"/>
          <p:nvPr/>
        </p:nvSpPr>
        <p:spPr>
          <a:xfrm>
            <a:off x="4735773" y="791570"/>
            <a:ext cx="4080681" cy="5790816"/>
          </a:xfrm>
          <a:prstGeom prst="rect">
            <a:avLst/>
          </a:prstGeom>
          <a:noFill/>
        </p:spPr>
        <p:txBody>
          <a:bodyPr wrap="square" rtlCol="0">
            <a:spAutoFit/>
          </a:bodyPr>
          <a:lstStyle/>
          <a:p>
            <a:pPr algn="ctr" defTabSz="914400">
              <a:lnSpc>
                <a:spcPct val="90000"/>
              </a:lnSpc>
              <a:spcBef>
                <a:spcPts val="700"/>
              </a:spcBef>
              <a:defRPr/>
            </a:pPr>
            <a:r>
              <a:rPr lang="en-GB" sz="3200" b="1" dirty="0">
                <a:solidFill>
                  <a:srgbClr val="C00000"/>
                </a:solidFill>
                <a:latin typeface="Calibri" panose="020F0502020204030204" pitchFamily="34" charset="0"/>
              </a:rPr>
              <a:t>Logical Framework</a:t>
            </a:r>
          </a:p>
          <a:p>
            <a:pPr algn="ctr" defTabSz="914400">
              <a:lnSpc>
                <a:spcPct val="90000"/>
              </a:lnSpc>
              <a:spcBef>
                <a:spcPts val="700"/>
              </a:spcBef>
              <a:defRPr/>
            </a:pPr>
            <a:r>
              <a:rPr lang="en-GB" sz="3200" b="1" dirty="0" smtClean="0">
                <a:solidFill>
                  <a:srgbClr val="C00000"/>
                </a:solidFill>
                <a:latin typeface="Calibri" panose="020F0502020204030204" pitchFamily="34" charset="0"/>
              </a:rPr>
              <a:t>Matrix</a:t>
            </a:r>
            <a:r>
              <a:rPr lang="hr-HR" sz="3200" b="1" dirty="0" smtClean="0">
                <a:solidFill>
                  <a:srgbClr val="C00000"/>
                </a:solidFill>
                <a:latin typeface="Calibri" panose="020F0502020204030204" pitchFamily="34" charset="0"/>
              </a:rPr>
              <a:t> </a:t>
            </a:r>
            <a:r>
              <a:rPr lang="en-GB" sz="3200" b="1" dirty="0" smtClean="0">
                <a:solidFill>
                  <a:srgbClr val="C00000"/>
                </a:solidFill>
                <a:latin typeface="Calibri" panose="020F0502020204030204" pitchFamily="34" charset="0"/>
              </a:rPr>
              <a:t>(</a:t>
            </a:r>
            <a:r>
              <a:rPr lang="en-GB" sz="3200" b="1" dirty="0">
                <a:solidFill>
                  <a:srgbClr val="C00000"/>
                </a:solidFill>
                <a:latin typeface="Calibri" panose="020F0502020204030204" pitchFamily="34" charset="0"/>
              </a:rPr>
              <a:t>LFM)</a:t>
            </a:r>
          </a:p>
          <a:p>
            <a:pPr algn="ctr">
              <a:lnSpc>
                <a:spcPct val="90000"/>
              </a:lnSpc>
              <a:spcBef>
                <a:spcPts val="700"/>
              </a:spcBef>
              <a:defRPr/>
            </a:pPr>
            <a:endParaRPr lang="en-GB" sz="2000" dirty="0">
              <a:solidFill>
                <a:srgbClr val="000000"/>
              </a:solidFill>
            </a:endParaRPr>
          </a:p>
          <a:p>
            <a:pPr indent="3175">
              <a:lnSpc>
                <a:spcPct val="90000"/>
              </a:lnSpc>
              <a:spcBef>
                <a:spcPts val="700"/>
              </a:spcBef>
              <a:tabLst>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pPr>
            <a:r>
              <a:rPr lang="en-GB" sz="3200" dirty="0">
                <a:solidFill>
                  <a:schemeClr val="accent5"/>
                </a:solidFill>
                <a:latin typeface="Calibri" panose="020F0502020204030204" pitchFamily="34" charset="0"/>
              </a:rPr>
              <a:t>provides the </a:t>
            </a:r>
            <a:r>
              <a:rPr lang="hr-HR" sz="3200" u="sng" dirty="0">
                <a:solidFill>
                  <a:srgbClr val="C00000"/>
                </a:solidFill>
                <a:latin typeface="Calibri" panose="020F0502020204030204" pitchFamily="34" charset="0"/>
              </a:rPr>
              <a:t>d</a:t>
            </a:r>
            <a:r>
              <a:rPr lang="en-GB" sz="3200" u="sng" dirty="0" err="1">
                <a:solidFill>
                  <a:srgbClr val="C00000"/>
                </a:solidFill>
                <a:latin typeface="Calibri" panose="020F0502020204030204" pitchFamily="34" charset="0"/>
              </a:rPr>
              <a:t>o</a:t>
            </a:r>
            <a:r>
              <a:rPr lang="en-GB" sz="3200" u="sng" dirty="0" err="1" smtClean="0">
                <a:solidFill>
                  <a:srgbClr val="C00000"/>
                </a:solidFill>
                <a:latin typeface="Calibri" panose="020F0502020204030204" pitchFamily="34" charset="0"/>
              </a:rPr>
              <a:t>cumented</a:t>
            </a:r>
            <a:r>
              <a:rPr lang="en-GB" sz="3200" dirty="0" smtClean="0">
                <a:solidFill>
                  <a:srgbClr val="C00000"/>
                </a:solidFill>
                <a:latin typeface="Calibri" panose="020F0502020204030204" pitchFamily="34" charset="0"/>
              </a:rPr>
              <a:t> </a:t>
            </a:r>
            <a:r>
              <a:rPr lang="hr-HR" sz="3200" dirty="0" smtClean="0">
                <a:solidFill>
                  <a:srgbClr val="C00000"/>
                </a:solidFill>
                <a:latin typeface="Calibri" panose="020F0502020204030204" pitchFamily="34" charset="0"/>
              </a:rPr>
              <a:t> </a:t>
            </a:r>
            <a:r>
              <a:rPr lang="en-GB" sz="3200" u="sng" dirty="0" smtClean="0">
                <a:solidFill>
                  <a:srgbClr val="C00000"/>
                </a:solidFill>
                <a:latin typeface="Calibri" panose="020F0502020204030204" pitchFamily="34" charset="0"/>
              </a:rPr>
              <a:t>product </a:t>
            </a:r>
            <a:r>
              <a:rPr lang="en-GB" sz="3200" dirty="0">
                <a:solidFill>
                  <a:schemeClr val="accent5"/>
                </a:solidFill>
                <a:latin typeface="Calibri" panose="020F0502020204030204" pitchFamily="34" charset="0"/>
              </a:rPr>
              <a:t>of the analytical process</a:t>
            </a:r>
            <a:r>
              <a:rPr lang="tr-TR" sz="3200" dirty="0">
                <a:solidFill>
                  <a:schemeClr val="accent5"/>
                </a:solidFill>
                <a:latin typeface="Calibri" panose="020F0502020204030204" pitchFamily="34" charset="0"/>
              </a:rPr>
              <a:t> </a:t>
            </a:r>
            <a:r>
              <a:rPr lang="en-GB" sz="3200" dirty="0">
                <a:solidFill>
                  <a:schemeClr val="accent5"/>
                </a:solidFill>
                <a:latin typeface="Calibri" panose="020F0502020204030204" pitchFamily="34" charset="0"/>
              </a:rPr>
              <a:t>(while requiring further analysis of objectives, how they will be achieved and potential risks)</a:t>
            </a:r>
          </a:p>
          <a:p>
            <a:endParaRPr lang="hr-HR" dirty="0"/>
          </a:p>
        </p:txBody>
      </p:sp>
    </p:spTree>
    <p:extLst>
      <p:ext uri="{BB962C8B-B14F-4D97-AF65-F5344CB8AC3E}">
        <p14:creationId xmlns:p14="http://schemas.microsoft.com/office/powerpoint/2010/main" val="3881625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560" y="182880"/>
            <a:ext cx="8981440" cy="513156"/>
          </a:xfrm>
        </p:spPr>
        <p:txBody>
          <a:bodyPr>
            <a:normAutofit fontScale="90000"/>
          </a:bodyPr>
          <a:lstStyle/>
          <a:p>
            <a:r>
              <a:rPr lang="hr-HR" dirty="0" err="1" smtClean="0"/>
              <a:t>Drowing</a:t>
            </a:r>
            <a:r>
              <a:rPr lang="hr-HR" dirty="0" smtClean="0"/>
              <a:t> </a:t>
            </a:r>
            <a:r>
              <a:rPr lang="hr-HR" dirty="0" err="1"/>
              <a:t>up</a:t>
            </a:r>
            <a:r>
              <a:rPr lang="hr-HR" dirty="0"/>
              <a:t> a </a:t>
            </a:r>
            <a:r>
              <a:rPr lang="hr-HR" dirty="0" err="1" smtClean="0"/>
              <a:t>logframe</a:t>
            </a:r>
            <a:r>
              <a:rPr lang="hr-HR" dirty="0" smtClean="0"/>
              <a:t>:  </a:t>
            </a:r>
            <a:r>
              <a:rPr lang="hr-HR" dirty="0" err="1" smtClean="0"/>
              <a:t>Analysis</a:t>
            </a:r>
            <a:endParaRPr lang="hr-HR" dirty="0"/>
          </a:p>
        </p:txBody>
      </p:sp>
      <p:sp>
        <p:nvSpPr>
          <p:cNvPr id="3" name="Content Placeholder 2"/>
          <p:cNvSpPr>
            <a:spLocks noGrp="1"/>
          </p:cNvSpPr>
          <p:nvPr>
            <p:ph idx="1"/>
          </p:nvPr>
        </p:nvSpPr>
        <p:spPr>
          <a:xfrm>
            <a:off x="204716" y="1091821"/>
            <a:ext cx="8939284" cy="4940490"/>
          </a:xfrm>
        </p:spPr>
        <p:txBody>
          <a:bodyPr>
            <a:normAutofit fontScale="70000" lnSpcReduction="20000"/>
          </a:bodyPr>
          <a:lstStyle/>
          <a:p>
            <a:pPr marL="0" indent="0">
              <a:buNone/>
            </a:pPr>
            <a:r>
              <a:rPr lang="en-GB" altLang="sr-Latn-RS" dirty="0">
                <a:ea typeface="Geneva"/>
                <a:cs typeface="Geneva"/>
              </a:rPr>
              <a:t>Drawing up a </a:t>
            </a:r>
            <a:r>
              <a:rPr lang="en-GB" altLang="sr-Latn-RS" dirty="0" err="1">
                <a:ea typeface="Geneva"/>
                <a:cs typeface="Geneva"/>
              </a:rPr>
              <a:t>Logframe</a:t>
            </a:r>
            <a:r>
              <a:rPr lang="en-GB" altLang="sr-Latn-RS" dirty="0">
                <a:ea typeface="Geneva"/>
                <a:cs typeface="Geneva"/>
              </a:rPr>
              <a:t> has two main stages, </a:t>
            </a:r>
            <a:r>
              <a:rPr lang="en-GB" altLang="sr-Latn-RS" b="1" i="1" dirty="0">
                <a:ea typeface="Geneva"/>
                <a:cs typeface="Geneva"/>
              </a:rPr>
              <a:t>Analysis </a:t>
            </a:r>
            <a:r>
              <a:rPr lang="en-GB" altLang="sr-Latn-RS" dirty="0">
                <a:ea typeface="Geneva"/>
                <a:cs typeface="Geneva"/>
              </a:rPr>
              <a:t>and </a:t>
            </a:r>
            <a:r>
              <a:rPr lang="en-GB" altLang="sr-Latn-RS" b="1" i="1" dirty="0">
                <a:ea typeface="Geneva"/>
                <a:cs typeface="Geneva"/>
              </a:rPr>
              <a:t>Planning</a:t>
            </a:r>
            <a:r>
              <a:rPr lang="en-GB" altLang="sr-Latn-RS" dirty="0">
                <a:ea typeface="Geneva"/>
                <a:cs typeface="Geneva"/>
              </a:rPr>
              <a:t>, which are carried out progressively during the Identification and Formulation phases of the project cycle:</a:t>
            </a:r>
          </a:p>
          <a:p>
            <a:pPr marL="0" indent="0">
              <a:buNone/>
            </a:pPr>
            <a:r>
              <a:rPr lang="en-GB" altLang="sr-Latn-RS" dirty="0">
                <a:ea typeface="Geneva"/>
                <a:cs typeface="Geneva"/>
              </a:rPr>
              <a:t>There are four main elements of the </a:t>
            </a:r>
            <a:r>
              <a:rPr lang="en-GB" altLang="sr-Latn-RS" b="1" i="1" dirty="0">
                <a:ea typeface="Geneva"/>
                <a:cs typeface="Geneva"/>
              </a:rPr>
              <a:t>Analysis Stage</a:t>
            </a:r>
            <a:r>
              <a:rPr lang="en-GB" altLang="sr-Latn-RS" dirty="0">
                <a:ea typeface="Geneva"/>
                <a:cs typeface="Geneva"/>
              </a:rPr>
              <a:t>, namely:</a:t>
            </a:r>
          </a:p>
          <a:p>
            <a:pPr marL="0" indent="0">
              <a:buNone/>
            </a:pPr>
            <a:r>
              <a:rPr lang="en-GB" altLang="sr-Latn-RS" dirty="0">
                <a:ea typeface="Geneva"/>
                <a:cs typeface="Geneva"/>
              </a:rPr>
              <a:t>1. Stakeholder Analysis, including preliminary institutional capacity assessment, gender analysis </a:t>
            </a:r>
            <a:r>
              <a:rPr lang="en-GB" altLang="sr-Latn-RS" dirty="0" smtClean="0">
                <a:ea typeface="Geneva"/>
                <a:cs typeface="Geneva"/>
              </a:rPr>
              <a:t>and</a:t>
            </a:r>
            <a:r>
              <a:rPr lang="hr-HR" altLang="sr-Latn-RS" dirty="0" smtClean="0">
                <a:ea typeface="Geneva"/>
                <a:cs typeface="Geneva"/>
              </a:rPr>
              <a:t> </a:t>
            </a:r>
            <a:r>
              <a:rPr lang="en-GB" altLang="sr-Latn-RS" dirty="0" smtClean="0">
                <a:ea typeface="Geneva"/>
                <a:cs typeface="Geneva"/>
              </a:rPr>
              <a:t>needs </a:t>
            </a:r>
            <a:r>
              <a:rPr lang="en-GB" altLang="sr-Latn-RS" dirty="0">
                <a:ea typeface="Geneva"/>
                <a:cs typeface="Geneva"/>
              </a:rPr>
              <a:t>of other vulnerable groups such as the disabled (profile of the main ‘players’);</a:t>
            </a:r>
          </a:p>
          <a:p>
            <a:pPr marL="0" indent="0">
              <a:buNone/>
            </a:pPr>
            <a:r>
              <a:rPr lang="en-GB" altLang="sr-Latn-RS" dirty="0">
                <a:ea typeface="Geneva"/>
                <a:cs typeface="Geneva"/>
              </a:rPr>
              <a:t>2. Problem Analysis (profile of the main problems including cause and effect relationships);</a:t>
            </a:r>
          </a:p>
          <a:p>
            <a:pPr marL="0" indent="0">
              <a:buNone/>
            </a:pPr>
            <a:r>
              <a:rPr lang="en-GB" altLang="sr-Latn-RS" dirty="0">
                <a:ea typeface="Geneva"/>
                <a:cs typeface="Geneva"/>
              </a:rPr>
              <a:t>3. Analysis of Objectives (image of an improved situation in the future); and</a:t>
            </a:r>
          </a:p>
          <a:p>
            <a:pPr marL="0" indent="0">
              <a:buNone/>
            </a:pPr>
            <a:r>
              <a:rPr lang="en-GB" altLang="sr-Latn-RS" dirty="0">
                <a:ea typeface="Geneva"/>
                <a:cs typeface="Geneva"/>
              </a:rPr>
              <a:t>4. Analysis of Strategies (comparison of different options to address a given situation).</a:t>
            </a:r>
          </a:p>
          <a:p>
            <a:pPr marL="0" indent="0">
              <a:buNone/>
            </a:pPr>
            <a:r>
              <a:rPr lang="en-GB" altLang="sr-Latn-RS" dirty="0">
                <a:ea typeface="Geneva"/>
                <a:cs typeface="Geneva"/>
              </a:rPr>
              <a:t>This analysis should be carried out as an </a:t>
            </a:r>
            <a:r>
              <a:rPr lang="en-GB" altLang="sr-Latn-RS" i="1" dirty="0">
                <a:ea typeface="Geneva"/>
                <a:cs typeface="Geneva"/>
              </a:rPr>
              <a:t>iterative learning process</a:t>
            </a:r>
            <a:r>
              <a:rPr lang="en-GB" altLang="sr-Latn-RS" dirty="0">
                <a:ea typeface="Geneva"/>
                <a:cs typeface="Geneva"/>
              </a:rPr>
              <a:t>, rather than as a simple set of linear ‘steps’. For example, while stakeholder analysis must be carried out early in the process, it must be reviewed and refined as new questions are asked and new information comes to light.</a:t>
            </a:r>
          </a:p>
          <a:p>
            <a:endParaRPr lang="en-GB" altLang="sr-Latn-RS" dirty="0">
              <a:ea typeface="Geneva"/>
              <a:cs typeface="Geneva"/>
            </a:endParaRPr>
          </a:p>
          <a:p>
            <a:endParaRPr lang="hr-HR" dirty="0"/>
          </a:p>
        </p:txBody>
      </p:sp>
    </p:spTree>
    <p:extLst>
      <p:ext uri="{BB962C8B-B14F-4D97-AF65-F5344CB8AC3E}">
        <p14:creationId xmlns:p14="http://schemas.microsoft.com/office/powerpoint/2010/main" val="2384654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433" y="218626"/>
            <a:ext cx="8734567" cy="682127"/>
          </a:xfrm>
        </p:spPr>
        <p:txBody>
          <a:bodyPr/>
          <a:lstStyle/>
          <a:p>
            <a:r>
              <a:rPr lang="en-GB" dirty="0">
                <a:solidFill>
                  <a:srgbClr val="C00000"/>
                </a:solidFill>
                <a:effectLst/>
              </a:rPr>
              <a:t>Stakeholder analysis</a:t>
            </a:r>
            <a:endParaRPr lang="hr-HR" dirty="0"/>
          </a:p>
        </p:txBody>
      </p:sp>
      <p:sp>
        <p:nvSpPr>
          <p:cNvPr id="3" name="Content Placeholder 2"/>
          <p:cNvSpPr>
            <a:spLocks noGrp="1"/>
          </p:cNvSpPr>
          <p:nvPr>
            <p:ph idx="1"/>
          </p:nvPr>
        </p:nvSpPr>
        <p:spPr>
          <a:xfrm>
            <a:off x="286602" y="1214651"/>
            <a:ext cx="8857397" cy="4817660"/>
          </a:xfrm>
        </p:spPr>
        <p:txBody>
          <a:bodyPr/>
          <a:lstStyle/>
          <a:p>
            <a:pPr>
              <a:buClr>
                <a:srgbClr val="C00000"/>
              </a:buClr>
              <a:defRPr/>
            </a:pPr>
            <a:r>
              <a:rPr lang="en-GB" dirty="0">
                <a:solidFill>
                  <a:schemeClr val="accent5"/>
                </a:solidFill>
              </a:rPr>
              <a:t>Stakeholders - those who are influenced by and exert an influence on the project entity </a:t>
            </a:r>
          </a:p>
          <a:p>
            <a:pPr>
              <a:buClr>
                <a:srgbClr val="C00000"/>
              </a:buClr>
              <a:defRPr/>
            </a:pPr>
            <a:r>
              <a:rPr lang="en-GB" dirty="0">
                <a:solidFill>
                  <a:schemeClr val="accent5"/>
                </a:solidFill>
              </a:rPr>
              <a:t>Mapping of stakeholders and their respective roles</a:t>
            </a:r>
          </a:p>
          <a:p>
            <a:pPr>
              <a:buClr>
                <a:srgbClr val="C00000"/>
              </a:buClr>
              <a:defRPr/>
            </a:pPr>
            <a:r>
              <a:rPr lang="en-GB" dirty="0">
                <a:solidFill>
                  <a:schemeClr val="accent5"/>
                </a:solidFill>
              </a:rPr>
              <a:t>Who will be influenced, positively </a:t>
            </a:r>
            <a:r>
              <a:rPr lang="en-GB" i="1" dirty="0">
                <a:solidFill>
                  <a:schemeClr val="accent5"/>
                </a:solidFill>
              </a:rPr>
              <a:t>or</a:t>
            </a:r>
            <a:r>
              <a:rPr lang="en-GB" dirty="0">
                <a:solidFill>
                  <a:schemeClr val="accent5"/>
                </a:solidFill>
              </a:rPr>
              <a:t> negatively, by the project</a:t>
            </a:r>
          </a:p>
          <a:p>
            <a:pPr>
              <a:buClr>
                <a:srgbClr val="C00000"/>
              </a:buClr>
              <a:defRPr/>
            </a:pPr>
            <a:r>
              <a:rPr lang="en-GB" dirty="0">
                <a:solidFill>
                  <a:schemeClr val="accent5"/>
                </a:solidFill>
              </a:rPr>
              <a:t>Which stakeholders should be involved in planning and/or implementing the Project</a:t>
            </a:r>
            <a:r>
              <a:rPr lang="tr-TR" dirty="0">
                <a:solidFill>
                  <a:schemeClr val="accent5"/>
                </a:solidFill>
              </a:rPr>
              <a:t>.</a:t>
            </a:r>
            <a:r>
              <a:rPr lang="en-GB" dirty="0">
                <a:solidFill>
                  <a:schemeClr val="accent5"/>
                </a:solidFill>
              </a:rPr>
              <a:t> </a:t>
            </a:r>
          </a:p>
          <a:p>
            <a:endParaRPr lang="hr-HR" dirty="0"/>
          </a:p>
        </p:txBody>
      </p:sp>
    </p:spTree>
    <p:extLst>
      <p:ext uri="{BB962C8B-B14F-4D97-AF65-F5344CB8AC3E}">
        <p14:creationId xmlns:p14="http://schemas.microsoft.com/office/powerpoint/2010/main" val="7674041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59307"/>
            <a:ext cx="8925636" cy="436729"/>
          </a:xfrm>
        </p:spPr>
        <p:txBody>
          <a:bodyPr>
            <a:normAutofit fontScale="90000"/>
          </a:bodyPr>
          <a:lstStyle/>
          <a:p>
            <a:r>
              <a:rPr lang="en-GB" dirty="0">
                <a:solidFill>
                  <a:srgbClr val="C00000"/>
                </a:solidFill>
                <a:effectLst/>
              </a:rPr>
              <a:t>Stakeholder analysis</a:t>
            </a:r>
            <a:endParaRPr lang="hr-HR" dirty="0"/>
          </a:p>
        </p:txBody>
      </p:sp>
      <p:sp>
        <p:nvSpPr>
          <p:cNvPr id="3" name="Content Placeholder 2"/>
          <p:cNvSpPr>
            <a:spLocks noGrp="1"/>
          </p:cNvSpPr>
          <p:nvPr>
            <p:ph idx="1"/>
          </p:nvPr>
        </p:nvSpPr>
        <p:spPr/>
        <p:txBody>
          <a:bodyPr>
            <a:normAutofit lnSpcReduction="10000"/>
          </a:bodyPr>
          <a:lstStyle/>
          <a:p>
            <a:pPr marL="0" indent="0">
              <a:buClr>
                <a:srgbClr val="C00000"/>
              </a:buClr>
              <a:defRPr/>
            </a:pPr>
            <a:endParaRPr lang="hr-HR" b="1" u="sng" dirty="0" smtClean="0">
              <a:solidFill>
                <a:srgbClr val="C00000"/>
              </a:solidFill>
              <a:latin typeface="Calibri" panose="020F0502020204030204" pitchFamily="34" charset="0"/>
              <a:cs typeface="Tahoma" panose="020B0604030504040204" pitchFamily="34" charset="0"/>
            </a:endParaRPr>
          </a:p>
          <a:p>
            <a:pPr marL="0" indent="0">
              <a:buClr>
                <a:srgbClr val="C00000"/>
              </a:buClr>
              <a:buNone/>
              <a:defRPr/>
            </a:pPr>
            <a:r>
              <a:rPr lang="en-GB" b="1" u="sng" dirty="0" smtClean="0">
                <a:solidFill>
                  <a:srgbClr val="C00000"/>
                </a:solidFill>
                <a:latin typeface="Calibri" panose="020F0502020204030204" pitchFamily="34" charset="0"/>
                <a:cs typeface="Tahoma" panose="020B0604030504040204" pitchFamily="34" charset="0"/>
              </a:rPr>
              <a:t>Purpose</a:t>
            </a:r>
            <a:r>
              <a:rPr lang="en-GB" b="1" u="sng" dirty="0">
                <a:solidFill>
                  <a:srgbClr val="C00000"/>
                </a:solidFill>
                <a:latin typeface="Calibri" panose="020F0502020204030204" pitchFamily="34" charset="0"/>
                <a:cs typeface="Tahoma" panose="020B0604030504040204" pitchFamily="34" charset="0"/>
              </a:rPr>
              <a:t>:</a:t>
            </a:r>
            <a:r>
              <a:rPr lang="en-GB" dirty="0">
                <a:solidFill>
                  <a:srgbClr val="C00000"/>
                </a:solidFill>
                <a:latin typeface="Calibri" panose="020F0502020204030204" pitchFamily="34" charset="0"/>
                <a:cs typeface="Tahoma" panose="020B0604030504040204" pitchFamily="34" charset="0"/>
              </a:rPr>
              <a:t>  </a:t>
            </a:r>
          </a:p>
          <a:p>
            <a:pPr marL="0" indent="0">
              <a:buClr>
                <a:srgbClr val="C00000"/>
              </a:buClr>
              <a:defRPr/>
            </a:pPr>
            <a:endParaRPr lang="en-GB" sz="2400" dirty="0">
              <a:solidFill>
                <a:schemeClr val="accent5"/>
              </a:solidFill>
              <a:latin typeface="Calibri" panose="020F0502020204030204" pitchFamily="34" charset="0"/>
              <a:cs typeface="Tahoma" panose="020B0604030504040204" pitchFamily="34" charset="0"/>
            </a:endParaRPr>
          </a:p>
          <a:p>
            <a:pPr marL="0" indent="0">
              <a:buClr>
                <a:srgbClr val="C00000"/>
              </a:buClr>
              <a:buNone/>
              <a:defRPr/>
            </a:pPr>
            <a:r>
              <a:rPr lang="en-GB" sz="2400" dirty="0">
                <a:solidFill>
                  <a:schemeClr val="accent5"/>
                </a:solidFill>
                <a:latin typeface="Calibri" panose="020F0502020204030204" pitchFamily="34" charset="0"/>
                <a:cs typeface="Tahoma" panose="020B0604030504040204" pitchFamily="34" charset="0"/>
              </a:rPr>
              <a:t>To identify:  	</a:t>
            </a:r>
          </a:p>
          <a:p>
            <a:pPr marL="357188" lvl="1" indent="-342900">
              <a:spcAft>
                <a:spcPct val="20000"/>
              </a:spcAft>
              <a:buClr>
                <a:srgbClr val="C00000"/>
              </a:buClr>
              <a:buSzPct val="120000"/>
              <a:defRPr/>
            </a:pPr>
            <a:r>
              <a:rPr lang="en-GB" dirty="0">
                <a:solidFill>
                  <a:schemeClr val="accent5"/>
                </a:solidFill>
                <a:latin typeface="Calibri" panose="020F0502020204030204" pitchFamily="34" charset="0"/>
                <a:cs typeface="Tahoma" panose="020B0604030504040204" pitchFamily="34" charset="0"/>
              </a:rPr>
              <a:t>The needs and interest of stakeholders </a:t>
            </a:r>
          </a:p>
          <a:p>
            <a:pPr marL="357188" lvl="1" indent="-342900">
              <a:spcAft>
                <a:spcPct val="20000"/>
              </a:spcAft>
              <a:buClr>
                <a:srgbClr val="C00000"/>
              </a:buClr>
              <a:buSzPct val="120000"/>
              <a:defRPr/>
            </a:pPr>
            <a:r>
              <a:rPr lang="en-GB" dirty="0">
                <a:solidFill>
                  <a:schemeClr val="accent5"/>
                </a:solidFill>
                <a:latin typeface="Calibri" panose="020F0502020204030204" pitchFamily="34" charset="0"/>
                <a:cs typeface="Tahoma" panose="020B0604030504040204" pitchFamily="34" charset="0"/>
              </a:rPr>
              <a:t>The organizations, groups that should be encouraged to participate in different stages of the project; </a:t>
            </a:r>
          </a:p>
          <a:p>
            <a:pPr marL="357188" lvl="1" indent="-342900">
              <a:spcAft>
                <a:spcPct val="20000"/>
              </a:spcAft>
              <a:buClr>
                <a:srgbClr val="C00000"/>
              </a:buClr>
              <a:buSzPct val="120000"/>
              <a:defRPr/>
            </a:pPr>
            <a:r>
              <a:rPr lang="en-GB" dirty="0">
                <a:solidFill>
                  <a:schemeClr val="accent5"/>
                </a:solidFill>
                <a:latin typeface="Calibri" panose="020F0502020204030204" pitchFamily="34" charset="0"/>
                <a:cs typeface="Tahoma" panose="020B0604030504040204" pitchFamily="34" charset="0"/>
              </a:rPr>
              <a:t>Potential risks that could put at risk project/programme;</a:t>
            </a:r>
          </a:p>
          <a:p>
            <a:pPr marL="357188" lvl="1" indent="-342900">
              <a:spcAft>
                <a:spcPct val="20000"/>
              </a:spcAft>
              <a:buClr>
                <a:srgbClr val="C00000"/>
              </a:buClr>
              <a:buSzPct val="120000"/>
              <a:defRPr/>
            </a:pPr>
            <a:r>
              <a:rPr lang="en-GB" dirty="0">
                <a:solidFill>
                  <a:schemeClr val="accent5"/>
                </a:solidFill>
                <a:latin typeface="Calibri" panose="020F0502020204030204" pitchFamily="34" charset="0"/>
                <a:cs typeface="Tahoma" panose="020B0604030504040204" pitchFamily="34" charset="0"/>
              </a:rPr>
              <a:t>Opportunities in implementing a project/programme;</a:t>
            </a:r>
            <a:endParaRPr lang="tr-TR" dirty="0">
              <a:solidFill>
                <a:schemeClr val="accent5"/>
              </a:solidFill>
              <a:latin typeface="Calibri" panose="020F0502020204030204" pitchFamily="34" charset="0"/>
              <a:cs typeface="Tahoma" panose="020B0604030504040204" pitchFamily="34" charset="0"/>
            </a:endParaRPr>
          </a:p>
          <a:p>
            <a:pPr marL="357188">
              <a:buClr>
                <a:srgbClr val="C00000"/>
              </a:buClr>
              <a:defRPr/>
            </a:pPr>
            <a:r>
              <a:rPr lang="en-GB" sz="2400" dirty="0">
                <a:solidFill>
                  <a:schemeClr val="accent5"/>
                </a:solidFill>
                <a:latin typeface="Calibri" panose="020F0502020204030204" pitchFamily="34" charset="0"/>
                <a:cs typeface="Tahoma" panose="020B0604030504040204" pitchFamily="34" charset="0"/>
              </a:rPr>
              <a:t>To assess the performance and capacity of the participating units, divisions of organization. </a:t>
            </a:r>
          </a:p>
          <a:p>
            <a:pPr marL="357188">
              <a:buClr>
                <a:srgbClr val="C00000"/>
              </a:buClr>
              <a:defRPr/>
            </a:pPr>
            <a:r>
              <a:rPr lang="en-GB" sz="2400" dirty="0">
                <a:solidFill>
                  <a:schemeClr val="accent5"/>
                </a:solidFill>
                <a:latin typeface="Calibri" panose="020F0502020204030204" pitchFamily="34" charset="0"/>
                <a:cs typeface="Tahoma" panose="020B0604030504040204" pitchFamily="34" charset="0"/>
              </a:rPr>
              <a:t>Each participating unit has to undertake SWOT analysis</a:t>
            </a:r>
            <a:endParaRPr lang="hr-HR" dirty="0"/>
          </a:p>
        </p:txBody>
      </p:sp>
    </p:spTree>
    <p:extLst>
      <p:ext uri="{BB962C8B-B14F-4D97-AF65-F5344CB8AC3E}">
        <p14:creationId xmlns:p14="http://schemas.microsoft.com/office/powerpoint/2010/main" val="3152142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160" y="368490"/>
            <a:ext cx="8297839" cy="327546"/>
          </a:xfrm>
        </p:spPr>
        <p:txBody>
          <a:bodyPr>
            <a:normAutofit fontScale="90000"/>
          </a:bodyPr>
          <a:lstStyle/>
          <a:p>
            <a:endParaRPr lang="hr-HR" dirty="0"/>
          </a:p>
        </p:txBody>
      </p:sp>
      <p:sp>
        <p:nvSpPr>
          <p:cNvPr id="3" name="Content Placeholder 2"/>
          <p:cNvSpPr>
            <a:spLocks noGrp="1"/>
          </p:cNvSpPr>
          <p:nvPr>
            <p:ph idx="1"/>
          </p:nvPr>
        </p:nvSpPr>
        <p:spPr/>
        <p:txBody>
          <a:bodyPr>
            <a:normAutofit fontScale="85000" lnSpcReduction="10000"/>
          </a:bodyPr>
          <a:lstStyle/>
          <a:p>
            <a:pPr marL="0" indent="0">
              <a:buClr>
                <a:srgbClr val="C00000"/>
              </a:buClr>
              <a:buNone/>
              <a:defRPr/>
            </a:pPr>
            <a:r>
              <a:rPr lang="en-US" b="1" dirty="0" smtClean="0">
                <a:solidFill>
                  <a:srgbClr val="C00000"/>
                </a:solidFill>
              </a:rPr>
              <a:t>Stakeholders</a:t>
            </a:r>
            <a:r>
              <a:rPr lang="en-US" b="1" dirty="0">
                <a:solidFill>
                  <a:schemeClr val="accent5"/>
                </a:solidFill>
              </a:rPr>
              <a:t>: </a:t>
            </a:r>
            <a:r>
              <a:rPr lang="en-US" dirty="0">
                <a:solidFill>
                  <a:schemeClr val="accent5"/>
                </a:solidFill>
              </a:rPr>
              <a:t>Individuals or institutions that</a:t>
            </a:r>
            <a:r>
              <a:rPr lang="tr-TR" dirty="0">
                <a:solidFill>
                  <a:schemeClr val="accent5"/>
                </a:solidFill>
              </a:rPr>
              <a:t> </a:t>
            </a:r>
            <a:r>
              <a:rPr lang="en-US" dirty="0">
                <a:solidFill>
                  <a:schemeClr val="accent5"/>
                </a:solidFill>
              </a:rPr>
              <a:t>may – directly or indirectly, positively or</a:t>
            </a:r>
            <a:r>
              <a:rPr lang="tr-TR" dirty="0">
                <a:solidFill>
                  <a:schemeClr val="accent5"/>
                </a:solidFill>
              </a:rPr>
              <a:t> </a:t>
            </a:r>
            <a:r>
              <a:rPr lang="en-US" dirty="0">
                <a:solidFill>
                  <a:schemeClr val="accent5"/>
                </a:solidFill>
              </a:rPr>
              <a:t>negatively – affect or be affected by a project or</a:t>
            </a:r>
            <a:r>
              <a:rPr lang="tr-TR" dirty="0">
                <a:solidFill>
                  <a:schemeClr val="accent5"/>
                </a:solidFill>
              </a:rPr>
              <a:t> </a:t>
            </a:r>
            <a:r>
              <a:rPr lang="en-GB" dirty="0">
                <a:solidFill>
                  <a:schemeClr val="accent5"/>
                </a:solidFill>
              </a:rPr>
              <a:t>programme</a:t>
            </a:r>
            <a:r>
              <a:rPr lang="tr-TR" dirty="0">
                <a:solidFill>
                  <a:schemeClr val="accent5"/>
                </a:solidFill>
              </a:rPr>
              <a:t>.</a:t>
            </a:r>
          </a:p>
          <a:p>
            <a:pPr>
              <a:buClr>
                <a:srgbClr val="C00000"/>
              </a:buClr>
              <a:defRPr/>
            </a:pPr>
            <a:r>
              <a:rPr lang="en-US" b="1" dirty="0" err="1" smtClean="0">
                <a:solidFill>
                  <a:srgbClr val="C00000"/>
                </a:solidFill>
              </a:rPr>
              <a:t>Beneficiar</a:t>
            </a:r>
            <a:r>
              <a:rPr lang="hr-HR" b="1" dirty="0" smtClean="0">
                <a:solidFill>
                  <a:srgbClr val="C00000"/>
                </a:solidFill>
              </a:rPr>
              <a:t>y</a:t>
            </a:r>
            <a:r>
              <a:rPr lang="tr-TR" b="1" dirty="0" smtClean="0">
                <a:solidFill>
                  <a:srgbClr val="C00000"/>
                </a:solidFill>
              </a:rPr>
              <a:t>:</a:t>
            </a:r>
            <a:r>
              <a:rPr lang="en-US" b="1" dirty="0" smtClean="0">
                <a:solidFill>
                  <a:schemeClr val="accent5"/>
                </a:solidFill>
              </a:rPr>
              <a:t> </a:t>
            </a:r>
            <a:r>
              <a:rPr lang="hr-HR" b="1" dirty="0" err="1" smtClean="0">
                <a:solidFill>
                  <a:schemeClr val="accent5"/>
                </a:solidFill>
              </a:rPr>
              <a:t>The</a:t>
            </a:r>
            <a:r>
              <a:rPr lang="hr-HR" b="1" dirty="0" smtClean="0">
                <a:solidFill>
                  <a:schemeClr val="accent5"/>
                </a:solidFill>
              </a:rPr>
              <a:t> </a:t>
            </a:r>
            <a:r>
              <a:rPr lang="hr-HR" b="1" dirty="0" err="1" smtClean="0">
                <a:solidFill>
                  <a:schemeClr val="accent5"/>
                </a:solidFill>
              </a:rPr>
              <a:t>applicant</a:t>
            </a:r>
            <a:endParaRPr lang="hr-HR" b="1" dirty="0" smtClean="0">
              <a:solidFill>
                <a:schemeClr val="accent5"/>
              </a:solidFill>
            </a:endParaRPr>
          </a:p>
          <a:p>
            <a:pPr>
              <a:buClr>
                <a:srgbClr val="C00000"/>
              </a:buClr>
              <a:defRPr/>
            </a:pPr>
            <a:r>
              <a:rPr lang="hr-HR" b="1" dirty="0" smtClean="0">
                <a:solidFill>
                  <a:srgbClr val="C00000"/>
                </a:solidFill>
              </a:rPr>
              <a:t>T</a:t>
            </a:r>
            <a:r>
              <a:rPr lang="en-US" b="1" dirty="0" err="1" smtClean="0">
                <a:solidFill>
                  <a:srgbClr val="C00000"/>
                </a:solidFill>
              </a:rPr>
              <a:t>arget</a:t>
            </a:r>
            <a:r>
              <a:rPr lang="en-US" b="1" dirty="0" smtClean="0">
                <a:solidFill>
                  <a:srgbClr val="C00000"/>
                </a:solidFill>
              </a:rPr>
              <a:t> </a:t>
            </a:r>
            <a:r>
              <a:rPr lang="en-US" b="1" dirty="0">
                <a:solidFill>
                  <a:srgbClr val="C00000"/>
                </a:solidFill>
              </a:rPr>
              <a:t>group(s):</a:t>
            </a:r>
            <a:r>
              <a:rPr lang="en-US" b="1" dirty="0">
                <a:solidFill>
                  <a:schemeClr val="accent5"/>
                </a:solidFill>
              </a:rPr>
              <a:t> </a:t>
            </a:r>
            <a:r>
              <a:rPr lang="en-US" dirty="0">
                <a:solidFill>
                  <a:schemeClr val="accent5"/>
                </a:solidFill>
              </a:rPr>
              <a:t>The group/entity who will be</a:t>
            </a:r>
            <a:r>
              <a:rPr lang="tr-TR" dirty="0">
                <a:solidFill>
                  <a:schemeClr val="accent5"/>
                </a:solidFill>
              </a:rPr>
              <a:t> </a:t>
            </a:r>
            <a:r>
              <a:rPr lang="en-US" dirty="0">
                <a:solidFill>
                  <a:schemeClr val="accent5"/>
                </a:solidFill>
              </a:rPr>
              <a:t>directly positively affected by the project at the</a:t>
            </a:r>
            <a:r>
              <a:rPr lang="tr-TR" dirty="0">
                <a:solidFill>
                  <a:schemeClr val="accent5"/>
                </a:solidFill>
              </a:rPr>
              <a:t> </a:t>
            </a:r>
            <a:r>
              <a:rPr lang="en-US" dirty="0">
                <a:solidFill>
                  <a:schemeClr val="accent5"/>
                </a:solidFill>
              </a:rPr>
              <a:t>Project Purpose level. </a:t>
            </a:r>
            <a:endParaRPr lang="hr-HR" dirty="0" smtClean="0">
              <a:solidFill>
                <a:schemeClr val="accent5"/>
              </a:solidFill>
            </a:endParaRPr>
          </a:p>
          <a:p>
            <a:pPr>
              <a:buClr>
                <a:srgbClr val="C00000"/>
              </a:buClr>
              <a:defRPr/>
            </a:pPr>
            <a:r>
              <a:rPr lang="en-US" b="1" dirty="0" smtClean="0">
                <a:solidFill>
                  <a:srgbClr val="C00000"/>
                </a:solidFill>
              </a:rPr>
              <a:t>Final </a:t>
            </a:r>
            <a:r>
              <a:rPr lang="en-US" b="1" dirty="0">
                <a:solidFill>
                  <a:srgbClr val="C00000"/>
                </a:solidFill>
              </a:rPr>
              <a:t>beneficiaries: </a:t>
            </a:r>
            <a:r>
              <a:rPr lang="en-US" dirty="0">
                <a:solidFill>
                  <a:schemeClr val="accent5"/>
                </a:solidFill>
              </a:rPr>
              <a:t>Those who benefit from the</a:t>
            </a:r>
            <a:r>
              <a:rPr lang="tr-TR" dirty="0">
                <a:solidFill>
                  <a:schemeClr val="accent5"/>
                </a:solidFill>
              </a:rPr>
              <a:t> </a:t>
            </a:r>
            <a:r>
              <a:rPr lang="en-US" dirty="0">
                <a:solidFill>
                  <a:schemeClr val="accent5"/>
                </a:solidFill>
              </a:rPr>
              <a:t>project in the long term at the level of the</a:t>
            </a:r>
            <a:r>
              <a:rPr lang="tr-TR" dirty="0">
                <a:solidFill>
                  <a:schemeClr val="accent5"/>
                </a:solidFill>
              </a:rPr>
              <a:t> </a:t>
            </a:r>
            <a:r>
              <a:rPr lang="en-US" dirty="0">
                <a:solidFill>
                  <a:schemeClr val="accent5"/>
                </a:solidFill>
              </a:rPr>
              <a:t>society or sector at large, e.g. “children” due to</a:t>
            </a:r>
            <a:r>
              <a:rPr lang="tr-TR" dirty="0">
                <a:solidFill>
                  <a:schemeClr val="accent5"/>
                </a:solidFill>
              </a:rPr>
              <a:t> </a:t>
            </a:r>
            <a:r>
              <a:rPr lang="en-US" dirty="0">
                <a:solidFill>
                  <a:schemeClr val="accent5"/>
                </a:solidFill>
              </a:rPr>
              <a:t>increased spending on health and education,</a:t>
            </a:r>
            <a:r>
              <a:rPr lang="tr-TR" dirty="0">
                <a:solidFill>
                  <a:schemeClr val="accent5"/>
                </a:solidFill>
              </a:rPr>
              <a:t> </a:t>
            </a:r>
            <a:r>
              <a:rPr lang="en-GB" dirty="0">
                <a:solidFill>
                  <a:schemeClr val="accent5"/>
                </a:solidFill>
              </a:rPr>
              <a:t>“consumers” due to improved agricultural production </a:t>
            </a:r>
            <a:r>
              <a:rPr lang="tr-TR" dirty="0">
                <a:solidFill>
                  <a:schemeClr val="accent5"/>
                </a:solidFill>
              </a:rPr>
              <a:t>/</a:t>
            </a:r>
            <a:r>
              <a:rPr lang="en-GB" dirty="0">
                <a:solidFill>
                  <a:schemeClr val="accent5"/>
                </a:solidFill>
              </a:rPr>
              <a:t> marketing</a:t>
            </a:r>
            <a:r>
              <a:rPr lang="tr-TR" dirty="0">
                <a:solidFill>
                  <a:schemeClr val="accent5"/>
                </a:solidFill>
              </a:rPr>
              <a:t>.</a:t>
            </a:r>
          </a:p>
          <a:p>
            <a:pPr>
              <a:defRPr/>
            </a:pPr>
            <a:r>
              <a:rPr lang="en-US" b="1" dirty="0">
                <a:solidFill>
                  <a:srgbClr val="C00000"/>
                </a:solidFill>
              </a:rPr>
              <a:t>Project partners: </a:t>
            </a:r>
            <a:r>
              <a:rPr lang="en-US" dirty="0">
                <a:solidFill>
                  <a:schemeClr val="accent5"/>
                </a:solidFill>
              </a:rPr>
              <a:t>Those who implement the</a:t>
            </a:r>
            <a:r>
              <a:rPr lang="tr-TR" dirty="0">
                <a:solidFill>
                  <a:schemeClr val="accent5"/>
                </a:solidFill>
              </a:rPr>
              <a:t> </a:t>
            </a:r>
            <a:r>
              <a:rPr lang="en-US" dirty="0">
                <a:solidFill>
                  <a:schemeClr val="accent5"/>
                </a:solidFill>
              </a:rPr>
              <a:t>projects in-country (who are also stakeholders,</a:t>
            </a:r>
            <a:r>
              <a:rPr lang="tr-TR" dirty="0">
                <a:solidFill>
                  <a:schemeClr val="accent5"/>
                </a:solidFill>
              </a:rPr>
              <a:t> </a:t>
            </a:r>
            <a:r>
              <a:rPr lang="en-US" dirty="0">
                <a:solidFill>
                  <a:schemeClr val="accent5"/>
                </a:solidFill>
              </a:rPr>
              <a:t>and may be a ‘target group’).</a:t>
            </a:r>
            <a:endParaRPr lang="tr-TR" dirty="0">
              <a:solidFill>
                <a:schemeClr val="accent5"/>
              </a:solidFill>
            </a:endParaRPr>
          </a:p>
          <a:p>
            <a:endParaRPr lang="hr-HR" dirty="0"/>
          </a:p>
        </p:txBody>
      </p:sp>
    </p:spTree>
    <p:extLst>
      <p:ext uri="{BB962C8B-B14F-4D97-AF65-F5344CB8AC3E}">
        <p14:creationId xmlns:p14="http://schemas.microsoft.com/office/powerpoint/2010/main" val="3184827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77" y="409694"/>
            <a:ext cx="6018663" cy="682127"/>
          </a:xfrm>
        </p:spPr>
        <p:txBody>
          <a:bodyPr/>
          <a:lstStyle/>
          <a:p>
            <a:r>
              <a:rPr lang="hr-HR" dirty="0"/>
              <a:t>Problem </a:t>
            </a:r>
            <a:r>
              <a:rPr lang="hr-HR" dirty="0" err="1"/>
              <a:t>Analysis</a:t>
            </a:r>
            <a:endParaRPr lang="hr-HR"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700" y="1427162"/>
            <a:ext cx="8610600" cy="3981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8016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lstStyle/>
          <a:p>
            <a:r>
              <a:rPr lang="hr-HR" dirty="0" err="1" smtClean="0"/>
              <a:t>Exercise</a:t>
            </a:r>
            <a:endParaRPr lang="hr-HR" dirty="0" smtClean="0"/>
          </a:p>
          <a:p>
            <a:pPr marL="0" indent="0">
              <a:buNone/>
            </a:pPr>
            <a:endParaRPr lang="hr-H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7938" y="1414463"/>
            <a:ext cx="4048125" cy="4029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8747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err="1"/>
              <a:t>Drowing</a:t>
            </a:r>
            <a:r>
              <a:rPr lang="hr-HR" dirty="0"/>
              <a:t> </a:t>
            </a:r>
            <a:r>
              <a:rPr lang="hr-HR" dirty="0" err="1"/>
              <a:t>up</a:t>
            </a:r>
            <a:r>
              <a:rPr lang="hr-HR" dirty="0"/>
              <a:t> a </a:t>
            </a:r>
            <a:r>
              <a:rPr lang="hr-HR" dirty="0" err="1"/>
              <a:t>logframe</a:t>
            </a:r>
            <a:r>
              <a:rPr lang="hr-HR" dirty="0"/>
              <a:t>: </a:t>
            </a:r>
            <a:r>
              <a:rPr lang="hr-HR" dirty="0" smtClean="0"/>
              <a:t> </a:t>
            </a:r>
            <a:r>
              <a:rPr lang="hr-HR" dirty="0" err="1" smtClean="0"/>
              <a:t>Planning</a:t>
            </a:r>
            <a:r>
              <a:rPr lang="hr-HR" dirty="0" smtClean="0"/>
              <a:t> </a:t>
            </a:r>
            <a:r>
              <a:rPr lang="hr-HR" dirty="0" err="1"/>
              <a:t>Analysis</a:t>
            </a:r>
            <a:endParaRPr lang="hr-HR"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In the Planning Stage the results of the analysis are transcribed into a practical, operational plan ready to be implemented. In this stage:</a:t>
            </a:r>
          </a:p>
          <a:p>
            <a:pPr marL="0" indent="0">
              <a:buNone/>
            </a:pPr>
            <a:r>
              <a:rPr lang="en-US" dirty="0"/>
              <a:t>• the </a:t>
            </a:r>
            <a:r>
              <a:rPr lang="en-US" dirty="0" err="1"/>
              <a:t>logframe</a:t>
            </a:r>
            <a:r>
              <a:rPr lang="en-US" dirty="0"/>
              <a:t> matrix is prepared, requiring further analysis and refinement of ideas;</a:t>
            </a:r>
          </a:p>
          <a:p>
            <a:pPr marL="0" indent="0">
              <a:buNone/>
            </a:pPr>
            <a:r>
              <a:rPr lang="en-US" dirty="0"/>
              <a:t>• activities and resource requirements are defined and scheduled, and</a:t>
            </a:r>
          </a:p>
          <a:p>
            <a:pPr marL="0" indent="0">
              <a:buNone/>
            </a:pPr>
            <a:r>
              <a:rPr lang="en-US" dirty="0"/>
              <a:t>• a budget is prepared.</a:t>
            </a:r>
          </a:p>
          <a:p>
            <a:r>
              <a:rPr lang="en-US" dirty="0"/>
              <a:t>This is again an iterative process, as it may be necessary to review and revise the scope of project activities and expected results once the resource implications and budget become clearer.</a:t>
            </a:r>
          </a:p>
        </p:txBody>
      </p:sp>
    </p:spTree>
    <p:extLst>
      <p:ext uri="{BB962C8B-B14F-4D97-AF65-F5344CB8AC3E}">
        <p14:creationId xmlns:p14="http://schemas.microsoft.com/office/powerpoint/2010/main" val="3615356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772" y="272955"/>
            <a:ext cx="8980227" cy="423081"/>
          </a:xfrm>
        </p:spPr>
        <p:txBody>
          <a:bodyPr>
            <a:normAutofit fontScale="90000"/>
          </a:bodyPr>
          <a:lstStyle/>
          <a:p>
            <a:r>
              <a:rPr lang="hr-HR" dirty="0" err="1" smtClean="0">
                <a:effectLst/>
              </a:rPr>
              <a:t>Typical</a:t>
            </a:r>
            <a:r>
              <a:rPr lang="hr-HR" dirty="0" smtClean="0">
                <a:effectLst/>
              </a:rPr>
              <a:t> </a:t>
            </a:r>
            <a:r>
              <a:rPr lang="hr-HR" dirty="0" err="1" smtClean="0">
                <a:effectLst/>
              </a:rPr>
              <a:t>structure</a:t>
            </a:r>
            <a:r>
              <a:rPr lang="hr-HR" dirty="0" smtClean="0">
                <a:effectLst/>
              </a:rPr>
              <a:t> of a </a:t>
            </a:r>
            <a:r>
              <a:rPr lang="hr-HR" dirty="0" err="1" smtClean="0">
                <a:effectLst/>
              </a:rPr>
              <a:t>Logframe</a:t>
            </a:r>
            <a:r>
              <a:rPr lang="hr-HR" dirty="0" smtClean="0">
                <a:effectLst/>
              </a:rPr>
              <a:t> </a:t>
            </a:r>
            <a:r>
              <a:rPr lang="hr-HR" dirty="0" err="1" smtClean="0">
                <a:effectLst/>
              </a:rPr>
              <a:t>Matrix</a:t>
            </a:r>
            <a:r>
              <a:rPr lang="hr-HR" dirty="0" smtClean="0">
                <a:effectLst/>
              </a:rPr>
              <a:t>*</a:t>
            </a:r>
            <a:endParaRPr lang="hr-HR" dirty="0">
              <a:effectLst/>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038529"/>
            <a:ext cx="9144000" cy="45676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36728" y="5424563"/>
            <a:ext cx="4831308" cy="338554"/>
          </a:xfrm>
          <a:prstGeom prst="rect">
            <a:avLst/>
          </a:prstGeom>
          <a:noFill/>
        </p:spPr>
        <p:txBody>
          <a:bodyPr wrap="square" rtlCol="0">
            <a:spAutoFit/>
          </a:bodyPr>
          <a:lstStyle/>
          <a:p>
            <a:r>
              <a:rPr lang="hr-HR" sz="1600" dirty="0" smtClean="0"/>
              <a:t>*Project </a:t>
            </a:r>
            <a:r>
              <a:rPr lang="hr-HR" sz="1600" dirty="0" err="1" smtClean="0"/>
              <a:t>Cyclus</a:t>
            </a:r>
            <a:r>
              <a:rPr lang="hr-HR" sz="1600" dirty="0" smtClean="0"/>
              <a:t> Management </a:t>
            </a:r>
            <a:r>
              <a:rPr lang="hr-HR" sz="1600" dirty="0" err="1" smtClean="0"/>
              <a:t>Guidelies</a:t>
            </a:r>
            <a:endParaRPr lang="hr-HR" sz="1600" dirty="0"/>
          </a:p>
        </p:txBody>
      </p:sp>
    </p:spTree>
    <p:extLst>
      <p:ext uri="{BB962C8B-B14F-4D97-AF65-F5344CB8AC3E}">
        <p14:creationId xmlns:p14="http://schemas.microsoft.com/office/powerpoint/2010/main" val="3668527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1051138"/>
            <a:ext cx="6250674" cy="682127"/>
          </a:xfrm>
        </p:spPr>
        <p:txBody>
          <a:bodyPr/>
          <a:lstStyle/>
          <a:p>
            <a:r>
              <a:rPr lang="hr-HR" dirty="0" smtClean="0"/>
              <a:t>   </a:t>
            </a:r>
            <a:r>
              <a:rPr lang="hr-HR" dirty="0" err="1" smtClean="0"/>
              <a:t>Terminology</a:t>
            </a:r>
            <a:endParaRPr lang="hr-HR" dirty="0"/>
          </a:p>
        </p:txBody>
      </p:sp>
      <p:sp>
        <p:nvSpPr>
          <p:cNvPr id="3" name="Content Placeholder 2"/>
          <p:cNvSpPr>
            <a:spLocks noGrp="1"/>
          </p:cNvSpPr>
          <p:nvPr>
            <p:ph idx="1"/>
          </p:nvPr>
        </p:nvSpPr>
        <p:spPr>
          <a:xfrm>
            <a:off x="586854" y="1705969"/>
            <a:ext cx="6469039" cy="2920621"/>
          </a:xfrm>
        </p:spPr>
        <p:txBody>
          <a:bodyPr/>
          <a:lstStyle/>
          <a:p>
            <a:pPr marL="0" indent="0">
              <a:buNone/>
            </a:pPr>
            <a:endParaRPr lang="hr-HR" dirty="0" smtClean="0"/>
          </a:p>
          <a:p>
            <a:r>
              <a:rPr lang="hr-HR" dirty="0" err="1" smtClean="0"/>
              <a:t>Specific</a:t>
            </a:r>
            <a:r>
              <a:rPr lang="hr-HR" dirty="0" smtClean="0"/>
              <a:t> </a:t>
            </a:r>
            <a:r>
              <a:rPr lang="hr-HR" dirty="0" err="1" smtClean="0"/>
              <a:t>objective</a:t>
            </a:r>
            <a:r>
              <a:rPr lang="hr-HR" dirty="0" smtClean="0"/>
              <a:t> = </a:t>
            </a:r>
            <a:r>
              <a:rPr lang="hr-HR" dirty="0" err="1" smtClean="0"/>
              <a:t>purpose</a:t>
            </a:r>
            <a:r>
              <a:rPr lang="hr-HR" dirty="0" smtClean="0"/>
              <a:t> </a:t>
            </a:r>
          </a:p>
          <a:p>
            <a:r>
              <a:rPr lang="hr-HR" dirty="0"/>
              <a:t> </a:t>
            </a:r>
            <a:r>
              <a:rPr lang="hr-HR" dirty="0" err="1" smtClean="0"/>
              <a:t>Results</a:t>
            </a:r>
            <a:r>
              <a:rPr lang="hr-HR" dirty="0" smtClean="0"/>
              <a:t> = </a:t>
            </a:r>
            <a:r>
              <a:rPr lang="hr-HR" dirty="0" err="1" smtClean="0"/>
              <a:t>outputs</a:t>
            </a:r>
            <a:endParaRPr lang="hr-HR" dirty="0"/>
          </a:p>
        </p:txBody>
      </p:sp>
    </p:spTree>
    <p:extLst>
      <p:ext uri="{BB962C8B-B14F-4D97-AF65-F5344CB8AC3E}">
        <p14:creationId xmlns:p14="http://schemas.microsoft.com/office/powerpoint/2010/main" val="538605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093" y="477933"/>
            <a:ext cx="8488907" cy="682127"/>
          </a:xfrm>
        </p:spPr>
        <p:txBody>
          <a:bodyPr>
            <a:noAutofit/>
          </a:bodyPr>
          <a:lstStyle/>
          <a:p>
            <a:pPr defTabSz="457200"/>
            <a:r>
              <a:rPr lang="hr-HR" dirty="0" smtClean="0">
                <a:solidFill>
                  <a:schemeClr val="accent5"/>
                </a:solidFill>
                <a:effectLst/>
                <a:ea typeface="+mn-ea"/>
                <a:cs typeface="+mn-cs"/>
              </a:rPr>
              <a:t/>
            </a:r>
            <a:br>
              <a:rPr lang="hr-HR" dirty="0" smtClean="0">
                <a:solidFill>
                  <a:schemeClr val="accent5"/>
                </a:solidFill>
                <a:effectLst/>
                <a:ea typeface="+mn-ea"/>
                <a:cs typeface="+mn-cs"/>
              </a:rPr>
            </a:br>
            <a:r>
              <a:rPr lang="hr-HR" dirty="0" smtClean="0">
                <a:solidFill>
                  <a:schemeClr val="accent5"/>
                </a:solidFill>
                <a:effectLst/>
                <a:ea typeface="+mn-ea"/>
                <a:cs typeface="+mn-cs"/>
              </a:rPr>
              <a:t>  </a:t>
            </a:r>
            <a:r>
              <a:rPr lang="hr-HR" dirty="0" err="1" smtClean="0">
                <a:solidFill>
                  <a:schemeClr val="accent5"/>
                </a:solidFill>
                <a:effectLst/>
              </a:rPr>
              <a:t>Starting</a:t>
            </a:r>
            <a:r>
              <a:rPr lang="hr-HR" dirty="0" smtClean="0">
                <a:solidFill>
                  <a:schemeClr val="accent5"/>
                </a:solidFill>
                <a:effectLst/>
              </a:rPr>
              <a:t> </a:t>
            </a:r>
            <a:r>
              <a:rPr lang="hr-HR" dirty="0" err="1">
                <a:solidFill>
                  <a:schemeClr val="accent5"/>
                </a:solidFill>
                <a:effectLst/>
              </a:rPr>
              <a:t>the</a:t>
            </a:r>
            <a:r>
              <a:rPr lang="hr-HR" dirty="0">
                <a:solidFill>
                  <a:schemeClr val="accent5"/>
                </a:solidFill>
                <a:effectLst/>
              </a:rPr>
              <a:t> </a:t>
            </a:r>
            <a:r>
              <a:rPr lang="hr-HR" dirty="0" err="1">
                <a:solidFill>
                  <a:schemeClr val="accent5"/>
                </a:solidFill>
                <a:effectLst/>
              </a:rPr>
              <a:t>project</a:t>
            </a:r>
            <a:r>
              <a:rPr lang="hr-HR" dirty="0">
                <a:solidFill>
                  <a:schemeClr val="accent5"/>
                </a:solidFill>
                <a:effectLst/>
              </a:rPr>
              <a:t> </a:t>
            </a:r>
            <a:r>
              <a:rPr lang="hr-HR" dirty="0" err="1">
                <a:solidFill>
                  <a:schemeClr val="accent5"/>
                </a:solidFill>
                <a:effectLst/>
              </a:rPr>
              <a:t>development</a:t>
            </a:r>
            <a:r>
              <a:rPr lang="hr-HR" dirty="0" smtClean="0">
                <a:solidFill>
                  <a:schemeClr val="accent5"/>
                </a:solidFill>
                <a:effectLst/>
                <a:ea typeface="+mn-ea"/>
                <a:cs typeface="+mn-cs"/>
              </a:rPr>
              <a:t/>
            </a:r>
            <a:br>
              <a:rPr lang="hr-HR" dirty="0" smtClean="0">
                <a:solidFill>
                  <a:schemeClr val="accent5"/>
                </a:solidFill>
                <a:effectLst/>
                <a:ea typeface="+mn-ea"/>
                <a:cs typeface="+mn-cs"/>
              </a:rPr>
            </a:br>
            <a:endParaRPr lang="hr-HR" dirty="0">
              <a:solidFill>
                <a:schemeClr val="accent5"/>
              </a:solidFill>
              <a:effectLst/>
              <a:ea typeface="+mn-ea"/>
              <a:cs typeface="+mn-cs"/>
            </a:endParaRPr>
          </a:p>
        </p:txBody>
      </p:sp>
      <p:sp>
        <p:nvSpPr>
          <p:cNvPr id="3" name="Content Placeholder 2"/>
          <p:cNvSpPr>
            <a:spLocks noGrp="1"/>
          </p:cNvSpPr>
          <p:nvPr>
            <p:ph idx="1"/>
          </p:nvPr>
        </p:nvSpPr>
        <p:spPr>
          <a:xfrm>
            <a:off x="668741" y="1542198"/>
            <a:ext cx="7342496" cy="3998794"/>
          </a:xfrm>
        </p:spPr>
        <p:txBody>
          <a:bodyPr>
            <a:normAutofit fontScale="62500" lnSpcReduction="20000"/>
          </a:bodyPr>
          <a:lstStyle/>
          <a:p>
            <a:pPr marL="0" indent="0">
              <a:buNone/>
              <a:defRPr/>
            </a:pPr>
            <a:endParaRPr lang="hr-HR" altLang="sr-Latn-RS" sz="2800" dirty="0" smtClean="0">
              <a:solidFill>
                <a:schemeClr val="accent5"/>
              </a:solidFill>
            </a:endParaRPr>
          </a:p>
          <a:p>
            <a:pPr marL="0" indent="0">
              <a:buNone/>
              <a:defRPr/>
            </a:pPr>
            <a:r>
              <a:rPr lang="de-DE" altLang="sr-Latn-RS" sz="4500" dirty="0" smtClean="0">
                <a:solidFill>
                  <a:schemeClr val="accent5"/>
                </a:solidFill>
              </a:rPr>
              <a:t>Reading </a:t>
            </a:r>
            <a:r>
              <a:rPr lang="de-DE" altLang="sr-Latn-RS" sz="4500" dirty="0" err="1">
                <a:solidFill>
                  <a:schemeClr val="accent5"/>
                </a:solidFill>
              </a:rPr>
              <a:t>the</a:t>
            </a:r>
            <a:r>
              <a:rPr lang="de-DE" altLang="sr-Latn-RS" sz="4500" dirty="0">
                <a:solidFill>
                  <a:schemeClr val="accent5"/>
                </a:solidFill>
              </a:rPr>
              <a:t> Call </a:t>
            </a:r>
            <a:r>
              <a:rPr lang="de-DE" altLang="sr-Latn-RS" sz="4500" dirty="0" err="1">
                <a:solidFill>
                  <a:schemeClr val="accent5"/>
                </a:solidFill>
              </a:rPr>
              <a:t>for</a:t>
            </a:r>
            <a:r>
              <a:rPr lang="de-DE" altLang="sr-Latn-RS" sz="4500" dirty="0">
                <a:solidFill>
                  <a:schemeClr val="accent5"/>
                </a:solidFill>
              </a:rPr>
              <a:t> </a:t>
            </a:r>
            <a:r>
              <a:rPr lang="de-DE" altLang="sr-Latn-RS" sz="4500" dirty="0" err="1">
                <a:solidFill>
                  <a:schemeClr val="accent5"/>
                </a:solidFill>
              </a:rPr>
              <a:t>proposals</a:t>
            </a:r>
            <a:r>
              <a:rPr lang="de-DE" altLang="sr-Latn-RS" sz="4500" dirty="0">
                <a:solidFill>
                  <a:schemeClr val="accent5"/>
                </a:solidFill>
              </a:rPr>
              <a:t> – </a:t>
            </a:r>
            <a:r>
              <a:rPr lang="de-DE" altLang="sr-Latn-RS" sz="4500" dirty="0" err="1">
                <a:solidFill>
                  <a:schemeClr val="accent5"/>
                </a:solidFill>
              </a:rPr>
              <a:t>you</a:t>
            </a:r>
            <a:r>
              <a:rPr lang="de-DE" altLang="sr-Latn-RS" sz="4500" dirty="0">
                <a:solidFill>
                  <a:schemeClr val="accent5"/>
                </a:solidFill>
              </a:rPr>
              <a:t> </a:t>
            </a:r>
            <a:r>
              <a:rPr lang="de-DE" altLang="sr-Latn-RS" sz="4500" dirty="0" err="1">
                <a:solidFill>
                  <a:schemeClr val="accent5"/>
                </a:solidFill>
              </a:rPr>
              <a:t>have</a:t>
            </a:r>
            <a:r>
              <a:rPr lang="de-DE" altLang="sr-Latn-RS" sz="4500" dirty="0">
                <a:solidFill>
                  <a:schemeClr val="accent5"/>
                </a:solidFill>
              </a:rPr>
              <a:t> </a:t>
            </a:r>
            <a:r>
              <a:rPr lang="de-DE" altLang="sr-Latn-RS" sz="4500" dirty="0" err="1">
                <a:solidFill>
                  <a:schemeClr val="accent5"/>
                </a:solidFill>
              </a:rPr>
              <a:t>been</a:t>
            </a:r>
            <a:r>
              <a:rPr lang="de-DE" altLang="sr-Latn-RS" sz="4500" dirty="0">
                <a:solidFill>
                  <a:schemeClr val="accent5"/>
                </a:solidFill>
              </a:rPr>
              <a:t> </a:t>
            </a:r>
            <a:r>
              <a:rPr lang="de-DE" altLang="sr-Latn-RS" sz="4500" dirty="0" err="1">
                <a:solidFill>
                  <a:schemeClr val="accent5"/>
                </a:solidFill>
              </a:rPr>
              <a:t>developed</a:t>
            </a:r>
            <a:r>
              <a:rPr lang="de-DE" altLang="sr-Latn-RS" sz="4500" dirty="0">
                <a:solidFill>
                  <a:schemeClr val="accent5"/>
                </a:solidFill>
              </a:rPr>
              <a:t> </a:t>
            </a:r>
            <a:r>
              <a:rPr lang="de-DE" altLang="sr-Latn-RS" sz="4500" dirty="0" err="1">
                <a:solidFill>
                  <a:schemeClr val="accent5"/>
                </a:solidFill>
              </a:rPr>
              <a:t>project</a:t>
            </a:r>
            <a:r>
              <a:rPr lang="de-DE" altLang="sr-Latn-RS" sz="4500" dirty="0">
                <a:solidFill>
                  <a:schemeClr val="accent5"/>
                </a:solidFill>
              </a:rPr>
              <a:t> </a:t>
            </a:r>
            <a:r>
              <a:rPr lang="de-DE" altLang="sr-Latn-RS" sz="4500" dirty="0" err="1">
                <a:solidFill>
                  <a:schemeClr val="accent5"/>
                </a:solidFill>
              </a:rPr>
              <a:t>ideas</a:t>
            </a:r>
            <a:r>
              <a:rPr lang="de-DE" altLang="sr-Latn-RS" sz="4500" dirty="0">
                <a:solidFill>
                  <a:schemeClr val="accent5"/>
                </a:solidFill>
              </a:rPr>
              <a:t> </a:t>
            </a:r>
            <a:r>
              <a:rPr lang="de-DE" altLang="sr-Latn-RS" sz="4500" dirty="0" err="1">
                <a:solidFill>
                  <a:schemeClr val="accent5"/>
                </a:solidFill>
              </a:rPr>
              <a:t>which</a:t>
            </a:r>
            <a:r>
              <a:rPr lang="de-DE" altLang="sr-Latn-RS" sz="4500" dirty="0">
                <a:solidFill>
                  <a:schemeClr val="accent5"/>
                </a:solidFill>
              </a:rPr>
              <a:t> </a:t>
            </a:r>
            <a:r>
              <a:rPr lang="de-DE" altLang="sr-Latn-RS" sz="4500" dirty="0" err="1">
                <a:solidFill>
                  <a:schemeClr val="accent5"/>
                </a:solidFill>
              </a:rPr>
              <a:t>should</a:t>
            </a:r>
            <a:r>
              <a:rPr lang="de-DE" altLang="sr-Latn-RS" sz="4500" dirty="0">
                <a:solidFill>
                  <a:schemeClr val="accent5"/>
                </a:solidFill>
              </a:rPr>
              <a:t> </a:t>
            </a:r>
            <a:r>
              <a:rPr lang="de-DE" altLang="sr-Latn-RS" sz="4500" dirty="0" err="1">
                <a:solidFill>
                  <a:schemeClr val="accent5"/>
                </a:solidFill>
              </a:rPr>
              <a:t>be</a:t>
            </a:r>
            <a:r>
              <a:rPr lang="de-DE" altLang="sr-Latn-RS" sz="4500" dirty="0">
                <a:solidFill>
                  <a:schemeClr val="accent5"/>
                </a:solidFill>
              </a:rPr>
              <a:t> </a:t>
            </a:r>
            <a:r>
              <a:rPr lang="de-DE" altLang="sr-Latn-RS" sz="4500" dirty="0" err="1">
                <a:solidFill>
                  <a:schemeClr val="accent5"/>
                </a:solidFill>
              </a:rPr>
              <a:t>improved</a:t>
            </a:r>
            <a:r>
              <a:rPr lang="de-DE" altLang="sr-Latn-RS" sz="4500" dirty="0">
                <a:solidFill>
                  <a:schemeClr val="accent5"/>
                </a:solidFill>
              </a:rPr>
              <a:t> in </a:t>
            </a:r>
            <a:r>
              <a:rPr lang="de-DE" altLang="sr-Latn-RS" sz="4500" dirty="0" err="1">
                <a:solidFill>
                  <a:schemeClr val="accent5"/>
                </a:solidFill>
              </a:rPr>
              <a:t>order</a:t>
            </a:r>
            <a:r>
              <a:rPr lang="de-DE" altLang="sr-Latn-RS" sz="4500" dirty="0">
                <a:solidFill>
                  <a:schemeClr val="accent5"/>
                </a:solidFill>
              </a:rPr>
              <a:t> </a:t>
            </a:r>
            <a:r>
              <a:rPr lang="de-DE" altLang="sr-Latn-RS" sz="4500" dirty="0" err="1">
                <a:solidFill>
                  <a:schemeClr val="accent5"/>
                </a:solidFill>
              </a:rPr>
              <a:t>to</a:t>
            </a:r>
            <a:r>
              <a:rPr lang="de-DE" altLang="sr-Latn-RS" sz="4500" dirty="0">
                <a:solidFill>
                  <a:schemeClr val="accent5"/>
                </a:solidFill>
              </a:rPr>
              <a:t> </a:t>
            </a:r>
            <a:r>
              <a:rPr lang="de-DE" altLang="sr-Latn-RS" sz="4500" dirty="0" err="1">
                <a:solidFill>
                  <a:schemeClr val="accent5"/>
                </a:solidFill>
              </a:rPr>
              <a:t>elaborate</a:t>
            </a:r>
            <a:r>
              <a:rPr lang="de-DE" altLang="sr-Latn-RS" sz="4500" dirty="0">
                <a:solidFill>
                  <a:schemeClr val="accent5"/>
                </a:solidFill>
              </a:rPr>
              <a:t> a </a:t>
            </a:r>
            <a:r>
              <a:rPr lang="de-DE" altLang="sr-Latn-RS" sz="4500" dirty="0" err="1">
                <a:solidFill>
                  <a:schemeClr val="accent5"/>
                </a:solidFill>
              </a:rPr>
              <a:t>sound</a:t>
            </a:r>
            <a:r>
              <a:rPr lang="de-DE" altLang="sr-Latn-RS" sz="4500" dirty="0">
                <a:solidFill>
                  <a:schemeClr val="accent5"/>
                </a:solidFill>
              </a:rPr>
              <a:t> </a:t>
            </a:r>
            <a:r>
              <a:rPr lang="de-DE" altLang="sr-Latn-RS" sz="4500" dirty="0" err="1">
                <a:solidFill>
                  <a:schemeClr val="accent5"/>
                </a:solidFill>
              </a:rPr>
              <a:t>project</a:t>
            </a:r>
            <a:r>
              <a:rPr lang="de-DE" altLang="sr-Latn-RS" sz="4500" dirty="0">
                <a:solidFill>
                  <a:schemeClr val="accent5"/>
                </a:solidFill>
              </a:rPr>
              <a:t> </a:t>
            </a:r>
            <a:r>
              <a:rPr lang="de-DE" altLang="sr-Latn-RS" sz="4500" dirty="0" err="1">
                <a:solidFill>
                  <a:schemeClr val="accent5"/>
                </a:solidFill>
              </a:rPr>
              <a:t>proposal</a:t>
            </a:r>
            <a:r>
              <a:rPr lang="de-DE" altLang="sr-Latn-RS" sz="4500" dirty="0">
                <a:solidFill>
                  <a:schemeClr val="accent5"/>
                </a:solidFill>
              </a:rPr>
              <a:t> </a:t>
            </a:r>
            <a:r>
              <a:rPr lang="de-DE" altLang="sr-Latn-RS" sz="4500" dirty="0" err="1">
                <a:solidFill>
                  <a:schemeClr val="accent5"/>
                </a:solidFill>
              </a:rPr>
              <a:t>which</a:t>
            </a:r>
            <a:r>
              <a:rPr lang="de-DE" altLang="sr-Latn-RS" sz="4500" dirty="0">
                <a:solidFill>
                  <a:schemeClr val="accent5"/>
                </a:solidFill>
              </a:rPr>
              <a:t> </a:t>
            </a:r>
            <a:r>
              <a:rPr lang="de-DE" altLang="sr-Latn-RS" sz="4500" dirty="0" err="1">
                <a:solidFill>
                  <a:schemeClr val="accent5"/>
                </a:solidFill>
              </a:rPr>
              <a:t>meet</a:t>
            </a:r>
            <a:r>
              <a:rPr lang="de-DE" altLang="sr-Latn-RS" sz="4500" dirty="0">
                <a:solidFill>
                  <a:schemeClr val="accent5"/>
                </a:solidFill>
              </a:rPr>
              <a:t> all </a:t>
            </a:r>
            <a:r>
              <a:rPr lang="de-DE" altLang="sr-Latn-RS" sz="4500" dirty="0" err="1">
                <a:solidFill>
                  <a:schemeClr val="accent5"/>
                </a:solidFill>
              </a:rPr>
              <a:t>the</a:t>
            </a:r>
            <a:r>
              <a:rPr lang="de-DE" altLang="sr-Latn-RS" sz="4500" dirty="0">
                <a:solidFill>
                  <a:schemeClr val="accent5"/>
                </a:solidFill>
              </a:rPr>
              <a:t> </a:t>
            </a:r>
            <a:r>
              <a:rPr lang="de-DE" altLang="sr-Latn-RS" sz="4500" dirty="0" err="1">
                <a:solidFill>
                  <a:schemeClr val="accent5"/>
                </a:solidFill>
              </a:rPr>
              <a:t>objectives</a:t>
            </a:r>
            <a:r>
              <a:rPr lang="de-DE" altLang="sr-Latn-RS" sz="4500" dirty="0">
                <a:solidFill>
                  <a:schemeClr val="accent5"/>
                </a:solidFill>
              </a:rPr>
              <a:t> in </a:t>
            </a:r>
            <a:r>
              <a:rPr lang="de-DE" altLang="sr-Latn-RS" sz="4500" dirty="0" err="1">
                <a:solidFill>
                  <a:schemeClr val="accent5"/>
                </a:solidFill>
              </a:rPr>
              <a:t>the</a:t>
            </a:r>
            <a:r>
              <a:rPr lang="de-DE" altLang="sr-Latn-RS" sz="4500" dirty="0">
                <a:solidFill>
                  <a:schemeClr val="accent5"/>
                </a:solidFill>
              </a:rPr>
              <a:t> </a:t>
            </a:r>
            <a:r>
              <a:rPr lang="de-DE" altLang="sr-Latn-RS" sz="4500" dirty="0" err="1">
                <a:solidFill>
                  <a:schemeClr val="accent5"/>
                </a:solidFill>
              </a:rPr>
              <a:t>framework</a:t>
            </a:r>
            <a:r>
              <a:rPr lang="de-DE" altLang="sr-Latn-RS" sz="4500" dirty="0">
                <a:solidFill>
                  <a:schemeClr val="accent5"/>
                </a:solidFill>
              </a:rPr>
              <a:t> of </a:t>
            </a:r>
            <a:r>
              <a:rPr lang="de-DE" altLang="sr-Latn-RS" sz="4500" dirty="0" err="1">
                <a:solidFill>
                  <a:schemeClr val="accent5"/>
                </a:solidFill>
              </a:rPr>
              <a:t>the</a:t>
            </a:r>
            <a:r>
              <a:rPr lang="de-DE" altLang="sr-Latn-RS" sz="4500" dirty="0">
                <a:solidFill>
                  <a:schemeClr val="accent5"/>
                </a:solidFill>
              </a:rPr>
              <a:t> Call.</a:t>
            </a:r>
          </a:p>
          <a:p>
            <a:pPr marL="0" indent="0">
              <a:spcBef>
                <a:spcPct val="50000"/>
              </a:spcBef>
              <a:buNone/>
            </a:pPr>
            <a:r>
              <a:rPr lang="hr-HR" altLang="sr-Latn-RS" sz="4500" dirty="0" smtClean="0">
                <a:solidFill>
                  <a:schemeClr val="accent5"/>
                </a:solidFill>
              </a:rPr>
              <a:t>T</a:t>
            </a:r>
            <a:r>
              <a:rPr lang="de-DE" altLang="sr-Latn-RS" sz="4500" dirty="0" err="1" smtClean="0">
                <a:solidFill>
                  <a:schemeClr val="accent5"/>
                </a:solidFill>
              </a:rPr>
              <a:t>ailor</a:t>
            </a:r>
            <a:r>
              <a:rPr lang="de-DE" altLang="sr-Latn-RS" sz="4500" dirty="0" smtClean="0">
                <a:solidFill>
                  <a:schemeClr val="accent5"/>
                </a:solidFill>
              </a:rPr>
              <a:t>-made </a:t>
            </a:r>
            <a:r>
              <a:rPr lang="de-DE" altLang="sr-Latn-RS" sz="4500" dirty="0" err="1">
                <a:solidFill>
                  <a:schemeClr val="accent5"/>
                </a:solidFill>
              </a:rPr>
              <a:t>applications</a:t>
            </a:r>
            <a:r>
              <a:rPr lang="de-DE" altLang="sr-Latn-RS" sz="4500" dirty="0">
                <a:solidFill>
                  <a:schemeClr val="accent5"/>
                </a:solidFill>
              </a:rPr>
              <a:t> </a:t>
            </a:r>
            <a:r>
              <a:rPr lang="de-DE" altLang="sr-Latn-RS" sz="4500" dirty="0" err="1">
                <a:solidFill>
                  <a:schemeClr val="accent5"/>
                </a:solidFill>
              </a:rPr>
              <a:t>are</a:t>
            </a:r>
            <a:r>
              <a:rPr lang="de-DE" altLang="sr-Latn-RS" sz="4500" dirty="0">
                <a:solidFill>
                  <a:schemeClr val="accent5"/>
                </a:solidFill>
              </a:rPr>
              <a:t> </a:t>
            </a:r>
            <a:r>
              <a:rPr lang="de-DE" altLang="sr-Latn-RS" sz="4500" dirty="0" err="1">
                <a:solidFill>
                  <a:schemeClr val="accent5"/>
                </a:solidFill>
              </a:rPr>
              <a:t>requested</a:t>
            </a:r>
            <a:r>
              <a:rPr lang="de-DE" altLang="sr-Latn-RS" sz="4500" dirty="0">
                <a:solidFill>
                  <a:schemeClr val="accent5"/>
                </a:solidFill>
              </a:rPr>
              <a:t> </a:t>
            </a:r>
            <a:r>
              <a:rPr lang="de-DE" altLang="sr-Latn-RS" sz="4500" dirty="0" err="1">
                <a:solidFill>
                  <a:schemeClr val="accent5"/>
                </a:solidFill>
              </a:rPr>
              <a:t>which</a:t>
            </a:r>
            <a:r>
              <a:rPr lang="de-DE" altLang="sr-Latn-RS" sz="4500" dirty="0">
                <a:solidFill>
                  <a:schemeClr val="accent5"/>
                </a:solidFill>
              </a:rPr>
              <a:t> </a:t>
            </a:r>
            <a:r>
              <a:rPr lang="de-DE" altLang="sr-Latn-RS" sz="4500" dirty="0" err="1">
                <a:solidFill>
                  <a:schemeClr val="accent5"/>
                </a:solidFill>
              </a:rPr>
              <a:t>meet</a:t>
            </a:r>
            <a:r>
              <a:rPr lang="de-DE" altLang="sr-Latn-RS" sz="4500" dirty="0">
                <a:solidFill>
                  <a:schemeClr val="accent5"/>
                </a:solidFill>
              </a:rPr>
              <a:t> </a:t>
            </a:r>
            <a:r>
              <a:rPr lang="de-DE" altLang="sr-Latn-RS" sz="4500" dirty="0" err="1">
                <a:solidFill>
                  <a:schemeClr val="accent5"/>
                </a:solidFill>
              </a:rPr>
              <a:t>the</a:t>
            </a:r>
            <a:r>
              <a:rPr lang="de-DE" altLang="sr-Latn-RS" sz="4500" dirty="0">
                <a:solidFill>
                  <a:schemeClr val="accent5"/>
                </a:solidFill>
              </a:rPr>
              <a:t> </a:t>
            </a:r>
            <a:r>
              <a:rPr lang="de-DE" altLang="sr-Latn-RS" sz="4500" dirty="0" err="1">
                <a:solidFill>
                  <a:schemeClr val="accent5"/>
                </a:solidFill>
              </a:rPr>
              <a:t>special</a:t>
            </a:r>
            <a:r>
              <a:rPr lang="de-DE" altLang="sr-Latn-RS" sz="4500" dirty="0">
                <a:solidFill>
                  <a:schemeClr val="accent5"/>
                </a:solidFill>
              </a:rPr>
              <a:t> </a:t>
            </a:r>
            <a:r>
              <a:rPr lang="de-DE" altLang="sr-Latn-RS" sz="4500" dirty="0" err="1">
                <a:solidFill>
                  <a:schemeClr val="accent5"/>
                </a:solidFill>
              </a:rPr>
              <a:t>needs</a:t>
            </a:r>
            <a:r>
              <a:rPr lang="de-DE" altLang="sr-Latn-RS" sz="4500" dirty="0">
                <a:solidFill>
                  <a:schemeClr val="accent5"/>
                </a:solidFill>
              </a:rPr>
              <a:t> of </a:t>
            </a:r>
            <a:r>
              <a:rPr lang="de-DE" altLang="sr-Latn-RS" sz="4500" dirty="0" err="1">
                <a:solidFill>
                  <a:schemeClr val="accent5"/>
                </a:solidFill>
              </a:rPr>
              <a:t>the</a:t>
            </a:r>
            <a:r>
              <a:rPr lang="de-DE" altLang="sr-Latn-RS" sz="4500" dirty="0">
                <a:solidFill>
                  <a:schemeClr val="accent5"/>
                </a:solidFill>
              </a:rPr>
              <a:t> </a:t>
            </a:r>
            <a:r>
              <a:rPr lang="de-DE" altLang="sr-Latn-RS" sz="4500" dirty="0" err="1">
                <a:solidFill>
                  <a:schemeClr val="accent5"/>
                </a:solidFill>
              </a:rPr>
              <a:t>target</a:t>
            </a:r>
            <a:r>
              <a:rPr lang="de-DE" altLang="sr-Latn-RS" sz="4500" dirty="0">
                <a:solidFill>
                  <a:schemeClr val="accent5"/>
                </a:solidFill>
              </a:rPr>
              <a:t> </a:t>
            </a:r>
            <a:r>
              <a:rPr lang="de-DE" altLang="sr-Latn-RS" sz="4500" dirty="0" err="1" smtClean="0">
                <a:solidFill>
                  <a:schemeClr val="accent5"/>
                </a:solidFill>
              </a:rPr>
              <a:t>groups</a:t>
            </a:r>
            <a:r>
              <a:rPr lang="de-DE" altLang="sr-Latn-RS" sz="4500" dirty="0" smtClean="0">
                <a:solidFill>
                  <a:schemeClr val="accent5"/>
                </a:solidFill>
              </a:rPr>
              <a:t>.</a:t>
            </a:r>
            <a:endParaRPr lang="de-DE" altLang="sr-Latn-RS" sz="4500" dirty="0">
              <a:solidFill>
                <a:schemeClr val="accent5"/>
              </a:solidFill>
            </a:endParaRPr>
          </a:p>
          <a:p>
            <a:pPr marL="0" indent="0">
              <a:spcBef>
                <a:spcPct val="50000"/>
              </a:spcBef>
              <a:buNone/>
            </a:pPr>
            <a:r>
              <a:rPr lang="de-DE" altLang="sr-Latn-RS" sz="4500" dirty="0" err="1" smtClean="0">
                <a:solidFill>
                  <a:schemeClr val="accent5"/>
                </a:solidFill>
              </a:rPr>
              <a:t>Therefore</a:t>
            </a:r>
            <a:r>
              <a:rPr lang="de-DE" altLang="sr-Latn-RS" sz="4500" dirty="0" smtClean="0">
                <a:solidFill>
                  <a:schemeClr val="accent5"/>
                </a:solidFill>
              </a:rPr>
              <a:t> </a:t>
            </a:r>
            <a:r>
              <a:rPr lang="de-DE" altLang="sr-Latn-RS" sz="4500" dirty="0" err="1">
                <a:solidFill>
                  <a:schemeClr val="accent5"/>
                </a:solidFill>
              </a:rPr>
              <a:t>we</a:t>
            </a:r>
            <a:r>
              <a:rPr lang="de-DE" altLang="sr-Latn-RS" sz="4500" dirty="0">
                <a:solidFill>
                  <a:schemeClr val="accent5"/>
                </a:solidFill>
              </a:rPr>
              <a:t> </a:t>
            </a:r>
            <a:r>
              <a:rPr lang="de-DE" altLang="sr-Latn-RS" sz="4500" dirty="0" err="1">
                <a:solidFill>
                  <a:schemeClr val="accent5"/>
                </a:solidFill>
              </a:rPr>
              <a:t>would</a:t>
            </a:r>
            <a:r>
              <a:rPr lang="de-DE" altLang="sr-Latn-RS" sz="4500" dirty="0">
                <a:solidFill>
                  <a:schemeClr val="accent5"/>
                </a:solidFill>
              </a:rPr>
              <a:t> like </a:t>
            </a:r>
            <a:r>
              <a:rPr lang="de-DE" altLang="sr-Latn-RS" sz="4500" dirty="0" err="1">
                <a:solidFill>
                  <a:schemeClr val="accent5"/>
                </a:solidFill>
              </a:rPr>
              <a:t>to</a:t>
            </a:r>
            <a:r>
              <a:rPr lang="de-DE" altLang="sr-Latn-RS" sz="4500" dirty="0">
                <a:solidFill>
                  <a:schemeClr val="accent5"/>
                </a:solidFill>
              </a:rPr>
              <a:t> </a:t>
            </a:r>
            <a:r>
              <a:rPr lang="de-DE" altLang="sr-Latn-RS" sz="4500" dirty="0" err="1">
                <a:solidFill>
                  <a:schemeClr val="accent5"/>
                </a:solidFill>
              </a:rPr>
              <a:t>start</a:t>
            </a:r>
            <a:r>
              <a:rPr lang="de-DE" altLang="sr-Latn-RS" sz="4500" dirty="0">
                <a:solidFill>
                  <a:schemeClr val="accent5"/>
                </a:solidFill>
              </a:rPr>
              <a:t> </a:t>
            </a:r>
            <a:r>
              <a:rPr lang="de-DE" altLang="sr-Latn-RS" sz="4500" dirty="0" err="1">
                <a:solidFill>
                  <a:schemeClr val="accent5"/>
                </a:solidFill>
              </a:rPr>
              <a:t>with</a:t>
            </a:r>
            <a:r>
              <a:rPr lang="de-DE" altLang="sr-Latn-RS" sz="4500" dirty="0">
                <a:solidFill>
                  <a:schemeClr val="accent5"/>
                </a:solidFill>
              </a:rPr>
              <a:t> a </a:t>
            </a:r>
            <a:r>
              <a:rPr lang="de-DE" altLang="sr-Latn-RS" sz="4500" dirty="0" err="1">
                <a:solidFill>
                  <a:schemeClr val="accent5"/>
                </a:solidFill>
              </a:rPr>
              <a:t>short</a:t>
            </a:r>
            <a:r>
              <a:rPr lang="de-DE" altLang="sr-Latn-RS" sz="4500" dirty="0">
                <a:solidFill>
                  <a:schemeClr val="accent5"/>
                </a:solidFill>
              </a:rPr>
              <a:t> </a:t>
            </a:r>
            <a:r>
              <a:rPr lang="de-DE" altLang="sr-Latn-RS" sz="4500" dirty="0" err="1">
                <a:solidFill>
                  <a:schemeClr val="accent5"/>
                </a:solidFill>
              </a:rPr>
              <a:t>course</a:t>
            </a:r>
            <a:r>
              <a:rPr lang="de-DE" altLang="sr-Latn-RS" sz="4500" dirty="0">
                <a:solidFill>
                  <a:schemeClr val="accent5"/>
                </a:solidFill>
              </a:rPr>
              <a:t> in </a:t>
            </a:r>
            <a:r>
              <a:rPr lang="de-DE" altLang="sr-Latn-RS" sz="4500" dirty="0" err="1">
                <a:solidFill>
                  <a:schemeClr val="accent5"/>
                </a:solidFill>
              </a:rPr>
              <a:t>project</a:t>
            </a:r>
            <a:r>
              <a:rPr lang="de-DE" altLang="sr-Latn-RS" sz="4500" dirty="0">
                <a:solidFill>
                  <a:schemeClr val="accent5"/>
                </a:solidFill>
              </a:rPr>
              <a:t> </a:t>
            </a:r>
            <a:r>
              <a:rPr lang="de-DE" altLang="sr-Latn-RS" sz="4500" dirty="0" err="1">
                <a:solidFill>
                  <a:schemeClr val="accent5"/>
                </a:solidFill>
              </a:rPr>
              <a:t>development</a:t>
            </a:r>
            <a:r>
              <a:rPr lang="de-DE" altLang="sr-Latn-RS" sz="4000" dirty="0">
                <a:solidFill>
                  <a:schemeClr val="accent5"/>
                </a:solidFill>
              </a:rPr>
              <a:t>.</a:t>
            </a:r>
          </a:p>
          <a:p>
            <a:pPr>
              <a:spcBef>
                <a:spcPct val="50000"/>
              </a:spcBef>
              <a:buSzPct val="120000"/>
              <a:buFont typeface="Symbol" pitchFamily="18" charset="2"/>
              <a:buNone/>
            </a:pPr>
            <a:r>
              <a:rPr lang="en-GB" altLang="sr-Latn-RS" sz="2800" dirty="0">
                <a:solidFill>
                  <a:schemeClr val="accent5"/>
                </a:solidFill>
              </a:rPr>
              <a:t>	</a:t>
            </a:r>
          </a:p>
          <a:p>
            <a:pPr marL="0" indent="0">
              <a:buNone/>
            </a:pPr>
            <a:endParaRPr lang="hr-HR" dirty="0"/>
          </a:p>
        </p:txBody>
      </p:sp>
    </p:spTree>
    <p:extLst>
      <p:ext uri="{BB962C8B-B14F-4D97-AF65-F5344CB8AC3E}">
        <p14:creationId xmlns:p14="http://schemas.microsoft.com/office/powerpoint/2010/main" val="30229959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t/>
            </a:r>
            <a:br>
              <a:rPr lang="hr-HR" b="1" dirty="0" smtClean="0"/>
            </a:br>
            <a:r>
              <a:rPr lang="hr-HR" b="1" dirty="0"/>
              <a:t> </a:t>
            </a:r>
            <a:r>
              <a:rPr lang="hr-HR" b="1" dirty="0" smtClean="0"/>
              <a:t>  </a:t>
            </a:r>
            <a:r>
              <a:rPr lang="hr-HR" b="1" dirty="0" err="1" smtClean="0">
                <a:effectLst/>
              </a:rPr>
              <a:t>The</a:t>
            </a:r>
            <a:r>
              <a:rPr lang="hr-HR" b="1" dirty="0" smtClean="0">
                <a:effectLst/>
              </a:rPr>
              <a:t> </a:t>
            </a:r>
            <a:r>
              <a:rPr lang="hr-HR" b="1" dirty="0">
                <a:effectLst/>
              </a:rPr>
              <a:t>First </a:t>
            </a:r>
            <a:r>
              <a:rPr lang="hr-HR" b="1" dirty="0" err="1">
                <a:effectLst/>
              </a:rPr>
              <a:t>Column</a:t>
            </a:r>
            <a:r>
              <a:rPr lang="hr-HR" b="1" dirty="0">
                <a:effectLst/>
              </a:rPr>
              <a:t>: </a:t>
            </a:r>
            <a:r>
              <a:rPr lang="hr-HR" b="1" dirty="0" err="1">
                <a:effectLst/>
              </a:rPr>
              <a:t>Intervention</a:t>
            </a:r>
            <a:r>
              <a:rPr lang="hr-HR" b="1" dirty="0">
                <a:effectLst/>
              </a:rPr>
              <a:t> </a:t>
            </a:r>
            <a:r>
              <a:rPr lang="hr-HR" b="1" dirty="0" err="1">
                <a:effectLst/>
              </a:rPr>
              <a:t>Logic</a:t>
            </a:r>
            <a:r>
              <a:rPr lang="hr-HR" b="1" dirty="0">
                <a:effectLst/>
              </a:rPr>
              <a:t/>
            </a:r>
            <a:br>
              <a:rPr lang="hr-HR" b="1" dirty="0">
                <a:effectLst/>
              </a:rPr>
            </a:br>
            <a:endParaRPr lang="hr-HR" dirty="0">
              <a:effectLst/>
            </a:endParaRPr>
          </a:p>
        </p:txBody>
      </p:sp>
      <p:sp>
        <p:nvSpPr>
          <p:cNvPr id="3" name="Content Placeholder 2"/>
          <p:cNvSpPr>
            <a:spLocks noGrp="1"/>
          </p:cNvSpPr>
          <p:nvPr>
            <p:ph idx="1"/>
          </p:nvPr>
        </p:nvSpPr>
        <p:spPr>
          <a:xfrm>
            <a:off x="304800" y="1015999"/>
            <a:ext cx="8473440" cy="4693921"/>
          </a:xfrm>
        </p:spPr>
        <p:txBody>
          <a:bodyPr/>
          <a:lstStyle/>
          <a:p>
            <a:pPr marL="0" indent="0">
              <a:buNone/>
            </a:pPr>
            <a:endParaRPr lang="hr-HR" b="1" dirty="0" smtClean="0"/>
          </a:p>
          <a:p>
            <a:pPr marL="0" indent="0">
              <a:buNone/>
            </a:pPr>
            <a:r>
              <a:rPr lang="hr-HR" b="1" dirty="0" err="1" smtClean="0"/>
              <a:t>If</a:t>
            </a:r>
            <a:r>
              <a:rPr lang="hr-HR" b="1" dirty="0" smtClean="0"/>
              <a:t>-</a:t>
            </a:r>
            <a:r>
              <a:rPr lang="hr-HR" b="1" dirty="0" err="1" smtClean="0"/>
              <a:t>then</a:t>
            </a:r>
            <a:r>
              <a:rPr lang="hr-HR" b="1" dirty="0" smtClean="0"/>
              <a:t> </a:t>
            </a:r>
            <a:r>
              <a:rPr lang="hr-HR" b="1" dirty="0" err="1"/>
              <a:t>causality</a:t>
            </a:r>
            <a:endParaRPr lang="hr-HR" b="1" dirty="0"/>
          </a:p>
          <a:p>
            <a:pPr marL="0" indent="0">
              <a:buNone/>
            </a:pPr>
            <a:r>
              <a:rPr lang="en-US" dirty="0"/>
              <a:t>The first column of the </a:t>
            </a:r>
            <a:r>
              <a:rPr lang="en-US" dirty="0" err="1"/>
              <a:t>Logframe</a:t>
            </a:r>
            <a:r>
              <a:rPr lang="en-US" dirty="0"/>
              <a:t> matrix </a:t>
            </a:r>
            <a:r>
              <a:rPr lang="en-US" dirty="0" err="1"/>
              <a:t>summarises</a:t>
            </a:r>
            <a:r>
              <a:rPr lang="en-US" dirty="0"/>
              <a:t> the ‘means-end’ logic of the proposed project (also </a:t>
            </a:r>
            <a:r>
              <a:rPr lang="en-US" dirty="0" smtClean="0"/>
              <a:t>known</a:t>
            </a:r>
            <a:r>
              <a:rPr lang="hr-HR" dirty="0" smtClean="0"/>
              <a:t> as </a:t>
            </a:r>
            <a:r>
              <a:rPr lang="hr-HR" dirty="0" err="1"/>
              <a:t>the</a:t>
            </a:r>
            <a:r>
              <a:rPr lang="hr-HR" dirty="0"/>
              <a:t> ‘</a:t>
            </a:r>
            <a:r>
              <a:rPr lang="hr-HR" dirty="0" err="1"/>
              <a:t>intervention</a:t>
            </a:r>
            <a:r>
              <a:rPr lang="hr-HR" dirty="0"/>
              <a:t> </a:t>
            </a:r>
            <a:r>
              <a:rPr lang="hr-HR" dirty="0" err="1"/>
              <a:t>logic</a:t>
            </a:r>
            <a:r>
              <a:rPr lang="hr-HR" dirty="0"/>
              <a:t>’).</a:t>
            </a:r>
          </a:p>
          <a:p>
            <a:pPr marL="0" indent="0">
              <a:buNone/>
            </a:pPr>
            <a:r>
              <a:rPr lang="en-US" dirty="0"/>
              <a:t>When the objective hierarchy is read from the bottom up, it can be expressed in terms of:</a:t>
            </a:r>
            <a:endParaRPr lang="hr-HR" dirty="0"/>
          </a:p>
        </p:txBody>
      </p:sp>
    </p:spTree>
    <p:extLst>
      <p:ext uri="{BB962C8B-B14F-4D97-AF65-F5344CB8AC3E}">
        <p14:creationId xmlns:p14="http://schemas.microsoft.com/office/powerpoint/2010/main" val="2586730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effectLst/>
              </a:rPr>
              <a:t/>
            </a:r>
            <a:br>
              <a:rPr lang="hr-HR" b="1" dirty="0" smtClean="0">
                <a:effectLst/>
              </a:rPr>
            </a:br>
            <a:r>
              <a:rPr lang="hr-HR" b="1" dirty="0">
                <a:effectLst/>
              </a:rPr>
              <a:t> </a:t>
            </a:r>
            <a:r>
              <a:rPr lang="hr-HR" b="1" dirty="0" smtClean="0">
                <a:effectLst/>
              </a:rPr>
              <a:t> </a:t>
            </a:r>
            <a:r>
              <a:rPr lang="hr-HR" b="1" dirty="0" err="1" smtClean="0">
                <a:effectLst/>
              </a:rPr>
              <a:t>The</a:t>
            </a:r>
            <a:r>
              <a:rPr lang="hr-HR" b="1" dirty="0" smtClean="0">
                <a:effectLst/>
              </a:rPr>
              <a:t> </a:t>
            </a:r>
            <a:r>
              <a:rPr lang="hr-HR" b="1" dirty="0">
                <a:effectLst/>
              </a:rPr>
              <a:t>First </a:t>
            </a:r>
            <a:r>
              <a:rPr lang="hr-HR" b="1" dirty="0" err="1">
                <a:effectLst/>
              </a:rPr>
              <a:t>Column</a:t>
            </a:r>
            <a:r>
              <a:rPr lang="hr-HR" b="1" dirty="0">
                <a:effectLst/>
              </a:rPr>
              <a:t>: </a:t>
            </a:r>
            <a:r>
              <a:rPr lang="hr-HR" b="1" dirty="0" err="1">
                <a:effectLst/>
              </a:rPr>
              <a:t>Intervention</a:t>
            </a:r>
            <a:r>
              <a:rPr lang="hr-HR" b="1" dirty="0">
                <a:effectLst/>
              </a:rPr>
              <a:t> </a:t>
            </a:r>
            <a:r>
              <a:rPr lang="hr-HR" b="1" dirty="0" err="1">
                <a:effectLst/>
              </a:rPr>
              <a:t>Logic</a:t>
            </a:r>
            <a:r>
              <a:rPr lang="hr-HR" b="1" dirty="0">
                <a:effectLst/>
              </a:rPr>
              <a:t/>
            </a:r>
            <a:br>
              <a:rPr lang="hr-HR" b="1" dirty="0">
                <a:effectLst/>
              </a:rPr>
            </a:br>
            <a:endParaRPr lang="hr-HR" b="1" dirty="0">
              <a:effectLst/>
            </a:endParaRPr>
          </a:p>
        </p:txBody>
      </p:sp>
      <p:sp>
        <p:nvSpPr>
          <p:cNvPr id="3" name="Content Placeholder 2"/>
          <p:cNvSpPr>
            <a:spLocks noGrp="1"/>
          </p:cNvSpPr>
          <p:nvPr>
            <p:ph idx="1"/>
          </p:nvPr>
        </p:nvSpPr>
        <p:spPr/>
        <p:txBody>
          <a:bodyPr/>
          <a:lstStyle/>
          <a:p>
            <a:pPr marL="0" indent="0" algn="ctr">
              <a:buNone/>
            </a:pPr>
            <a:endParaRPr lang="hr-HR" b="1" dirty="0" smtClean="0"/>
          </a:p>
          <a:p>
            <a:pPr marL="0" indent="0" algn="ctr">
              <a:buNone/>
            </a:pPr>
            <a:r>
              <a:rPr lang="en-US" b="1" dirty="0" smtClean="0"/>
              <a:t>IF </a:t>
            </a:r>
            <a:r>
              <a:rPr lang="en-US" dirty="0"/>
              <a:t>adequate </a:t>
            </a:r>
            <a:r>
              <a:rPr lang="en-US" b="1" dirty="0"/>
              <a:t>inputs/resources </a:t>
            </a:r>
            <a:r>
              <a:rPr lang="en-US" dirty="0"/>
              <a:t>are provided, </a:t>
            </a:r>
            <a:r>
              <a:rPr lang="en-US" b="1" dirty="0"/>
              <a:t>THEN activities </a:t>
            </a:r>
            <a:r>
              <a:rPr lang="en-US" dirty="0"/>
              <a:t>can be undertaken;</a:t>
            </a:r>
          </a:p>
          <a:p>
            <a:pPr marL="0" indent="0" algn="ctr">
              <a:buNone/>
            </a:pPr>
            <a:r>
              <a:rPr lang="en-US" b="1" dirty="0"/>
              <a:t>IF </a:t>
            </a:r>
            <a:r>
              <a:rPr lang="en-US" dirty="0"/>
              <a:t>the </a:t>
            </a:r>
            <a:r>
              <a:rPr lang="en-US" b="1" dirty="0"/>
              <a:t>activities </a:t>
            </a:r>
            <a:r>
              <a:rPr lang="en-US" dirty="0"/>
              <a:t>are undertaken, </a:t>
            </a:r>
            <a:r>
              <a:rPr lang="en-US" b="1" dirty="0"/>
              <a:t>THEN results </a:t>
            </a:r>
            <a:r>
              <a:rPr lang="en-US" dirty="0"/>
              <a:t>can be produced;</a:t>
            </a:r>
          </a:p>
          <a:p>
            <a:pPr marL="0" indent="0" algn="ctr">
              <a:buNone/>
            </a:pPr>
            <a:r>
              <a:rPr lang="en-US" b="1" dirty="0"/>
              <a:t>IF results </a:t>
            </a:r>
            <a:r>
              <a:rPr lang="en-US" dirty="0"/>
              <a:t>are produced, </a:t>
            </a:r>
            <a:r>
              <a:rPr lang="en-US" b="1" dirty="0"/>
              <a:t>THEN </a:t>
            </a:r>
            <a:r>
              <a:rPr lang="en-US" dirty="0"/>
              <a:t>the </a:t>
            </a:r>
            <a:r>
              <a:rPr lang="en-US" b="1" dirty="0"/>
              <a:t>purpose </a:t>
            </a:r>
            <a:r>
              <a:rPr lang="en-US" dirty="0"/>
              <a:t>will be achieved; and</a:t>
            </a:r>
          </a:p>
          <a:p>
            <a:pPr marL="0" indent="0" algn="ctr">
              <a:buNone/>
            </a:pPr>
            <a:r>
              <a:rPr lang="en-US" b="1" dirty="0"/>
              <a:t>IF </a:t>
            </a:r>
            <a:r>
              <a:rPr lang="en-US" dirty="0"/>
              <a:t>the </a:t>
            </a:r>
            <a:r>
              <a:rPr lang="en-US" b="1" dirty="0"/>
              <a:t>purpose </a:t>
            </a:r>
            <a:r>
              <a:rPr lang="en-US" dirty="0"/>
              <a:t>is achieved, </a:t>
            </a:r>
            <a:r>
              <a:rPr lang="en-US" b="1" dirty="0"/>
              <a:t>THEN </a:t>
            </a:r>
            <a:r>
              <a:rPr lang="en-US" dirty="0"/>
              <a:t>this should contribute towards the overall </a:t>
            </a:r>
            <a:r>
              <a:rPr lang="en-US" b="1" dirty="0" smtClean="0"/>
              <a:t>objective</a:t>
            </a:r>
            <a:r>
              <a:rPr lang="hr-HR" b="1" dirty="0" smtClean="0"/>
              <a:t>.</a:t>
            </a:r>
          </a:p>
          <a:p>
            <a:pPr marL="0" indent="0" algn="ctr">
              <a:buNone/>
            </a:pPr>
            <a:r>
              <a:rPr lang="hr-HR" b="1" dirty="0" smtClean="0"/>
              <a:t>or</a:t>
            </a:r>
            <a:endParaRPr lang="hr-HR" dirty="0"/>
          </a:p>
        </p:txBody>
      </p:sp>
    </p:spTree>
    <p:extLst>
      <p:ext uri="{BB962C8B-B14F-4D97-AF65-F5344CB8AC3E}">
        <p14:creationId xmlns:p14="http://schemas.microsoft.com/office/powerpoint/2010/main" val="39778792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effectLst/>
              </a:rPr>
              <a:t/>
            </a:r>
            <a:br>
              <a:rPr lang="hr-HR" b="1" dirty="0" smtClean="0">
                <a:effectLst/>
              </a:rPr>
            </a:br>
            <a:r>
              <a:rPr lang="hr-HR" b="1" dirty="0">
                <a:effectLst/>
              </a:rPr>
              <a:t> </a:t>
            </a:r>
            <a:r>
              <a:rPr lang="hr-HR" b="1" dirty="0" smtClean="0">
                <a:effectLst/>
              </a:rPr>
              <a:t>  </a:t>
            </a:r>
            <a:r>
              <a:rPr lang="hr-HR" b="1" dirty="0" err="1" smtClean="0">
                <a:effectLst/>
              </a:rPr>
              <a:t>The</a:t>
            </a:r>
            <a:r>
              <a:rPr lang="hr-HR" b="1" dirty="0" smtClean="0">
                <a:effectLst/>
              </a:rPr>
              <a:t> </a:t>
            </a:r>
            <a:r>
              <a:rPr lang="hr-HR" b="1" dirty="0">
                <a:effectLst/>
              </a:rPr>
              <a:t>First </a:t>
            </a:r>
            <a:r>
              <a:rPr lang="hr-HR" b="1" dirty="0" err="1">
                <a:effectLst/>
              </a:rPr>
              <a:t>Column</a:t>
            </a:r>
            <a:r>
              <a:rPr lang="hr-HR" b="1" dirty="0">
                <a:effectLst/>
              </a:rPr>
              <a:t>: </a:t>
            </a:r>
            <a:r>
              <a:rPr lang="hr-HR" b="1" dirty="0" err="1">
                <a:effectLst/>
              </a:rPr>
              <a:t>Intervention</a:t>
            </a:r>
            <a:r>
              <a:rPr lang="hr-HR" b="1" dirty="0">
                <a:effectLst/>
              </a:rPr>
              <a:t> </a:t>
            </a:r>
            <a:r>
              <a:rPr lang="hr-HR" b="1" dirty="0" err="1">
                <a:effectLst/>
              </a:rPr>
              <a:t>Logic</a:t>
            </a:r>
            <a:r>
              <a:rPr lang="hr-HR" b="1" dirty="0">
                <a:effectLst/>
              </a:rPr>
              <a:t/>
            </a:r>
            <a:br>
              <a:rPr lang="hr-HR" b="1" dirty="0">
                <a:effectLst/>
              </a:rPr>
            </a:br>
            <a:endParaRPr lang="hr-HR" dirty="0"/>
          </a:p>
        </p:txBody>
      </p:sp>
      <p:sp>
        <p:nvSpPr>
          <p:cNvPr id="3" name="Content Placeholder 2"/>
          <p:cNvSpPr>
            <a:spLocks noGrp="1"/>
          </p:cNvSpPr>
          <p:nvPr>
            <p:ph idx="1"/>
          </p:nvPr>
        </p:nvSpPr>
        <p:spPr/>
        <p:txBody>
          <a:bodyPr/>
          <a:lstStyle/>
          <a:p>
            <a:pPr marL="0" indent="0" algn="ctr">
              <a:buNone/>
            </a:pPr>
            <a:endParaRPr lang="hr-HR" b="1" dirty="0" smtClean="0"/>
          </a:p>
          <a:p>
            <a:pPr marL="0" indent="0" algn="ctr">
              <a:buNone/>
            </a:pPr>
            <a:r>
              <a:rPr lang="en-US" b="1" dirty="0" smtClean="0"/>
              <a:t>IF </a:t>
            </a:r>
            <a:r>
              <a:rPr lang="en-US" dirty="0"/>
              <a:t>we wish to contribute to the overall </a:t>
            </a:r>
            <a:r>
              <a:rPr lang="en-US" b="1" dirty="0"/>
              <a:t>objective</a:t>
            </a:r>
            <a:r>
              <a:rPr lang="en-US" dirty="0"/>
              <a:t>, </a:t>
            </a:r>
            <a:r>
              <a:rPr lang="en-US" b="1" dirty="0"/>
              <a:t>THEN </a:t>
            </a:r>
            <a:r>
              <a:rPr lang="en-US" dirty="0"/>
              <a:t>we must achieve the </a:t>
            </a:r>
            <a:r>
              <a:rPr lang="en-US" b="1" dirty="0"/>
              <a:t>purpose</a:t>
            </a:r>
          </a:p>
          <a:p>
            <a:pPr marL="0" indent="0" algn="ctr">
              <a:buNone/>
            </a:pPr>
            <a:r>
              <a:rPr lang="en-US" b="1" dirty="0"/>
              <a:t>IF </a:t>
            </a:r>
            <a:r>
              <a:rPr lang="en-US" dirty="0"/>
              <a:t>we wish to achieve the </a:t>
            </a:r>
            <a:r>
              <a:rPr lang="en-US" b="1" dirty="0"/>
              <a:t>purpose</a:t>
            </a:r>
            <a:r>
              <a:rPr lang="en-US" dirty="0"/>
              <a:t>, </a:t>
            </a:r>
            <a:r>
              <a:rPr lang="en-US" b="1" dirty="0"/>
              <a:t>THEN </a:t>
            </a:r>
            <a:r>
              <a:rPr lang="en-US" dirty="0"/>
              <a:t>we must deliver the specified </a:t>
            </a:r>
            <a:r>
              <a:rPr lang="en-US" b="1" dirty="0"/>
              <a:t>results</a:t>
            </a:r>
          </a:p>
          <a:p>
            <a:pPr marL="0" indent="0" algn="ctr">
              <a:buNone/>
            </a:pPr>
            <a:r>
              <a:rPr lang="en-US" b="1" dirty="0"/>
              <a:t>IF </a:t>
            </a:r>
            <a:r>
              <a:rPr lang="en-US" dirty="0"/>
              <a:t>we wish to deliver the </a:t>
            </a:r>
            <a:r>
              <a:rPr lang="en-US" b="1" dirty="0"/>
              <a:t>results</a:t>
            </a:r>
            <a:r>
              <a:rPr lang="en-US" dirty="0"/>
              <a:t>, </a:t>
            </a:r>
            <a:r>
              <a:rPr lang="en-US" b="1" dirty="0"/>
              <a:t>THEN </a:t>
            </a:r>
            <a:r>
              <a:rPr lang="en-US" dirty="0"/>
              <a:t>the specified </a:t>
            </a:r>
            <a:r>
              <a:rPr lang="en-US" b="1" dirty="0"/>
              <a:t>activities </a:t>
            </a:r>
            <a:r>
              <a:rPr lang="en-US" dirty="0"/>
              <a:t>must be implemented; and</a:t>
            </a:r>
          </a:p>
          <a:p>
            <a:pPr marL="0" indent="0" algn="ctr">
              <a:buNone/>
            </a:pPr>
            <a:r>
              <a:rPr lang="en-US" b="1" dirty="0"/>
              <a:t>IF </a:t>
            </a:r>
            <a:r>
              <a:rPr lang="en-US" dirty="0"/>
              <a:t>we wish to implement the specified </a:t>
            </a:r>
            <a:r>
              <a:rPr lang="en-US" b="1" dirty="0"/>
              <a:t>activities</a:t>
            </a:r>
            <a:r>
              <a:rPr lang="en-US" dirty="0"/>
              <a:t>, </a:t>
            </a:r>
            <a:r>
              <a:rPr lang="en-US" b="1" dirty="0"/>
              <a:t>THEN </a:t>
            </a:r>
            <a:r>
              <a:rPr lang="en-US" dirty="0"/>
              <a:t>we must apply identified </a:t>
            </a:r>
            <a:r>
              <a:rPr lang="en-US" b="1" dirty="0"/>
              <a:t>inputs/resources</a:t>
            </a:r>
            <a:r>
              <a:rPr lang="en-US" dirty="0"/>
              <a:t>.</a:t>
            </a:r>
            <a:endParaRPr lang="hr-HR" dirty="0"/>
          </a:p>
        </p:txBody>
      </p:sp>
    </p:spTree>
    <p:extLst>
      <p:ext uri="{BB962C8B-B14F-4D97-AF65-F5344CB8AC3E}">
        <p14:creationId xmlns:p14="http://schemas.microsoft.com/office/powerpoint/2010/main" val="253609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effectLst/>
              </a:rPr>
              <a:t/>
            </a:r>
            <a:br>
              <a:rPr lang="hr-HR" dirty="0" smtClean="0">
                <a:effectLst/>
              </a:rPr>
            </a:br>
            <a:r>
              <a:rPr lang="hr-HR" dirty="0" smtClean="0">
                <a:effectLst/>
              </a:rPr>
              <a:t>      </a:t>
            </a:r>
            <a:r>
              <a:rPr lang="hr-HR" dirty="0" err="1" smtClean="0">
                <a:effectLst/>
              </a:rPr>
              <a:t>Fourth</a:t>
            </a:r>
            <a:r>
              <a:rPr lang="hr-HR" dirty="0" smtClean="0">
                <a:effectLst/>
              </a:rPr>
              <a:t> </a:t>
            </a:r>
            <a:r>
              <a:rPr lang="hr-HR" dirty="0" err="1">
                <a:effectLst/>
              </a:rPr>
              <a:t>Column</a:t>
            </a:r>
            <a:r>
              <a:rPr lang="hr-HR" dirty="0">
                <a:effectLst/>
              </a:rPr>
              <a:t>: </a:t>
            </a:r>
            <a:r>
              <a:rPr lang="hr-HR" dirty="0" err="1">
                <a:effectLst/>
              </a:rPr>
              <a:t>Assumptions</a:t>
            </a:r>
            <a:r>
              <a:rPr lang="hr-HR" dirty="0">
                <a:effectLst/>
              </a:rPr>
              <a:t/>
            </a:r>
            <a:br>
              <a:rPr lang="hr-HR" dirty="0">
                <a:effectLst/>
              </a:rPr>
            </a:br>
            <a:endParaRPr lang="hr-HR" dirty="0">
              <a:effectLst/>
            </a:endParaRPr>
          </a:p>
        </p:txBody>
      </p:sp>
      <p:sp>
        <p:nvSpPr>
          <p:cNvPr id="3" name="Content Placeholder 2"/>
          <p:cNvSpPr>
            <a:spLocks noGrp="1"/>
          </p:cNvSpPr>
          <p:nvPr>
            <p:ph idx="1"/>
          </p:nvPr>
        </p:nvSpPr>
        <p:spPr>
          <a:xfrm>
            <a:off x="1255594" y="1528549"/>
            <a:ext cx="7342496" cy="4217158"/>
          </a:xfrm>
        </p:spPr>
        <p:txBody>
          <a:bodyPr>
            <a:normAutofit/>
          </a:bodyPr>
          <a:lstStyle/>
          <a:p>
            <a:pPr marL="0" indent="0">
              <a:buNone/>
            </a:pPr>
            <a:r>
              <a:rPr lang="en-US" dirty="0" smtClean="0"/>
              <a:t>Assumptions </a:t>
            </a:r>
            <a:r>
              <a:rPr lang="en-US" dirty="0"/>
              <a:t>are external factors that have </a:t>
            </a:r>
            <a:r>
              <a:rPr lang="en-US" dirty="0" smtClean="0"/>
              <a:t>the</a:t>
            </a:r>
            <a:r>
              <a:rPr lang="hr-HR" dirty="0" smtClean="0"/>
              <a:t> </a:t>
            </a:r>
            <a:r>
              <a:rPr lang="en-US" dirty="0" smtClean="0"/>
              <a:t>potential </a:t>
            </a:r>
            <a:r>
              <a:rPr lang="en-US" dirty="0"/>
              <a:t>to influence (or even determine) the </a:t>
            </a:r>
            <a:r>
              <a:rPr lang="en-US" dirty="0" smtClean="0"/>
              <a:t>success</a:t>
            </a:r>
            <a:r>
              <a:rPr lang="hr-HR" dirty="0" smtClean="0"/>
              <a:t> </a:t>
            </a:r>
            <a:r>
              <a:rPr lang="en-US" dirty="0" smtClean="0"/>
              <a:t>of </a:t>
            </a:r>
            <a:r>
              <a:rPr lang="en-US" dirty="0"/>
              <a:t>a project, but lie outside the direct </a:t>
            </a:r>
            <a:r>
              <a:rPr lang="en-US" dirty="0" smtClean="0"/>
              <a:t>control</a:t>
            </a:r>
            <a:r>
              <a:rPr lang="hr-HR" dirty="0" smtClean="0"/>
              <a:t> </a:t>
            </a:r>
            <a:r>
              <a:rPr lang="en-US" dirty="0" smtClean="0"/>
              <a:t>of </a:t>
            </a:r>
            <a:r>
              <a:rPr lang="en-US" dirty="0"/>
              <a:t>project managers. They are the answer to </a:t>
            </a:r>
            <a:r>
              <a:rPr lang="en-US" dirty="0" smtClean="0"/>
              <a:t>the</a:t>
            </a:r>
            <a:r>
              <a:rPr lang="hr-HR" dirty="0" smtClean="0"/>
              <a:t> </a:t>
            </a:r>
            <a:r>
              <a:rPr lang="en-US" dirty="0" smtClean="0"/>
              <a:t>question</a:t>
            </a:r>
            <a:r>
              <a:rPr lang="en-US" dirty="0"/>
              <a:t>: “What external factors may </a:t>
            </a:r>
            <a:r>
              <a:rPr lang="en-US" dirty="0" smtClean="0"/>
              <a:t>impact</a:t>
            </a:r>
            <a:r>
              <a:rPr lang="hr-HR" dirty="0" smtClean="0"/>
              <a:t> </a:t>
            </a:r>
            <a:r>
              <a:rPr lang="en-US" dirty="0" smtClean="0"/>
              <a:t>on </a:t>
            </a:r>
            <a:r>
              <a:rPr lang="en-US" dirty="0"/>
              <a:t>project implementation and the </a:t>
            </a:r>
            <a:r>
              <a:rPr lang="en-US" dirty="0" smtClean="0"/>
              <a:t>long-term</a:t>
            </a:r>
            <a:r>
              <a:rPr lang="hr-HR" dirty="0" smtClean="0"/>
              <a:t> </a:t>
            </a:r>
            <a:r>
              <a:rPr lang="en-US" dirty="0" smtClean="0"/>
              <a:t>sustainability </a:t>
            </a:r>
            <a:r>
              <a:rPr lang="en-US" dirty="0"/>
              <a:t>of benefits, but are outside </a:t>
            </a:r>
            <a:r>
              <a:rPr lang="en-US" dirty="0" smtClean="0"/>
              <a:t>project</a:t>
            </a:r>
            <a:r>
              <a:rPr lang="hr-HR" dirty="0" smtClean="0"/>
              <a:t> </a:t>
            </a:r>
            <a:r>
              <a:rPr lang="hr-HR" dirty="0" err="1" smtClean="0"/>
              <a:t>management</a:t>
            </a:r>
            <a:r>
              <a:rPr lang="hr-HR" dirty="0" smtClean="0"/>
              <a:t>’s </a:t>
            </a:r>
            <a:r>
              <a:rPr lang="hr-HR" dirty="0" err="1"/>
              <a:t>control</a:t>
            </a:r>
            <a:r>
              <a:rPr lang="hr-HR" dirty="0" smtClean="0"/>
              <a:t>?” </a:t>
            </a:r>
          </a:p>
          <a:p>
            <a:pPr marL="0" indent="0">
              <a:buNone/>
            </a:pPr>
            <a:endParaRPr lang="hr-HR" dirty="0"/>
          </a:p>
        </p:txBody>
      </p:sp>
    </p:spTree>
    <p:extLst>
      <p:ext uri="{BB962C8B-B14F-4D97-AF65-F5344CB8AC3E}">
        <p14:creationId xmlns:p14="http://schemas.microsoft.com/office/powerpoint/2010/main" val="1251880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sz="4000" dirty="0" smtClean="0">
                <a:effectLst/>
              </a:rPr>
              <a:t/>
            </a:r>
            <a:br>
              <a:rPr lang="hr-HR" sz="4000" dirty="0" smtClean="0">
                <a:effectLst/>
              </a:rPr>
            </a:br>
            <a:r>
              <a:rPr lang="hr-HR" sz="4000" dirty="0">
                <a:effectLst/>
              </a:rPr>
              <a:t> </a:t>
            </a:r>
            <a:r>
              <a:rPr lang="hr-HR" sz="4000" dirty="0" smtClean="0">
                <a:effectLst/>
              </a:rPr>
              <a:t>  </a:t>
            </a:r>
            <a:r>
              <a:rPr lang="hr-HR" sz="4000" dirty="0" err="1" smtClean="0">
                <a:effectLst/>
              </a:rPr>
              <a:t>Fourth</a:t>
            </a:r>
            <a:r>
              <a:rPr lang="hr-HR" sz="4000" dirty="0" smtClean="0">
                <a:effectLst/>
              </a:rPr>
              <a:t> </a:t>
            </a:r>
            <a:r>
              <a:rPr lang="hr-HR" sz="4000" dirty="0" err="1">
                <a:effectLst/>
              </a:rPr>
              <a:t>Column</a:t>
            </a:r>
            <a:r>
              <a:rPr lang="hr-HR" sz="4000" dirty="0">
                <a:effectLst/>
              </a:rPr>
              <a:t>: </a:t>
            </a:r>
            <a:r>
              <a:rPr lang="hr-HR" sz="4000" dirty="0" err="1">
                <a:effectLst/>
              </a:rPr>
              <a:t>Assumptions</a:t>
            </a:r>
            <a:r>
              <a:rPr lang="hr-HR" dirty="0">
                <a:effectLst/>
              </a:rPr>
              <a:t/>
            </a:r>
            <a:br>
              <a:rPr lang="hr-HR" dirty="0">
                <a:effectLst/>
              </a:rPr>
            </a:br>
            <a:endParaRPr lang="hr-HR" dirty="0"/>
          </a:p>
        </p:txBody>
      </p:sp>
      <p:sp>
        <p:nvSpPr>
          <p:cNvPr id="3" name="Content Placeholder 2"/>
          <p:cNvSpPr>
            <a:spLocks noGrp="1"/>
          </p:cNvSpPr>
          <p:nvPr>
            <p:ph idx="1"/>
          </p:nvPr>
        </p:nvSpPr>
        <p:spPr>
          <a:xfrm>
            <a:off x="354842" y="955343"/>
            <a:ext cx="8557146" cy="4858603"/>
          </a:xfrm>
        </p:spPr>
        <p:txBody>
          <a:bodyPr>
            <a:normAutofit/>
          </a:bodyPr>
          <a:lstStyle/>
          <a:p>
            <a:pPr marL="0" indent="0">
              <a:buNone/>
            </a:pPr>
            <a:r>
              <a:rPr lang="en-US" sz="2800" dirty="0"/>
              <a:t>The assumptions are part of the </a:t>
            </a:r>
            <a:r>
              <a:rPr lang="en-US" sz="2800" i="1" dirty="0"/>
              <a:t>vertical logic </a:t>
            </a:r>
            <a:r>
              <a:rPr lang="en-US" sz="2800" dirty="0"/>
              <a:t>in</a:t>
            </a:r>
            <a:r>
              <a:rPr lang="hr-HR" sz="2800" dirty="0"/>
              <a:t> </a:t>
            </a:r>
            <a:r>
              <a:rPr lang="en-US" sz="2800" dirty="0"/>
              <a:t>the </a:t>
            </a:r>
            <a:r>
              <a:rPr lang="en-US" sz="2800" dirty="0" err="1"/>
              <a:t>logframe</a:t>
            </a:r>
            <a:r>
              <a:rPr lang="en-US" sz="2800" dirty="0"/>
              <a:t>. This works as follows:</a:t>
            </a:r>
          </a:p>
          <a:p>
            <a:pPr marL="0" indent="0">
              <a:buNone/>
            </a:pPr>
            <a:r>
              <a:rPr lang="en-US" sz="2800" dirty="0"/>
              <a:t>• </a:t>
            </a:r>
            <a:r>
              <a:rPr lang="hr-HR" sz="2800" dirty="0"/>
              <a:t>o</a:t>
            </a:r>
            <a:r>
              <a:rPr lang="en-US" sz="2800" dirty="0" err="1"/>
              <a:t>nce</a:t>
            </a:r>
            <a:r>
              <a:rPr lang="en-US" sz="2800" dirty="0"/>
              <a:t> the Activities have been carried out, and if</a:t>
            </a:r>
            <a:r>
              <a:rPr lang="hr-HR" sz="2800" dirty="0"/>
              <a:t> </a:t>
            </a:r>
            <a:r>
              <a:rPr lang="en-US" sz="2800" dirty="0"/>
              <a:t>the Assumptions at this level hold true, results</a:t>
            </a:r>
            <a:r>
              <a:rPr lang="hr-HR" sz="2800" dirty="0"/>
              <a:t> </a:t>
            </a:r>
            <a:r>
              <a:rPr lang="hr-HR" sz="2800" dirty="0" err="1"/>
              <a:t>will</a:t>
            </a:r>
            <a:r>
              <a:rPr lang="hr-HR" sz="2800" dirty="0"/>
              <a:t> </a:t>
            </a:r>
            <a:r>
              <a:rPr lang="hr-HR" sz="2800" dirty="0" err="1"/>
              <a:t>be</a:t>
            </a:r>
            <a:r>
              <a:rPr lang="hr-HR" sz="2800" dirty="0"/>
              <a:t> </a:t>
            </a:r>
            <a:r>
              <a:rPr lang="hr-HR" sz="2800" dirty="0" err="1"/>
              <a:t>achieved</a:t>
            </a:r>
            <a:r>
              <a:rPr lang="hr-HR" sz="2800" dirty="0"/>
              <a:t>;</a:t>
            </a:r>
          </a:p>
          <a:p>
            <a:r>
              <a:rPr lang="en-US" sz="2800" dirty="0"/>
              <a:t> once these Results and the Assumptions at this</a:t>
            </a:r>
            <a:r>
              <a:rPr lang="hr-HR" sz="2800" dirty="0"/>
              <a:t> </a:t>
            </a:r>
            <a:r>
              <a:rPr lang="en-US" sz="2800" dirty="0"/>
              <a:t>level are fulfilled, the Project Purpose will </a:t>
            </a:r>
            <a:r>
              <a:rPr lang="en-US" sz="2800" dirty="0" smtClean="0"/>
              <a:t>be</a:t>
            </a:r>
            <a:r>
              <a:rPr lang="hr-HR" sz="2800" dirty="0" smtClean="0"/>
              <a:t> </a:t>
            </a:r>
            <a:r>
              <a:rPr lang="hr-HR" sz="2800" dirty="0" err="1" smtClean="0"/>
              <a:t>achieved</a:t>
            </a:r>
            <a:r>
              <a:rPr lang="hr-HR" sz="2800" dirty="0"/>
              <a:t>; </a:t>
            </a:r>
            <a:r>
              <a:rPr lang="hr-HR" sz="2800" dirty="0" err="1"/>
              <a:t>and</a:t>
            </a:r>
            <a:endParaRPr lang="hr-HR" sz="2800" dirty="0"/>
          </a:p>
          <a:p>
            <a:pPr marL="0" indent="0">
              <a:buNone/>
            </a:pPr>
            <a:r>
              <a:rPr lang="en-US" sz="2800" dirty="0"/>
              <a:t>• once the Purpose has been achieved and the</a:t>
            </a:r>
            <a:r>
              <a:rPr lang="hr-HR" sz="2800" dirty="0"/>
              <a:t> </a:t>
            </a:r>
            <a:r>
              <a:rPr lang="en-US" sz="2800" dirty="0"/>
              <a:t>Assumptions at this level are fulfilled,</a:t>
            </a:r>
            <a:r>
              <a:rPr lang="hr-HR" sz="2800" dirty="0"/>
              <a:t> </a:t>
            </a:r>
            <a:r>
              <a:rPr lang="en-US" sz="2800" dirty="0"/>
              <a:t>contribution to the achievement of the Overall</a:t>
            </a:r>
            <a:r>
              <a:rPr lang="hr-HR" sz="2800" dirty="0"/>
              <a:t> </a:t>
            </a:r>
            <a:r>
              <a:rPr lang="en-US" sz="2800" dirty="0"/>
              <a:t>Objectives will have been made by the project.</a:t>
            </a:r>
          </a:p>
          <a:p>
            <a:endParaRPr lang="hr-HR" dirty="0"/>
          </a:p>
        </p:txBody>
      </p:sp>
    </p:spTree>
    <p:extLst>
      <p:ext uri="{BB962C8B-B14F-4D97-AF65-F5344CB8AC3E}">
        <p14:creationId xmlns:p14="http://schemas.microsoft.com/office/powerpoint/2010/main" val="613925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82" y="259569"/>
            <a:ext cx="9144000" cy="682127"/>
          </a:xfrm>
        </p:spPr>
        <p:txBody>
          <a:bodyPr>
            <a:normAutofit fontScale="90000"/>
          </a:bodyPr>
          <a:lstStyle/>
          <a:p>
            <a:r>
              <a:rPr lang="hr-HR" b="1" dirty="0" smtClean="0">
                <a:effectLst/>
              </a:rPr>
              <a:t>          </a:t>
            </a:r>
            <a:r>
              <a:rPr lang="hr-HR" b="1" dirty="0" err="1" smtClean="0">
                <a:effectLst/>
              </a:rPr>
              <a:t>Second</a:t>
            </a:r>
            <a:r>
              <a:rPr lang="hr-HR" b="1" dirty="0" smtClean="0">
                <a:effectLst/>
              </a:rPr>
              <a:t> </a:t>
            </a:r>
            <a:r>
              <a:rPr lang="hr-HR" b="1" dirty="0" err="1">
                <a:effectLst/>
              </a:rPr>
              <a:t>and</a:t>
            </a:r>
            <a:r>
              <a:rPr lang="hr-HR" b="1" dirty="0">
                <a:effectLst/>
              </a:rPr>
              <a:t> </a:t>
            </a:r>
            <a:r>
              <a:rPr lang="hr-HR" b="1" dirty="0" err="1">
                <a:effectLst/>
              </a:rPr>
              <a:t>third</a:t>
            </a:r>
            <a:r>
              <a:rPr lang="hr-HR" b="1" dirty="0">
                <a:effectLst/>
              </a:rPr>
              <a:t> </a:t>
            </a:r>
            <a:r>
              <a:rPr lang="hr-HR" b="1" dirty="0" err="1">
                <a:effectLst/>
              </a:rPr>
              <a:t>columns</a:t>
            </a:r>
            <a:r>
              <a:rPr lang="hr-HR" b="1" dirty="0">
                <a:effectLst/>
              </a:rPr>
              <a:t>:</a:t>
            </a:r>
            <a:br>
              <a:rPr lang="hr-HR" b="1" dirty="0">
                <a:effectLst/>
              </a:rPr>
            </a:br>
            <a:r>
              <a:rPr lang="hr-HR" b="1" dirty="0" smtClean="0">
                <a:effectLst/>
              </a:rPr>
              <a:t>   </a:t>
            </a:r>
            <a:r>
              <a:rPr lang="en-US" b="1" dirty="0" smtClean="0">
                <a:effectLst/>
              </a:rPr>
              <a:t>Indicators </a:t>
            </a:r>
            <a:r>
              <a:rPr lang="en-US" b="1" dirty="0">
                <a:effectLst/>
              </a:rPr>
              <a:t>and Source of Verification</a:t>
            </a:r>
            <a:endParaRPr lang="hr-HR" b="1" dirty="0">
              <a:effectLst/>
            </a:endParaRPr>
          </a:p>
        </p:txBody>
      </p:sp>
      <p:sp>
        <p:nvSpPr>
          <p:cNvPr id="3" name="Content Placeholder 2"/>
          <p:cNvSpPr>
            <a:spLocks noGrp="1"/>
          </p:cNvSpPr>
          <p:nvPr>
            <p:ph idx="1"/>
          </p:nvPr>
        </p:nvSpPr>
        <p:spPr>
          <a:xfrm>
            <a:off x="736979" y="1542197"/>
            <a:ext cx="7820167" cy="3425588"/>
          </a:xfrm>
        </p:spPr>
        <p:txBody>
          <a:bodyPr>
            <a:normAutofit/>
          </a:bodyPr>
          <a:lstStyle/>
          <a:p>
            <a:pPr marL="0" indent="0">
              <a:buNone/>
            </a:pPr>
            <a:r>
              <a:rPr lang="en-US" dirty="0"/>
              <a:t>Objectively Verifiable Indicators describe the </a:t>
            </a:r>
            <a:r>
              <a:rPr lang="en-US" dirty="0" smtClean="0"/>
              <a:t>project’s</a:t>
            </a:r>
            <a:r>
              <a:rPr lang="hr-HR" dirty="0" smtClean="0"/>
              <a:t> </a:t>
            </a:r>
            <a:r>
              <a:rPr lang="en-US" dirty="0" smtClean="0"/>
              <a:t>objectives </a:t>
            </a:r>
            <a:r>
              <a:rPr lang="en-US" dirty="0"/>
              <a:t>in operationally measurable </a:t>
            </a:r>
            <a:r>
              <a:rPr lang="en-US" dirty="0" smtClean="0"/>
              <a:t>terms</a:t>
            </a:r>
            <a:r>
              <a:rPr lang="hr-HR" dirty="0" smtClean="0"/>
              <a:t> </a:t>
            </a:r>
            <a:r>
              <a:rPr lang="en-US" dirty="0" smtClean="0"/>
              <a:t>(</a:t>
            </a:r>
            <a:r>
              <a:rPr lang="en-US" dirty="0"/>
              <a:t>quantity, quality, time – or </a:t>
            </a:r>
            <a:r>
              <a:rPr lang="en-US" b="1" dirty="0"/>
              <a:t>QQT</a:t>
            </a:r>
            <a:r>
              <a:rPr lang="en-US" dirty="0"/>
              <a:t>). Specifying </a:t>
            </a:r>
            <a:r>
              <a:rPr lang="en-US" dirty="0" smtClean="0"/>
              <a:t>OVIs</a:t>
            </a:r>
            <a:r>
              <a:rPr lang="hr-HR" dirty="0" smtClean="0"/>
              <a:t> </a:t>
            </a:r>
            <a:r>
              <a:rPr lang="en-US" dirty="0" smtClean="0"/>
              <a:t>helps </a:t>
            </a:r>
            <a:r>
              <a:rPr lang="en-US" dirty="0"/>
              <a:t>to check the feasibility of objectives and </a:t>
            </a:r>
            <a:r>
              <a:rPr lang="en-US" dirty="0" smtClean="0"/>
              <a:t>helps</a:t>
            </a:r>
            <a:r>
              <a:rPr lang="hr-HR" dirty="0" smtClean="0"/>
              <a:t> </a:t>
            </a:r>
            <a:r>
              <a:rPr lang="en-US" dirty="0" smtClean="0"/>
              <a:t>form </a:t>
            </a:r>
            <a:r>
              <a:rPr lang="en-US" dirty="0"/>
              <a:t>the basis of the project’s monitoring and</a:t>
            </a:r>
          </a:p>
          <a:p>
            <a:pPr marL="0" indent="0">
              <a:buNone/>
            </a:pPr>
            <a:r>
              <a:rPr lang="hr-HR" dirty="0" err="1"/>
              <a:t>evaluation</a:t>
            </a:r>
            <a:r>
              <a:rPr lang="hr-HR" dirty="0"/>
              <a:t> </a:t>
            </a:r>
            <a:r>
              <a:rPr lang="hr-HR" dirty="0" err="1"/>
              <a:t>system</a:t>
            </a:r>
            <a:r>
              <a:rPr lang="hr-HR" dirty="0"/>
              <a:t>.</a:t>
            </a:r>
          </a:p>
        </p:txBody>
      </p:sp>
    </p:spTree>
    <p:extLst>
      <p:ext uri="{BB962C8B-B14F-4D97-AF65-F5344CB8AC3E}">
        <p14:creationId xmlns:p14="http://schemas.microsoft.com/office/powerpoint/2010/main" val="1345457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1455"/>
            <a:ext cx="9144000" cy="682127"/>
          </a:xfrm>
        </p:spPr>
        <p:txBody>
          <a:bodyPr>
            <a:normAutofit fontScale="90000"/>
          </a:bodyPr>
          <a:lstStyle/>
          <a:p>
            <a:r>
              <a:rPr lang="hr-HR" b="1" dirty="0" smtClean="0">
                <a:effectLst/>
              </a:rPr>
              <a:t>      </a:t>
            </a:r>
            <a:r>
              <a:rPr lang="hr-HR" b="1" dirty="0" err="1" smtClean="0">
                <a:effectLst/>
              </a:rPr>
              <a:t>Second</a:t>
            </a:r>
            <a:r>
              <a:rPr lang="hr-HR" b="1" dirty="0" smtClean="0">
                <a:effectLst/>
              </a:rPr>
              <a:t> </a:t>
            </a:r>
            <a:r>
              <a:rPr lang="hr-HR" b="1" dirty="0" err="1">
                <a:effectLst/>
              </a:rPr>
              <a:t>and</a:t>
            </a:r>
            <a:r>
              <a:rPr lang="hr-HR" b="1" dirty="0">
                <a:effectLst/>
              </a:rPr>
              <a:t> </a:t>
            </a:r>
            <a:r>
              <a:rPr lang="hr-HR" b="1" dirty="0" err="1">
                <a:effectLst/>
              </a:rPr>
              <a:t>third</a:t>
            </a:r>
            <a:r>
              <a:rPr lang="hr-HR" b="1" dirty="0">
                <a:effectLst/>
              </a:rPr>
              <a:t> </a:t>
            </a:r>
            <a:r>
              <a:rPr lang="hr-HR" b="1" dirty="0" err="1">
                <a:effectLst/>
              </a:rPr>
              <a:t>columns</a:t>
            </a:r>
            <a:r>
              <a:rPr lang="hr-HR" b="1" dirty="0">
                <a:effectLst/>
              </a:rPr>
              <a:t>:</a:t>
            </a:r>
            <a:br>
              <a:rPr lang="hr-HR" b="1" dirty="0">
                <a:effectLst/>
              </a:rPr>
            </a:br>
            <a:r>
              <a:rPr lang="hr-HR" b="1" dirty="0">
                <a:effectLst/>
              </a:rPr>
              <a:t>   </a:t>
            </a:r>
            <a:r>
              <a:rPr lang="en-US" b="1" dirty="0">
                <a:effectLst/>
              </a:rPr>
              <a:t>Indicators and Source of Verification</a:t>
            </a:r>
            <a:endParaRPr lang="hr-HR" dirty="0"/>
          </a:p>
        </p:txBody>
      </p:sp>
      <p:sp>
        <p:nvSpPr>
          <p:cNvPr id="3" name="Content Placeholder 2"/>
          <p:cNvSpPr>
            <a:spLocks noGrp="1"/>
          </p:cNvSpPr>
          <p:nvPr>
            <p:ph idx="1"/>
          </p:nvPr>
        </p:nvSpPr>
        <p:spPr>
          <a:xfrm>
            <a:off x="709684" y="1596787"/>
            <a:ext cx="8434316" cy="4435523"/>
          </a:xfrm>
        </p:spPr>
        <p:txBody>
          <a:bodyPr>
            <a:normAutofit fontScale="85000" lnSpcReduction="20000"/>
          </a:bodyPr>
          <a:lstStyle/>
          <a:p>
            <a:pPr marL="0" indent="0">
              <a:buNone/>
            </a:pPr>
            <a:r>
              <a:rPr lang="en-US" dirty="0"/>
              <a:t>The source of verification should be considered </a:t>
            </a:r>
            <a:r>
              <a:rPr lang="en-US" dirty="0" smtClean="0"/>
              <a:t>and</a:t>
            </a:r>
            <a:r>
              <a:rPr lang="hr-HR" dirty="0" smtClean="0"/>
              <a:t> </a:t>
            </a:r>
            <a:r>
              <a:rPr lang="en-US" dirty="0" smtClean="0"/>
              <a:t>specified </a:t>
            </a:r>
            <a:r>
              <a:rPr lang="en-US" dirty="0"/>
              <a:t>at the same time as the formulation </a:t>
            </a:r>
            <a:r>
              <a:rPr lang="en-US" dirty="0" smtClean="0"/>
              <a:t>of</a:t>
            </a:r>
            <a:r>
              <a:rPr lang="hr-HR" dirty="0" smtClean="0"/>
              <a:t> </a:t>
            </a:r>
            <a:r>
              <a:rPr lang="en-US" dirty="0" smtClean="0"/>
              <a:t>indicators</a:t>
            </a:r>
            <a:r>
              <a:rPr lang="en-US" dirty="0"/>
              <a:t>. This will help to test whether or not the</a:t>
            </a:r>
          </a:p>
          <a:p>
            <a:pPr marL="0" indent="0">
              <a:buNone/>
            </a:pPr>
            <a:r>
              <a:rPr lang="en-US" dirty="0"/>
              <a:t>Indicators can be realistically measured at the expense</a:t>
            </a:r>
          </a:p>
          <a:p>
            <a:pPr marL="0" indent="0">
              <a:buNone/>
            </a:pPr>
            <a:r>
              <a:rPr lang="en-US" dirty="0"/>
              <a:t>of a reasonable amount of time, money and effort.</a:t>
            </a:r>
          </a:p>
          <a:p>
            <a:pPr marL="0" indent="0">
              <a:buNone/>
            </a:pPr>
            <a:r>
              <a:rPr lang="hr-HR" dirty="0" err="1"/>
              <a:t>The</a:t>
            </a:r>
            <a:r>
              <a:rPr lang="hr-HR" dirty="0"/>
              <a:t> SOV </a:t>
            </a:r>
            <a:r>
              <a:rPr lang="hr-HR" dirty="0" err="1"/>
              <a:t>should</a:t>
            </a:r>
            <a:r>
              <a:rPr lang="hr-HR" dirty="0"/>
              <a:t> </a:t>
            </a:r>
            <a:r>
              <a:rPr lang="hr-HR" dirty="0" err="1"/>
              <a:t>specify</a:t>
            </a:r>
            <a:r>
              <a:rPr lang="hr-HR" dirty="0"/>
              <a:t>:</a:t>
            </a:r>
          </a:p>
          <a:p>
            <a:pPr marL="0" indent="0">
              <a:buNone/>
            </a:pPr>
            <a:r>
              <a:rPr lang="en-US" dirty="0"/>
              <a:t>• </a:t>
            </a:r>
            <a:r>
              <a:rPr lang="en-US" b="1" i="1" dirty="0"/>
              <a:t>How </a:t>
            </a:r>
            <a:r>
              <a:rPr lang="en-US" dirty="0"/>
              <a:t>the information should be collected (</a:t>
            </a:r>
            <a:r>
              <a:rPr lang="en-US" dirty="0" err="1"/>
              <a:t>e.g</a:t>
            </a:r>
            <a:endParaRPr lang="en-US" dirty="0"/>
          </a:p>
          <a:p>
            <a:pPr marL="0" indent="0">
              <a:buNone/>
            </a:pPr>
            <a:r>
              <a:rPr lang="en-US" dirty="0"/>
              <a:t>from administrative records, special studies</a:t>
            </a:r>
            <a:r>
              <a:rPr lang="en-US" dirty="0" smtClean="0"/>
              <a:t>,</a:t>
            </a:r>
            <a:r>
              <a:rPr lang="hr-HR" dirty="0" smtClean="0"/>
              <a:t> </a:t>
            </a:r>
            <a:r>
              <a:rPr lang="en-US" dirty="0" smtClean="0"/>
              <a:t>sample </a:t>
            </a:r>
            <a:r>
              <a:rPr lang="en-US" dirty="0"/>
              <a:t>surveys, observation, </a:t>
            </a:r>
            <a:r>
              <a:rPr lang="en-US" dirty="0" err="1"/>
              <a:t>etc</a:t>
            </a:r>
            <a:r>
              <a:rPr lang="en-US" dirty="0"/>
              <a:t> ) and/or </a:t>
            </a:r>
            <a:r>
              <a:rPr lang="en-US" dirty="0" smtClean="0"/>
              <a:t>the</a:t>
            </a:r>
            <a:r>
              <a:rPr lang="hr-HR" dirty="0" smtClean="0"/>
              <a:t> </a:t>
            </a:r>
            <a:r>
              <a:rPr lang="hr-HR" dirty="0" err="1" smtClean="0"/>
              <a:t>available</a:t>
            </a:r>
            <a:r>
              <a:rPr lang="hr-HR" dirty="0" smtClean="0"/>
              <a:t> </a:t>
            </a:r>
            <a:r>
              <a:rPr lang="hr-HR" dirty="0" err="1"/>
              <a:t>documented</a:t>
            </a:r>
            <a:r>
              <a:rPr lang="hr-HR" dirty="0"/>
              <a:t> </a:t>
            </a:r>
            <a:r>
              <a:rPr lang="hr-HR" dirty="0" err="1"/>
              <a:t>source</a:t>
            </a:r>
            <a:r>
              <a:rPr lang="hr-HR" dirty="0"/>
              <a:t> (</a:t>
            </a:r>
            <a:r>
              <a:rPr lang="hr-HR" dirty="0" err="1"/>
              <a:t>e.g</a:t>
            </a:r>
            <a:r>
              <a:rPr lang="hr-HR" dirty="0"/>
              <a:t>. </a:t>
            </a:r>
            <a:r>
              <a:rPr lang="hr-HR" dirty="0" err="1" smtClean="0"/>
              <a:t>progress</a:t>
            </a:r>
            <a:r>
              <a:rPr lang="hr-HR" dirty="0" smtClean="0"/>
              <a:t> </a:t>
            </a:r>
            <a:r>
              <a:rPr lang="en-US" dirty="0" smtClean="0"/>
              <a:t>reports</a:t>
            </a:r>
            <a:r>
              <a:rPr lang="en-US" dirty="0"/>
              <a:t>, project accounts, official statistics</a:t>
            </a:r>
            <a:r>
              <a:rPr lang="en-US" dirty="0" smtClean="0"/>
              <a:t>,</a:t>
            </a:r>
            <a:r>
              <a:rPr lang="hr-HR" dirty="0" smtClean="0"/>
              <a:t> </a:t>
            </a:r>
            <a:r>
              <a:rPr lang="hr-HR" dirty="0" err="1" smtClean="0"/>
              <a:t>engineering</a:t>
            </a:r>
            <a:r>
              <a:rPr lang="hr-HR" dirty="0" smtClean="0"/>
              <a:t> </a:t>
            </a:r>
            <a:r>
              <a:rPr lang="hr-HR" dirty="0" err="1"/>
              <a:t>completion</a:t>
            </a:r>
            <a:r>
              <a:rPr lang="hr-HR" dirty="0"/>
              <a:t> </a:t>
            </a:r>
            <a:r>
              <a:rPr lang="hr-HR" dirty="0" err="1"/>
              <a:t>certificates</a:t>
            </a:r>
            <a:r>
              <a:rPr lang="hr-HR" dirty="0"/>
              <a:t> </a:t>
            </a:r>
            <a:r>
              <a:rPr lang="hr-HR" dirty="0" err="1"/>
              <a:t>etc</a:t>
            </a:r>
            <a:r>
              <a:rPr lang="hr-HR" dirty="0"/>
              <a:t>.)</a:t>
            </a:r>
          </a:p>
        </p:txBody>
      </p:sp>
    </p:spTree>
    <p:extLst>
      <p:ext uri="{BB962C8B-B14F-4D97-AF65-F5344CB8AC3E}">
        <p14:creationId xmlns:p14="http://schemas.microsoft.com/office/powerpoint/2010/main" val="41190673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148" y="627797"/>
            <a:ext cx="8529851" cy="450376"/>
          </a:xfrm>
        </p:spPr>
        <p:txBody>
          <a:bodyPr>
            <a:normAutofit fontScale="90000"/>
          </a:bodyPr>
          <a:lstStyle/>
          <a:p>
            <a:r>
              <a:rPr lang="hr-HR" dirty="0" err="1">
                <a:effectLst/>
              </a:rPr>
              <a:t>Sequence</a:t>
            </a:r>
            <a:r>
              <a:rPr lang="hr-HR" dirty="0">
                <a:effectLst/>
              </a:rPr>
              <a:t> of </a:t>
            </a:r>
            <a:r>
              <a:rPr lang="hr-HR" dirty="0" err="1" smtClean="0">
                <a:effectLst/>
              </a:rPr>
              <a:t>completion</a:t>
            </a:r>
            <a:r>
              <a:rPr lang="hr-HR" dirty="0" smtClean="0">
                <a:effectLst/>
              </a:rPr>
              <a:t>*</a:t>
            </a:r>
            <a:endParaRPr lang="hr-HR" dirty="0">
              <a:effectLst/>
            </a:endParaRP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9432" y="2081901"/>
            <a:ext cx="8734567" cy="28033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09684" y="5172502"/>
            <a:ext cx="4531056" cy="646331"/>
          </a:xfrm>
          <a:prstGeom prst="rect">
            <a:avLst/>
          </a:prstGeom>
          <a:noFill/>
        </p:spPr>
        <p:txBody>
          <a:bodyPr wrap="square" rtlCol="0">
            <a:spAutoFit/>
          </a:bodyPr>
          <a:lstStyle/>
          <a:p>
            <a:r>
              <a:rPr lang="hr-HR" dirty="0"/>
              <a:t>*Project </a:t>
            </a:r>
            <a:r>
              <a:rPr lang="hr-HR" dirty="0" err="1"/>
              <a:t>Cyclus</a:t>
            </a:r>
            <a:r>
              <a:rPr lang="hr-HR" dirty="0"/>
              <a:t> Management </a:t>
            </a:r>
            <a:r>
              <a:rPr lang="hr-HR" dirty="0" err="1"/>
              <a:t>Guidelies</a:t>
            </a:r>
            <a:endParaRPr lang="hr-HR" dirty="0"/>
          </a:p>
          <a:p>
            <a:endParaRPr lang="hr-HR" dirty="0"/>
          </a:p>
        </p:txBody>
      </p:sp>
    </p:spTree>
    <p:extLst>
      <p:ext uri="{BB962C8B-B14F-4D97-AF65-F5344CB8AC3E}">
        <p14:creationId xmlns:p14="http://schemas.microsoft.com/office/powerpoint/2010/main" val="25906704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effectLst/>
              </a:rPr>
              <a:t/>
            </a:r>
            <a:br>
              <a:rPr lang="hr-HR" b="1" dirty="0" smtClean="0">
                <a:effectLst/>
              </a:rPr>
            </a:br>
            <a:r>
              <a:rPr lang="hr-HR" b="1" dirty="0">
                <a:effectLst/>
              </a:rPr>
              <a:t> </a:t>
            </a:r>
            <a:r>
              <a:rPr lang="hr-HR" b="1" dirty="0" smtClean="0">
                <a:effectLst/>
              </a:rPr>
              <a:t>     </a:t>
            </a:r>
            <a:r>
              <a:rPr lang="hr-HR" b="1" dirty="0" err="1" smtClean="0">
                <a:effectLst/>
              </a:rPr>
              <a:t>Sequence</a:t>
            </a:r>
            <a:r>
              <a:rPr lang="hr-HR" b="1" dirty="0" smtClean="0">
                <a:effectLst/>
              </a:rPr>
              <a:t> </a:t>
            </a:r>
            <a:r>
              <a:rPr lang="hr-HR" b="1" dirty="0">
                <a:effectLst/>
              </a:rPr>
              <a:t>of </a:t>
            </a:r>
            <a:r>
              <a:rPr lang="hr-HR" b="1" dirty="0" err="1">
                <a:effectLst/>
              </a:rPr>
              <a:t>completion</a:t>
            </a:r>
            <a:r>
              <a:rPr lang="hr-HR" b="1" dirty="0">
                <a:effectLst/>
              </a:rPr>
              <a:t/>
            </a:r>
            <a:br>
              <a:rPr lang="hr-HR" b="1" dirty="0">
                <a:effectLst/>
              </a:rPr>
            </a:br>
            <a:endParaRPr lang="hr-HR" dirty="0">
              <a:effectLst/>
            </a:endParaRPr>
          </a:p>
        </p:txBody>
      </p:sp>
      <p:sp>
        <p:nvSpPr>
          <p:cNvPr id="3" name="Content Placeholder 2"/>
          <p:cNvSpPr>
            <a:spLocks noGrp="1"/>
          </p:cNvSpPr>
          <p:nvPr>
            <p:ph idx="1"/>
          </p:nvPr>
        </p:nvSpPr>
        <p:spPr>
          <a:xfrm>
            <a:off x="518614" y="1078173"/>
            <a:ext cx="8079475" cy="4394579"/>
          </a:xfrm>
        </p:spPr>
        <p:txBody>
          <a:bodyPr>
            <a:normAutofit fontScale="85000" lnSpcReduction="20000"/>
          </a:bodyPr>
          <a:lstStyle/>
          <a:p>
            <a:pPr marL="0" indent="0">
              <a:buNone/>
            </a:pPr>
            <a:r>
              <a:rPr lang="en-US" dirty="0" smtClean="0"/>
              <a:t>The </a:t>
            </a:r>
            <a:r>
              <a:rPr lang="en-US" dirty="0"/>
              <a:t>preparation of a </a:t>
            </a:r>
            <a:r>
              <a:rPr lang="en-US" dirty="0" err="1"/>
              <a:t>Logframe</a:t>
            </a:r>
            <a:r>
              <a:rPr lang="en-US" dirty="0"/>
              <a:t> matrix is an iterative</a:t>
            </a:r>
          </a:p>
          <a:p>
            <a:pPr marL="0" indent="0">
              <a:buNone/>
            </a:pPr>
            <a:r>
              <a:rPr lang="en-US" dirty="0"/>
              <a:t>process, not a just a linear set of steps. As new parts</a:t>
            </a:r>
          </a:p>
          <a:p>
            <a:pPr marL="0" indent="0">
              <a:buNone/>
            </a:pPr>
            <a:r>
              <a:rPr lang="en-US" dirty="0"/>
              <a:t>of the matrix are drafted, information previously</a:t>
            </a:r>
          </a:p>
          <a:p>
            <a:pPr marL="0" indent="0">
              <a:buNone/>
            </a:pPr>
            <a:r>
              <a:rPr lang="en-US" dirty="0"/>
              <a:t>assembled needs to be reviewed and, if required,</a:t>
            </a:r>
          </a:p>
          <a:p>
            <a:pPr marL="0" indent="0">
              <a:buNone/>
            </a:pPr>
            <a:r>
              <a:rPr lang="hr-HR" dirty="0" err="1"/>
              <a:t>revised</a:t>
            </a:r>
            <a:r>
              <a:rPr lang="hr-HR" dirty="0" smtClean="0"/>
              <a:t>.</a:t>
            </a:r>
          </a:p>
          <a:p>
            <a:pPr marL="0" indent="0">
              <a:buNone/>
            </a:pPr>
            <a:r>
              <a:rPr lang="en-US" dirty="0"/>
              <a:t>Nevertheless, there is a general sequence to</a:t>
            </a:r>
          </a:p>
          <a:p>
            <a:pPr marL="0" indent="0">
              <a:buNone/>
            </a:pPr>
            <a:r>
              <a:rPr lang="en-US" dirty="0"/>
              <a:t>completing the matrix, which starts with the project</a:t>
            </a:r>
          </a:p>
          <a:p>
            <a:pPr marL="0" indent="0">
              <a:buNone/>
            </a:pPr>
            <a:r>
              <a:rPr lang="en-US" dirty="0"/>
              <a:t>description (top down), then the assumptions</a:t>
            </a:r>
          </a:p>
          <a:p>
            <a:pPr marL="0" indent="0">
              <a:buNone/>
            </a:pPr>
            <a:r>
              <a:rPr lang="en-US" dirty="0"/>
              <a:t>(bottom-up), followed by the indicators and then</a:t>
            </a:r>
          </a:p>
          <a:p>
            <a:pPr marL="0" indent="0">
              <a:buNone/>
            </a:pPr>
            <a:r>
              <a:rPr lang="en-US" dirty="0"/>
              <a:t>sources of verification (working across).</a:t>
            </a:r>
            <a:endParaRPr lang="hr-HR" dirty="0"/>
          </a:p>
        </p:txBody>
      </p:sp>
    </p:spTree>
    <p:extLst>
      <p:ext uri="{BB962C8B-B14F-4D97-AF65-F5344CB8AC3E}">
        <p14:creationId xmlns:p14="http://schemas.microsoft.com/office/powerpoint/2010/main" val="533195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1227" y="1201003"/>
            <a:ext cx="8680990" cy="4285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0465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2398"/>
            <a:ext cx="9144000" cy="682127"/>
          </a:xfrm>
        </p:spPr>
        <p:txBody>
          <a:bodyPr>
            <a:normAutofit fontScale="90000"/>
          </a:bodyPr>
          <a:lstStyle/>
          <a:p>
            <a:pPr algn="ctr"/>
            <a:r>
              <a:rPr lang="hr-HR" b="1" dirty="0" smtClean="0">
                <a:solidFill>
                  <a:srgbClr val="C00000"/>
                </a:solidFill>
                <a:latin typeface="Calibri" panose="020F0502020204030204" pitchFamily="34" charset="0"/>
              </a:rPr>
              <a:t/>
            </a:r>
            <a:br>
              <a:rPr lang="hr-HR" b="1" dirty="0" smtClean="0">
                <a:solidFill>
                  <a:srgbClr val="C00000"/>
                </a:solidFill>
                <a:latin typeface="Calibri" panose="020F0502020204030204" pitchFamily="34" charset="0"/>
              </a:rPr>
            </a:br>
            <a:r>
              <a:rPr lang="hr-HR" b="1" dirty="0">
                <a:solidFill>
                  <a:srgbClr val="C00000"/>
                </a:solidFill>
                <a:latin typeface="Calibri" panose="020F0502020204030204" pitchFamily="34" charset="0"/>
              </a:rPr>
              <a:t/>
            </a:r>
            <a:br>
              <a:rPr lang="hr-HR" b="1" dirty="0">
                <a:solidFill>
                  <a:srgbClr val="C00000"/>
                </a:solidFill>
                <a:latin typeface="Calibri" panose="020F0502020204030204" pitchFamily="34" charset="0"/>
              </a:rPr>
            </a:br>
            <a:r>
              <a:rPr lang="hr-HR" b="1" dirty="0" err="1" smtClean="0">
                <a:solidFill>
                  <a:srgbClr val="C00000"/>
                </a:solidFill>
                <a:latin typeface="Calibri" panose="020F0502020204030204" pitchFamily="34" charset="0"/>
              </a:rPr>
              <a:t>What</a:t>
            </a:r>
            <a:r>
              <a:rPr lang="hr-HR" b="1" dirty="0" smtClean="0">
                <a:solidFill>
                  <a:srgbClr val="C00000"/>
                </a:solidFill>
                <a:latin typeface="Calibri" panose="020F0502020204030204" pitchFamily="34" charset="0"/>
              </a:rPr>
              <a:t> is a </a:t>
            </a:r>
            <a:r>
              <a:rPr lang="tr-TR" b="1" dirty="0" smtClean="0">
                <a:solidFill>
                  <a:srgbClr val="C00000"/>
                </a:solidFill>
                <a:latin typeface="Calibri" panose="020F0502020204030204" pitchFamily="34" charset="0"/>
              </a:rPr>
              <a:t>Project</a:t>
            </a:r>
            <a:r>
              <a:rPr lang="tr-TR" b="1" dirty="0" smtClean="0">
                <a:solidFill>
                  <a:schemeClr val="accent5"/>
                </a:solidFill>
                <a:latin typeface="Calibri" panose="020F0502020204030204" pitchFamily="34" charset="0"/>
              </a:rPr>
              <a:t> </a:t>
            </a:r>
            <a:r>
              <a:rPr lang="tr-TR" b="1" dirty="0">
                <a:solidFill>
                  <a:schemeClr val="accent5"/>
                </a:solidFill>
                <a:latin typeface="Calibri" panose="020F0502020204030204" pitchFamily="34" charset="0"/>
              </a:rPr>
              <a:t>????</a:t>
            </a:r>
            <a:br>
              <a:rPr lang="tr-TR" b="1" dirty="0">
                <a:solidFill>
                  <a:schemeClr val="accent5"/>
                </a:solidFill>
                <a:latin typeface="Calibri" panose="020F0502020204030204" pitchFamily="34" charset="0"/>
              </a:rPr>
            </a:br>
            <a:endParaRPr lang="hr-HR" dirty="0"/>
          </a:p>
        </p:txBody>
      </p:sp>
      <p:sp>
        <p:nvSpPr>
          <p:cNvPr id="3" name="Content Placeholder 2"/>
          <p:cNvSpPr>
            <a:spLocks noGrp="1"/>
          </p:cNvSpPr>
          <p:nvPr>
            <p:ph idx="1"/>
          </p:nvPr>
        </p:nvSpPr>
        <p:spPr>
          <a:xfrm>
            <a:off x="518613" y="1624083"/>
            <a:ext cx="8311487" cy="3930556"/>
          </a:xfrm>
        </p:spPr>
        <p:txBody>
          <a:bodyPr>
            <a:normAutofit fontScale="70000" lnSpcReduction="20000"/>
          </a:bodyPr>
          <a:lstStyle/>
          <a:p>
            <a:pPr algn="ctr">
              <a:buNone/>
              <a:defRPr/>
            </a:pPr>
            <a:endParaRPr lang="hr-HR" sz="5100" dirty="0">
              <a:solidFill>
                <a:schemeClr val="accent5"/>
              </a:solidFill>
              <a:latin typeface="Calibri" panose="020F0502020204030204" pitchFamily="34" charset="0"/>
            </a:endParaRPr>
          </a:p>
          <a:p>
            <a:pPr algn="ctr">
              <a:buNone/>
              <a:defRPr/>
            </a:pPr>
            <a:r>
              <a:rPr lang="hr-HR" sz="5100" dirty="0" smtClean="0">
                <a:solidFill>
                  <a:schemeClr val="accent5"/>
                </a:solidFill>
                <a:latin typeface="Calibri" panose="020F0502020204030204" pitchFamily="34" charset="0"/>
              </a:rPr>
              <a:t>-A</a:t>
            </a:r>
            <a:r>
              <a:rPr lang="en-US" sz="5100" dirty="0" smtClean="0">
                <a:solidFill>
                  <a:schemeClr val="accent5"/>
                </a:solidFill>
                <a:latin typeface="Calibri" panose="020F0502020204030204" pitchFamily="34" charset="0"/>
              </a:rPr>
              <a:t> </a:t>
            </a:r>
            <a:r>
              <a:rPr lang="hr-HR" sz="5100" dirty="0" err="1">
                <a:solidFill>
                  <a:schemeClr val="accent5"/>
                </a:solidFill>
                <a:latin typeface="Calibri" panose="020F0502020204030204" pitchFamily="34" charset="0"/>
              </a:rPr>
              <a:t>specific</a:t>
            </a:r>
            <a:r>
              <a:rPr lang="en-US" sz="5100" dirty="0">
                <a:solidFill>
                  <a:schemeClr val="accent5"/>
                </a:solidFill>
                <a:latin typeface="Calibri" panose="020F0502020204030204" pitchFamily="34" charset="0"/>
              </a:rPr>
              <a:t> </a:t>
            </a:r>
            <a:r>
              <a:rPr lang="hr-HR" sz="5100" dirty="0" err="1" smtClean="0">
                <a:solidFill>
                  <a:schemeClr val="accent5"/>
                </a:solidFill>
                <a:latin typeface="Calibri" panose="020F0502020204030204" pitchFamily="34" charset="0"/>
              </a:rPr>
              <a:t>not</a:t>
            </a:r>
            <a:r>
              <a:rPr lang="hr-HR" sz="5100" dirty="0" smtClean="0">
                <a:solidFill>
                  <a:schemeClr val="accent5"/>
                </a:solidFill>
                <a:latin typeface="Calibri" panose="020F0502020204030204" pitchFamily="34" charset="0"/>
              </a:rPr>
              <a:t> </a:t>
            </a:r>
            <a:r>
              <a:rPr lang="hr-HR" sz="5100" dirty="0" err="1">
                <a:solidFill>
                  <a:schemeClr val="accent5"/>
                </a:solidFill>
                <a:latin typeface="Calibri" panose="020F0502020204030204" pitchFamily="34" charset="0"/>
              </a:rPr>
              <a:t>an</a:t>
            </a:r>
            <a:r>
              <a:rPr lang="hr-HR" sz="5100" dirty="0">
                <a:solidFill>
                  <a:schemeClr val="accent5"/>
                </a:solidFill>
                <a:latin typeface="Calibri" panose="020F0502020204030204" pitchFamily="34" charset="0"/>
              </a:rPr>
              <a:t> </a:t>
            </a:r>
            <a:r>
              <a:rPr lang="hr-HR" sz="5100" dirty="0" err="1">
                <a:solidFill>
                  <a:schemeClr val="accent5"/>
                </a:solidFill>
                <a:latin typeface="Calibri" panose="020F0502020204030204" pitchFamily="34" charset="0"/>
              </a:rPr>
              <a:t>usual</a:t>
            </a:r>
            <a:r>
              <a:rPr lang="hr-HR" sz="5100" dirty="0">
                <a:solidFill>
                  <a:schemeClr val="accent5"/>
                </a:solidFill>
                <a:latin typeface="Calibri" panose="020F0502020204030204" pitchFamily="34" charset="0"/>
              </a:rPr>
              <a:t> </a:t>
            </a:r>
            <a:r>
              <a:rPr lang="hr-HR" sz="5100" dirty="0" err="1">
                <a:solidFill>
                  <a:schemeClr val="accent5"/>
                </a:solidFill>
                <a:latin typeface="Calibri" panose="020F0502020204030204" pitchFamily="34" charset="0"/>
              </a:rPr>
              <a:t>everyday</a:t>
            </a:r>
            <a:r>
              <a:rPr lang="hr-HR" sz="5100" dirty="0">
                <a:solidFill>
                  <a:schemeClr val="accent5"/>
                </a:solidFill>
                <a:latin typeface="Calibri" panose="020F0502020204030204" pitchFamily="34" charset="0"/>
              </a:rPr>
              <a:t> </a:t>
            </a:r>
            <a:r>
              <a:rPr lang="hr-HR" sz="5100" dirty="0" err="1" smtClean="0">
                <a:solidFill>
                  <a:schemeClr val="accent5"/>
                </a:solidFill>
                <a:latin typeface="Calibri" panose="020F0502020204030204" pitchFamily="34" charset="0"/>
              </a:rPr>
              <a:t>activity</a:t>
            </a:r>
            <a:r>
              <a:rPr lang="hr-HR" sz="5100" dirty="0">
                <a:solidFill>
                  <a:schemeClr val="accent5"/>
                </a:solidFill>
                <a:latin typeface="Calibri" panose="020F0502020204030204" pitchFamily="34" charset="0"/>
              </a:rPr>
              <a:t>;</a:t>
            </a:r>
          </a:p>
          <a:p>
            <a:pPr algn="ctr">
              <a:buNone/>
              <a:defRPr/>
            </a:pPr>
            <a:r>
              <a:rPr lang="hr-HR" sz="5100" dirty="0" smtClean="0">
                <a:solidFill>
                  <a:schemeClr val="accent5"/>
                </a:solidFill>
                <a:latin typeface="Calibri" panose="020F0502020204030204" pitchFamily="34" charset="0"/>
              </a:rPr>
              <a:t>-</a:t>
            </a:r>
            <a:r>
              <a:rPr lang="hr-HR" sz="5100" dirty="0" err="1" smtClean="0">
                <a:solidFill>
                  <a:schemeClr val="accent5"/>
                </a:solidFill>
                <a:latin typeface="Calibri" panose="020F0502020204030204" pitchFamily="34" charset="0"/>
              </a:rPr>
              <a:t>project</a:t>
            </a:r>
            <a:r>
              <a:rPr lang="hr-HR" sz="5100" dirty="0" smtClean="0">
                <a:solidFill>
                  <a:schemeClr val="accent5"/>
                </a:solidFill>
                <a:latin typeface="Calibri" panose="020F0502020204030204" pitchFamily="34" charset="0"/>
              </a:rPr>
              <a:t> </a:t>
            </a:r>
            <a:r>
              <a:rPr lang="en-GB" altLang="sr-Latn-RS" sz="5100" dirty="0" smtClean="0">
                <a:solidFill>
                  <a:schemeClr val="accent5"/>
                </a:solidFill>
                <a:latin typeface="Calibri" panose="020F0502020204030204" pitchFamily="34" charset="0"/>
              </a:rPr>
              <a:t>h</a:t>
            </a:r>
            <a:r>
              <a:rPr lang="sk-SK" altLang="sr-Latn-RS" sz="5100" dirty="0">
                <a:solidFill>
                  <a:schemeClr val="accent5"/>
                </a:solidFill>
                <a:latin typeface="Calibri" panose="020F0502020204030204" pitchFamily="34" charset="0"/>
              </a:rPr>
              <a:t>as</a:t>
            </a:r>
            <a:r>
              <a:rPr lang="en-GB" altLang="sr-Latn-RS" sz="5100" dirty="0">
                <a:solidFill>
                  <a:schemeClr val="accent5"/>
                </a:solidFill>
                <a:latin typeface="Calibri" panose="020F0502020204030204" pitchFamily="34" charset="0"/>
              </a:rPr>
              <a:t> specific </a:t>
            </a:r>
            <a:r>
              <a:rPr lang="en-GB" altLang="sr-Latn-RS" sz="5100" dirty="0" smtClean="0">
                <a:solidFill>
                  <a:schemeClr val="accent5"/>
                </a:solidFill>
                <a:latin typeface="Calibri" panose="020F0502020204030204" pitchFamily="34" charset="0"/>
              </a:rPr>
              <a:t>objectives</a:t>
            </a:r>
            <a:r>
              <a:rPr lang="en-GB" altLang="sr-Latn-RS" sz="5100" dirty="0">
                <a:solidFill>
                  <a:schemeClr val="accent5"/>
                </a:solidFill>
                <a:latin typeface="Calibri" panose="020F0502020204030204" pitchFamily="34" charset="0"/>
              </a:rPr>
              <a:t>(or goals) to </a:t>
            </a:r>
            <a:r>
              <a:rPr lang="en-GB" altLang="sr-Latn-RS" sz="5100" dirty="0" smtClean="0">
                <a:solidFill>
                  <a:schemeClr val="accent5"/>
                </a:solidFill>
                <a:latin typeface="Calibri" panose="020F0502020204030204" pitchFamily="34" charset="0"/>
              </a:rPr>
              <a:t>achieve</a:t>
            </a:r>
            <a:r>
              <a:rPr lang="hr-HR" altLang="sr-Latn-RS" sz="5100" dirty="0" smtClean="0">
                <a:solidFill>
                  <a:schemeClr val="accent5"/>
                </a:solidFill>
                <a:latin typeface="Calibri" panose="020F0502020204030204" pitchFamily="34" charset="0"/>
              </a:rPr>
              <a:t>;</a:t>
            </a:r>
            <a:endParaRPr lang="sk-SK" altLang="sr-Latn-RS" sz="5100" dirty="0">
              <a:solidFill>
                <a:schemeClr val="accent5"/>
              </a:solidFill>
              <a:latin typeface="Calibri" panose="020F0502020204030204" pitchFamily="34" charset="0"/>
            </a:endParaRPr>
          </a:p>
          <a:p>
            <a:pPr marL="228600" lvl="1" algn="ctr">
              <a:spcBef>
                <a:spcPts val="1000"/>
              </a:spcBef>
              <a:buClr>
                <a:schemeClr val="accent2"/>
              </a:buClr>
              <a:buSzPct val="75000"/>
              <a:buNone/>
              <a:defRPr/>
            </a:pPr>
            <a:r>
              <a:rPr lang="en-GB" altLang="sr-Latn-RS" sz="5100" dirty="0">
                <a:solidFill>
                  <a:schemeClr val="accent5"/>
                </a:solidFill>
                <a:latin typeface="Calibri" panose="020F0502020204030204" pitchFamily="34" charset="0"/>
              </a:rPr>
              <a:t> </a:t>
            </a:r>
            <a:r>
              <a:rPr lang="hr-HR" altLang="sr-Latn-RS" sz="5100" dirty="0" smtClean="0">
                <a:solidFill>
                  <a:schemeClr val="accent5"/>
                </a:solidFill>
                <a:latin typeface="Calibri" panose="020F0502020204030204" pitchFamily="34" charset="0"/>
              </a:rPr>
              <a:t>-</a:t>
            </a:r>
            <a:r>
              <a:rPr lang="en-GB" altLang="sr-Latn-RS" sz="5100" dirty="0" smtClean="0">
                <a:solidFill>
                  <a:schemeClr val="accent5"/>
                </a:solidFill>
                <a:latin typeface="Calibri" panose="020F0502020204030204" pitchFamily="34" charset="0"/>
              </a:rPr>
              <a:t>require</a:t>
            </a:r>
            <a:r>
              <a:rPr lang="sk-SK" altLang="sr-Latn-RS" sz="5100" dirty="0">
                <a:solidFill>
                  <a:schemeClr val="accent5"/>
                </a:solidFill>
                <a:latin typeface="Calibri" panose="020F0502020204030204" pitchFamily="34" charset="0"/>
              </a:rPr>
              <a:t>s</a:t>
            </a:r>
            <a:r>
              <a:rPr lang="en-GB" altLang="sr-Latn-RS" sz="5100" dirty="0">
                <a:solidFill>
                  <a:schemeClr val="accent5"/>
                </a:solidFill>
                <a:latin typeface="Calibri" panose="020F0502020204030204" pitchFamily="34" charset="0"/>
              </a:rPr>
              <a:t> resources;</a:t>
            </a:r>
            <a:endParaRPr lang="sk-SK" altLang="sr-Latn-RS" sz="5100" dirty="0">
              <a:solidFill>
                <a:schemeClr val="accent5"/>
              </a:solidFill>
              <a:latin typeface="Calibri" panose="020F0502020204030204" pitchFamily="34" charset="0"/>
            </a:endParaRPr>
          </a:p>
          <a:p>
            <a:pPr marL="228600" lvl="1" algn="ctr">
              <a:spcBef>
                <a:spcPts val="1000"/>
              </a:spcBef>
              <a:buClr>
                <a:schemeClr val="accent2"/>
              </a:buClr>
              <a:buSzPct val="75000"/>
              <a:buNone/>
              <a:defRPr/>
            </a:pPr>
            <a:r>
              <a:rPr lang="en-GB" altLang="sr-Latn-RS" sz="5100" dirty="0">
                <a:solidFill>
                  <a:schemeClr val="accent5"/>
                </a:solidFill>
                <a:latin typeface="Calibri" panose="020F0502020204030204" pitchFamily="34" charset="0"/>
              </a:rPr>
              <a:t> </a:t>
            </a:r>
            <a:r>
              <a:rPr lang="hr-HR" altLang="sr-Latn-RS" sz="5100" dirty="0" smtClean="0">
                <a:solidFill>
                  <a:schemeClr val="accent5"/>
                </a:solidFill>
                <a:latin typeface="Calibri" panose="020F0502020204030204" pitchFamily="34" charset="0"/>
              </a:rPr>
              <a:t>-</a:t>
            </a:r>
            <a:r>
              <a:rPr lang="en-GB" altLang="sr-Latn-RS" sz="5100" dirty="0" smtClean="0">
                <a:solidFill>
                  <a:schemeClr val="accent5"/>
                </a:solidFill>
                <a:latin typeface="Calibri" panose="020F0502020204030204" pitchFamily="34" charset="0"/>
              </a:rPr>
              <a:t>ha</a:t>
            </a:r>
            <a:r>
              <a:rPr lang="sk-SK" altLang="sr-Latn-RS" sz="5100" dirty="0">
                <a:solidFill>
                  <a:schemeClr val="accent5"/>
                </a:solidFill>
                <a:latin typeface="Calibri" panose="020F0502020204030204" pitchFamily="34" charset="0"/>
              </a:rPr>
              <a:t>s</a:t>
            </a:r>
            <a:r>
              <a:rPr lang="en-GB" altLang="sr-Latn-RS" sz="5100" dirty="0">
                <a:solidFill>
                  <a:schemeClr val="accent5"/>
                </a:solidFill>
                <a:latin typeface="Calibri" panose="020F0502020204030204" pitchFamily="34" charset="0"/>
              </a:rPr>
              <a:t> budget;</a:t>
            </a:r>
            <a:endParaRPr lang="sk-SK" altLang="sr-Latn-RS" sz="5100" dirty="0">
              <a:solidFill>
                <a:schemeClr val="accent5"/>
              </a:solidFill>
              <a:latin typeface="Calibri" panose="020F0502020204030204" pitchFamily="34" charset="0"/>
            </a:endParaRPr>
          </a:p>
          <a:p>
            <a:pPr marL="228600" lvl="1" algn="ctr">
              <a:spcBef>
                <a:spcPts val="1000"/>
              </a:spcBef>
              <a:buClr>
                <a:schemeClr val="accent2"/>
              </a:buClr>
              <a:buSzPct val="75000"/>
              <a:buNone/>
              <a:defRPr/>
            </a:pPr>
            <a:r>
              <a:rPr lang="en-GB" altLang="sr-Latn-RS" sz="5100" dirty="0">
                <a:solidFill>
                  <a:schemeClr val="accent5"/>
                </a:solidFill>
                <a:latin typeface="Calibri" panose="020F0502020204030204" pitchFamily="34" charset="0"/>
              </a:rPr>
              <a:t> </a:t>
            </a:r>
            <a:r>
              <a:rPr lang="hr-HR" altLang="sr-Latn-RS" sz="5100" dirty="0" smtClean="0">
                <a:solidFill>
                  <a:schemeClr val="accent5"/>
                </a:solidFill>
                <a:latin typeface="Calibri" panose="020F0502020204030204" pitchFamily="34" charset="0"/>
              </a:rPr>
              <a:t>-</a:t>
            </a:r>
            <a:r>
              <a:rPr lang="en-US" sz="5100" dirty="0" smtClean="0">
                <a:solidFill>
                  <a:schemeClr val="accent5"/>
                </a:solidFill>
                <a:latin typeface="Calibri" panose="020F0502020204030204" pitchFamily="34" charset="0"/>
              </a:rPr>
              <a:t>and </a:t>
            </a:r>
            <a:r>
              <a:rPr lang="en-US" sz="5100" dirty="0">
                <a:solidFill>
                  <a:schemeClr val="accent5"/>
                </a:solidFill>
                <a:latin typeface="Calibri" panose="020F0502020204030204" pitchFamily="34" charset="0"/>
              </a:rPr>
              <a:t>limited </a:t>
            </a:r>
            <a:r>
              <a:rPr lang="en-US" sz="5100" dirty="0" smtClean="0">
                <a:solidFill>
                  <a:schemeClr val="accent5"/>
                </a:solidFill>
                <a:latin typeface="Calibri" panose="020F0502020204030204" pitchFamily="34" charset="0"/>
              </a:rPr>
              <a:t>timeframe</a:t>
            </a:r>
            <a:r>
              <a:rPr lang="hr-HR" sz="5100" dirty="0" smtClean="0">
                <a:solidFill>
                  <a:schemeClr val="accent5"/>
                </a:solidFill>
                <a:latin typeface="Calibri" panose="020F0502020204030204" pitchFamily="34" charset="0"/>
              </a:rPr>
              <a:t>;</a:t>
            </a:r>
          </a:p>
          <a:p>
            <a:pPr marL="228600" lvl="1" algn="ctr">
              <a:spcBef>
                <a:spcPts val="1000"/>
              </a:spcBef>
              <a:buClr>
                <a:schemeClr val="accent2"/>
              </a:buClr>
              <a:buSzPct val="75000"/>
              <a:buNone/>
              <a:defRPr/>
            </a:pPr>
            <a:r>
              <a:rPr lang="hr-HR" altLang="sr-Latn-RS" sz="5100" dirty="0" smtClean="0">
                <a:solidFill>
                  <a:schemeClr val="accent5"/>
                </a:solidFill>
                <a:latin typeface="Calibri" panose="020F0502020204030204" pitchFamily="34" charset="0"/>
              </a:rPr>
              <a:t>-</a:t>
            </a:r>
            <a:r>
              <a:rPr lang="en-GB" altLang="sr-Latn-RS" sz="5100" dirty="0" smtClean="0">
                <a:solidFill>
                  <a:schemeClr val="accent5"/>
                </a:solidFill>
                <a:latin typeface="Calibri" panose="020F0502020204030204" pitchFamily="34" charset="0"/>
              </a:rPr>
              <a:t>project </a:t>
            </a:r>
            <a:r>
              <a:rPr lang="en-GB" altLang="sr-Latn-RS" sz="5100" dirty="0">
                <a:solidFill>
                  <a:schemeClr val="accent5"/>
                </a:solidFill>
                <a:latin typeface="Calibri" panose="020F0502020204030204" pitchFamily="34" charset="0"/>
              </a:rPr>
              <a:t>require</a:t>
            </a:r>
            <a:r>
              <a:rPr lang="sk-SK" altLang="sr-Latn-RS" sz="5100" dirty="0">
                <a:solidFill>
                  <a:schemeClr val="accent5"/>
                </a:solidFill>
                <a:latin typeface="Calibri" panose="020F0502020204030204" pitchFamily="34" charset="0"/>
              </a:rPr>
              <a:t>s</a:t>
            </a:r>
            <a:r>
              <a:rPr lang="en-GB" altLang="sr-Latn-RS" sz="5100" dirty="0">
                <a:solidFill>
                  <a:schemeClr val="accent5"/>
                </a:solidFill>
                <a:latin typeface="Calibri" panose="020F0502020204030204" pitchFamily="34" charset="0"/>
              </a:rPr>
              <a:t> the effort of people</a:t>
            </a:r>
            <a:endParaRPr lang="hr-HR" sz="5100" dirty="0">
              <a:solidFill>
                <a:schemeClr val="accent5"/>
              </a:solidFill>
              <a:latin typeface="Calibri" panose="020F0502020204030204" pitchFamily="34" charset="0"/>
            </a:endParaRPr>
          </a:p>
          <a:p>
            <a:pPr marL="228600" lvl="1" algn="ctr">
              <a:spcBef>
                <a:spcPts val="1000"/>
              </a:spcBef>
              <a:buClr>
                <a:schemeClr val="accent2"/>
              </a:buClr>
              <a:buSzPct val="75000"/>
              <a:buNone/>
              <a:defRPr/>
            </a:pPr>
            <a:endParaRPr lang="sk-SK" altLang="sr-Latn-RS" sz="5100" dirty="0">
              <a:solidFill>
                <a:schemeClr val="accent5"/>
              </a:solidFill>
              <a:latin typeface="Calibri" panose="020F0502020204030204" pitchFamily="34" charset="0"/>
            </a:endParaRPr>
          </a:p>
          <a:p>
            <a:pPr algn="ctr">
              <a:buNone/>
              <a:defRPr/>
            </a:pPr>
            <a:endParaRPr lang="hr-HR" dirty="0">
              <a:solidFill>
                <a:srgbClr val="C00000"/>
              </a:solidFill>
            </a:endParaRPr>
          </a:p>
          <a:p>
            <a:endParaRPr lang="hr-HR" dirty="0"/>
          </a:p>
        </p:txBody>
      </p:sp>
    </p:spTree>
    <p:extLst>
      <p:ext uri="{BB962C8B-B14F-4D97-AF65-F5344CB8AC3E}">
        <p14:creationId xmlns:p14="http://schemas.microsoft.com/office/powerpoint/2010/main" val="1630116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endParaRPr lang="hr-H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1575" y="1219200"/>
            <a:ext cx="680085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119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3833" y="1076600"/>
            <a:ext cx="6673755" cy="4810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03340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pPr marL="0" indent="0">
              <a:buNone/>
            </a:pPr>
            <a:endParaRPr lang="hr-HR" dirty="0" smtClean="0"/>
          </a:p>
          <a:p>
            <a:pPr marL="0" indent="0">
              <a:buNone/>
            </a:pPr>
            <a:endParaRPr lang="hr-HR" dirty="0"/>
          </a:p>
          <a:p>
            <a:pPr marL="0" indent="0">
              <a:buNone/>
            </a:pPr>
            <a:endParaRPr lang="hr-HR" dirty="0" smtClean="0"/>
          </a:p>
          <a:p>
            <a:pPr marL="0" indent="0">
              <a:buNone/>
            </a:pPr>
            <a:endParaRPr lang="hr-HR" dirty="0"/>
          </a:p>
          <a:p>
            <a:pPr marL="0" indent="0">
              <a:buNone/>
            </a:pPr>
            <a:r>
              <a:rPr lang="hr-HR" dirty="0" smtClean="0"/>
              <a:t>           </a:t>
            </a:r>
            <a:r>
              <a:rPr lang="hr-HR" dirty="0" err="1" smtClean="0"/>
              <a:t>Teşekkürler</a:t>
            </a:r>
            <a:endParaRPr lang="hr-HR" dirty="0"/>
          </a:p>
        </p:txBody>
      </p:sp>
    </p:spTree>
    <p:extLst>
      <p:ext uri="{BB962C8B-B14F-4D97-AF65-F5344CB8AC3E}">
        <p14:creationId xmlns:p14="http://schemas.microsoft.com/office/powerpoint/2010/main" val="4243616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pic>
        <p:nvPicPr>
          <p:cNvPr id="4"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rot="20488766">
            <a:off x="3306830" y="1308885"/>
            <a:ext cx="2431590" cy="432283"/>
          </a:xfrm>
          <a:prstGeom prst="rect">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pic>
      <p:pic>
        <p:nvPicPr>
          <p:cNvPr id="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5006" y="1893946"/>
            <a:ext cx="3023963" cy="431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6"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24558">
            <a:off x="3004617" y="2444416"/>
            <a:ext cx="2786676" cy="561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7" name="TextBox 6"/>
          <p:cNvSpPr txBox="1"/>
          <p:nvPr/>
        </p:nvSpPr>
        <p:spPr>
          <a:xfrm>
            <a:off x="341193" y="1863534"/>
            <a:ext cx="3138985" cy="861774"/>
          </a:xfrm>
          <a:prstGeom prst="rect">
            <a:avLst/>
          </a:prstGeom>
          <a:noFill/>
        </p:spPr>
        <p:txBody>
          <a:bodyPr wrap="square" rtlCol="0">
            <a:spAutoFit/>
          </a:bodyPr>
          <a:lstStyle/>
          <a:p>
            <a:r>
              <a:rPr lang="it-IT" sz="3200" b="1" dirty="0">
                <a:solidFill>
                  <a:schemeClr val="accent5"/>
                </a:solidFill>
              </a:rPr>
              <a:t>Project </a:t>
            </a:r>
            <a:r>
              <a:rPr lang="it-IT" sz="3200" b="1" dirty="0" err="1">
                <a:solidFill>
                  <a:schemeClr val="accent5"/>
                </a:solidFill>
              </a:rPr>
              <a:t>has</a:t>
            </a:r>
            <a:r>
              <a:rPr lang="it-IT" sz="3200" b="1" dirty="0">
                <a:solidFill>
                  <a:schemeClr val="accent5"/>
                </a:solidFill>
              </a:rPr>
              <a:t> to be</a:t>
            </a:r>
          </a:p>
          <a:p>
            <a:endParaRPr lang="hr-HR" dirty="0"/>
          </a:p>
        </p:txBody>
      </p:sp>
      <p:sp>
        <p:nvSpPr>
          <p:cNvPr id="8" name="TextBox 7"/>
          <p:cNvSpPr txBox="1"/>
          <p:nvPr/>
        </p:nvSpPr>
        <p:spPr>
          <a:xfrm>
            <a:off x="5563232" y="598534"/>
            <a:ext cx="2088108" cy="861774"/>
          </a:xfrm>
          <a:prstGeom prst="rect">
            <a:avLst/>
          </a:prstGeom>
          <a:noFill/>
        </p:spPr>
        <p:txBody>
          <a:bodyPr wrap="square" rtlCol="0">
            <a:spAutoFit/>
          </a:bodyPr>
          <a:lstStyle/>
          <a:p>
            <a:pPr>
              <a:spcBef>
                <a:spcPts val="1750"/>
              </a:spcBef>
              <a:defRPr/>
            </a:pPr>
            <a:r>
              <a:rPr lang="it-IT" sz="3200" b="1" dirty="0" err="1">
                <a:solidFill>
                  <a:schemeClr val="accent5"/>
                </a:solidFill>
              </a:rPr>
              <a:t>relevant</a:t>
            </a:r>
            <a:endParaRPr lang="it-IT" sz="3200" b="1" dirty="0">
              <a:solidFill>
                <a:schemeClr val="accent5"/>
              </a:solidFill>
            </a:endParaRPr>
          </a:p>
          <a:p>
            <a:endParaRPr lang="hr-HR" dirty="0"/>
          </a:p>
        </p:txBody>
      </p:sp>
      <p:sp>
        <p:nvSpPr>
          <p:cNvPr id="9" name="TextBox 8"/>
          <p:cNvSpPr txBox="1"/>
          <p:nvPr/>
        </p:nvSpPr>
        <p:spPr>
          <a:xfrm>
            <a:off x="6228969" y="1784924"/>
            <a:ext cx="2068869" cy="861774"/>
          </a:xfrm>
          <a:prstGeom prst="rect">
            <a:avLst/>
          </a:prstGeom>
          <a:noFill/>
        </p:spPr>
        <p:txBody>
          <a:bodyPr wrap="square" rtlCol="0">
            <a:spAutoFit/>
          </a:bodyPr>
          <a:lstStyle/>
          <a:p>
            <a:r>
              <a:rPr lang="it-IT" sz="3200" b="1" dirty="0" err="1">
                <a:solidFill>
                  <a:schemeClr val="accent5"/>
                </a:solidFill>
              </a:rPr>
              <a:t>feasible</a:t>
            </a:r>
            <a:endParaRPr lang="it-IT" sz="3200" b="1" dirty="0">
              <a:solidFill>
                <a:schemeClr val="accent5"/>
              </a:solidFill>
            </a:endParaRPr>
          </a:p>
          <a:p>
            <a:endParaRPr lang="hr-HR" dirty="0"/>
          </a:p>
        </p:txBody>
      </p:sp>
      <p:sp>
        <p:nvSpPr>
          <p:cNvPr id="10" name="TextBox 9"/>
          <p:cNvSpPr txBox="1"/>
          <p:nvPr/>
        </p:nvSpPr>
        <p:spPr>
          <a:xfrm>
            <a:off x="5626417" y="2846541"/>
            <a:ext cx="2180103" cy="584775"/>
          </a:xfrm>
          <a:prstGeom prst="rect">
            <a:avLst/>
          </a:prstGeom>
          <a:noFill/>
        </p:spPr>
        <p:txBody>
          <a:bodyPr wrap="square" rtlCol="0">
            <a:spAutoFit/>
          </a:bodyPr>
          <a:lstStyle/>
          <a:p>
            <a:r>
              <a:rPr lang="hr-HR" sz="3200" b="1" dirty="0" err="1">
                <a:solidFill>
                  <a:schemeClr val="accent5"/>
                </a:solidFill>
              </a:rPr>
              <a:t>sustainable</a:t>
            </a:r>
            <a:endParaRPr lang="hr-HR" sz="3200" b="1" dirty="0">
              <a:solidFill>
                <a:schemeClr val="accent5"/>
              </a:solidFill>
            </a:endParaRPr>
          </a:p>
        </p:txBody>
      </p:sp>
      <p:sp>
        <p:nvSpPr>
          <p:cNvPr id="11" name="TextBox 10"/>
          <p:cNvSpPr txBox="1"/>
          <p:nvPr/>
        </p:nvSpPr>
        <p:spPr>
          <a:xfrm>
            <a:off x="341193" y="3766783"/>
            <a:ext cx="8106771" cy="2210862"/>
          </a:xfrm>
          <a:prstGeom prst="rect">
            <a:avLst/>
          </a:prstGeom>
          <a:noFill/>
        </p:spPr>
        <p:txBody>
          <a:bodyPr wrap="square" rtlCol="0">
            <a:spAutoFit/>
          </a:bodyPr>
          <a:lstStyle/>
          <a:p>
            <a:pPr>
              <a:spcBef>
                <a:spcPts val="700"/>
              </a:spcBef>
              <a:buFont typeface="Wingdings" pitchFamily="2" charset="2"/>
              <a:buChar char=""/>
            </a:pPr>
            <a:r>
              <a:rPr lang="en-GB" altLang="sr-Latn-RS" b="1" dirty="0">
                <a:ea typeface="ＭＳ Ｐゴシック" pitchFamily="34" charset="-128"/>
              </a:rPr>
              <a:t>Relevance</a:t>
            </a:r>
            <a:r>
              <a:rPr lang="en-GB" altLang="sr-Latn-RS" dirty="0">
                <a:ea typeface="ＭＳ Ｐゴシック" pitchFamily="34" charset="-128"/>
              </a:rPr>
              <a:t> relates to whether the project addresses the real problems of the intended beneficiaries</a:t>
            </a:r>
          </a:p>
          <a:p>
            <a:pPr>
              <a:spcBef>
                <a:spcPts val="700"/>
              </a:spcBef>
              <a:buFont typeface="Wingdings" pitchFamily="2" charset="2"/>
              <a:buChar char=""/>
            </a:pPr>
            <a:r>
              <a:rPr lang="en-GB" altLang="sr-Latn-RS" b="1" dirty="0">
                <a:ea typeface="ＭＳ Ｐゴシック" pitchFamily="34" charset="-128"/>
              </a:rPr>
              <a:t>Feasibility</a:t>
            </a:r>
            <a:r>
              <a:rPr lang="en-GB" altLang="sr-Latn-RS" dirty="0">
                <a:ea typeface="ＭＳ Ｐゴシック" pitchFamily="34" charset="-128"/>
              </a:rPr>
              <a:t> relates to whether the project objectives can be effectively achieved</a:t>
            </a:r>
          </a:p>
          <a:p>
            <a:pPr>
              <a:spcBef>
                <a:spcPts val="700"/>
              </a:spcBef>
              <a:buFont typeface="Wingdings" pitchFamily="2" charset="2"/>
              <a:buChar char=""/>
            </a:pPr>
            <a:r>
              <a:rPr lang="en-GB" altLang="sr-Latn-RS" b="1" dirty="0">
                <a:ea typeface="ＭＳ Ｐゴシック" pitchFamily="34" charset="-128"/>
              </a:rPr>
              <a:t>Sustainability</a:t>
            </a:r>
            <a:r>
              <a:rPr lang="en-GB" altLang="sr-Latn-RS" dirty="0">
                <a:ea typeface="ＭＳ Ｐゴシック" pitchFamily="34" charset="-128"/>
              </a:rPr>
              <a:t> relates to whether project benefits will continue to flow after the external assistance has ended.</a:t>
            </a:r>
          </a:p>
          <a:p>
            <a:endParaRPr lang="tr-TR" altLang="sr-Latn-RS" dirty="0">
              <a:ea typeface="ＭＳ Ｐゴシック" pitchFamily="34" charset="-128"/>
            </a:endParaRPr>
          </a:p>
          <a:p>
            <a:endParaRPr lang="hr-HR" dirty="0"/>
          </a:p>
        </p:txBody>
      </p:sp>
    </p:spTree>
    <p:extLst>
      <p:ext uri="{BB962C8B-B14F-4D97-AF65-F5344CB8AC3E}">
        <p14:creationId xmlns:p14="http://schemas.microsoft.com/office/powerpoint/2010/main" val="8793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0" y="874855"/>
            <a:ext cx="5200650" cy="706437"/>
          </a:xfrm>
        </p:spPr>
        <p:txBody>
          <a:bodyPr/>
          <a:lstStyle/>
          <a:p>
            <a:pPr algn="ctr" eaLnBrk="1" fontAlgn="auto" hangingPunct="1">
              <a:spcAft>
                <a:spcPts val="0"/>
              </a:spcAft>
              <a:defRPr/>
            </a:pPr>
            <a:r>
              <a:rPr lang="en-GB" dirty="0" smtClean="0">
                <a:solidFill>
                  <a:schemeClr val="accent5"/>
                </a:solidFill>
                <a:latin typeface="Calibri" panose="020F0502020204030204" pitchFamily="34" charset="0"/>
              </a:rPr>
              <a:t>The Project Cycle</a:t>
            </a:r>
          </a:p>
        </p:txBody>
      </p:sp>
      <p:grpSp>
        <p:nvGrpSpPr>
          <p:cNvPr id="21507" name="Group 19"/>
          <p:cNvGrpSpPr>
            <a:grpSpLocks/>
          </p:cNvGrpSpPr>
          <p:nvPr/>
        </p:nvGrpSpPr>
        <p:grpSpPr bwMode="auto">
          <a:xfrm>
            <a:off x="771133" y="2026113"/>
            <a:ext cx="4981575" cy="3665538"/>
            <a:chOff x="1855" y="1077"/>
            <a:chExt cx="3648" cy="2425"/>
          </a:xfrm>
        </p:grpSpPr>
        <p:sp>
          <p:nvSpPr>
            <p:cNvPr id="21" name="AutoShape 4173"/>
            <p:cNvSpPr>
              <a:spLocks noChangeArrowheads="1"/>
            </p:cNvSpPr>
            <p:nvPr/>
          </p:nvSpPr>
          <p:spPr bwMode="auto">
            <a:xfrm>
              <a:off x="2852" y="1233"/>
              <a:ext cx="2138" cy="2269"/>
            </a:xfrm>
            <a:custGeom>
              <a:avLst/>
              <a:gdLst>
                <a:gd name="G0" fmla="+- 917 0 0"/>
                <a:gd name="G1" fmla="+- 21600 0 917"/>
                <a:gd name="G2" fmla="+- 21600 0 917"/>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17" y="10800"/>
                  </a:moveTo>
                  <a:cubicBezTo>
                    <a:pt x="917" y="16258"/>
                    <a:pt x="5342" y="20683"/>
                    <a:pt x="10800" y="20683"/>
                  </a:cubicBezTo>
                  <a:cubicBezTo>
                    <a:pt x="16258" y="20683"/>
                    <a:pt x="20683" y="16258"/>
                    <a:pt x="20683" y="10800"/>
                  </a:cubicBezTo>
                  <a:cubicBezTo>
                    <a:pt x="20683" y="5342"/>
                    <a:pt x="16258" y="917"/>
                    <a:pt x="10800" y="917"/>
                  </a:cubicBezTo>
                  <a:cubicBezTo>
                    <a:pt x="5342" y="917"/>
                    <a:pt x="917" y="5342"/>
                    <a:pt x="917" y="10800"/>
                  </a:cubicBezTo>
                  <a:close/>
                </a:path>
              </a:pathLst>
            </a:custGeom>
            <a:ln>
              <a:headEnd/>
              <a:tailEnd/>
            </a:ln>
          </p:spPr>
          <p:style>
            <a:lnRef idx="2">
              <a:schemeClr val="accent3"/>
            </a:lnRef>
            <a:fillRef idx="1">
              <a:schemeClr val="lt1"/>
            </a:fillRef>
            <a:effectRef idx="0">
              <a:schemeClr val="accent3"/>
            </a:effectRef>
            <a:fontRef idx="minor">
              <a:schemeClr val="dk1"/>
            </a:fontRef>
          </p:style>
          <p:txBody>
            <a:bodyPr wrap="none" anchor="ctr"/>
            <a:lstStyle/>
            <a:p>
              <a:pPr eaLnBrk="1" hangingPunct="1">
                <a:defRPr/>
              </a:pPr>
              <a:endParaRPr lang="en-US">
                <a:effectLst>
                  <a:outerShdw blurRad="38100" dist="38100" dir="2700000" algn="tl">
                    <a:srgbClr val="FFFFFF"/>
                  </a:outerShdw>
                </a:effectLst>
              </a:endParaRPr>
            </a:p>
          </p:txBody>
        </p:sp>
        <p:sp>
          <p:nvSpPr>
            <p:cNvPr id="22" name="Freeform 21"/>
            <p:cNvSpPr>
              <a:spLocks/>
            </p:cNvSpPr>
            <p:nvPr/>
          </p:nvSpPr>
          <p:spPr bwMode="auto">
            <a:xfrm rot="720000">
              <a:off x="2972" y="2935"/>
              <a:ext cx="444" cy="349"/>
            </a:xfrm>
            <a:custGeom>
              <a:avLst/>
              <a:gdLst/>
              <a:ahLst/>
              <a:cxnLst>
                <a:cxn ang="0">
                  <a:pos x="0" y="0"/>
                </a:cxn>
                <a:cxn ang="0">
                  <a:pos x="94" y="234"/>
                </a:cxn>
                <a:cxn ang="0">
                  <a:pos x="95" y="227"/>
                </a:cxn>
                <a:cxn ang="0">
                  <a:pos x="98" y="220"/>
                </a:cxn>
                <a:cxn ang="0">
                  <a:pos x="100" y="213"/>
                </a:cxn>
                <a:cxn ang="0">
                  <a:pos x="103" y="208"/>
                </a:cxn>
                <a:cxn ang="0">
                  <a:pos x="106" y="201"/>
                </a:cxn>
                <a:cxn ang="0">
                  <a:pos x="108" y="196"/>
                </a:cxn>
                <a:cxn ang="0">
                  <a:pos x="112" y="191"/>
                </a:cxn>
                <a:cxn ang="0">
                  <a:pos x="115" y="185"/>
                </a:cxn>
                <a:cxn ang="0">
                  <a:pos x="118" y="180"/>
                </a:cxn>
                <a:cxn ang="0">
                  <a:pos x="122" y="174"/>
                </a:cxn>
                <a:cxn ang="0">
                  <a:pos x="126" y="169"/>
                </a:cxn>
                <a:cxn ang="0">
                  <a:pos x="130" y="164"/>
                </a:cxn>
                <a:cxn ang="0">
                  <a:pos x="133" y="160"/>
                </a:cxn>
                <a:cxn ang="0">
                  <a:pos x="137" y="154"/>
                </a:cxn>
                <a:cxn ang="0">
                  <a:pos x="142" y="150"/>
                </a:cxn>
                <a:cxn ang="0">
                  <a:pos x="146" y="145"/>
                </a:cxn>
                <a:cxn ang="0">
                  <a:pos x="150" y="141"/>
                </a:cxn>
                <a:cxn ang="0">
                  <a:pos x="154" y="137"/>
                </a:cxn>
                <a:cxn ang="0">
                  <a:pos x="159" y="133"/>
                </a:cxn>
                <a:cxn ang="0">
                  <a:pos x="165" y="129"/>
                </a:cxn>
                <a:cxn ang="0">
                  <a:pos x="169" y="125"/>
                </a:cxn>
                <a:cxn ang="0">
                  <a:pos x="174" y="122"/>
                </a:cxn>
                <a:cxn ang="0">
                  <a:pos x="179" y="118"/>
                </a:cxn>
                <a:cxn ang="0">
                  <a:pos x="185" y="115"/>
                </a:cxn>
                <a:cxn ang="0">
                  <a:pos x="190" y="111"/>
                </a:cxn>
                <a:cxn ang="0">
                  <a:pos x="196" y="109"/>
                </a:cxn>
                <a:cxn ang="0">
                  <a:pos x="202" y="106"/>
                </a:cxn>
                <a:cxn ang="0">
                  <a:pos x="208" y="103"/>
                </a:cxn>
                <a:cxn ang="0">
                  <a:pos x="214" y="101"/>
                </a:cxn>
                <a:cxn ang="0">
                  <a:pos x="220" y="98"/>
                </a:cxn>
                <a:cxn ang="0">
                  <a:pos x="226" y="95"/>
                </a:cxn>
                <a:cxn ang="0">
                  <a:pos x="233" y="92"/>
                </a:cxn>
                <a:cxn ang="0">
                  <a:pos x="0" y="0"/>
                </a:cxn>
              </a:cxnLst>
              <a:rect l="0" t="0" r="r" b="b"/>
              <a:pathLst>
                <a:path w="233" h="234">
                  <a:moveTo>
                    <a:pt x="0" y="0"/>
                  </a:moveTo>
                  <a:lnTo>
                    <a:pt x="94" y="234"/>
                  </a:lnTo>
                  <a:lnTo>
                    <a:pt x="95" y="227"/>
                  </a:lnTo>
                  <a:lnTo>
                    <a:pt x="98" y="220"/>
                  </a:lnTo>
                  <a:lnTo>
                    <a:pt x="100" y="213"/>
                  </a:lnTo>
                  <a:lnTo>
                    <a:pt x="103" y="208"/>
                  </a:lnTo>
                  <a:lnTo>
                    <a:pt x="106" y="201"/>
                  </a:lnTo>
                  <a:lnTo>
                    <a:pt x="108" y="196"/>
                  </a:lnTo>
                  <a:lnTo>
                    <a:pt x="112" y="191"/>
                  </a:lnTo>
                  <a:lnTo>
                    <a:pt x="115" y="185"/>
                  </a:lnTo>
                  <a:lnTo>
                    <a:pt x="118" y="180"/>
                  </a:lnTo>
                  <a:lnTo>
                    <a:pt x="122" y="174"/>
                  </a:lnTo>
                  <a:lnTo>
                    <a:pt x="126" y="169"/>
                  </a:lnTo>
                  <a:lnTo>
                    <a:pt x="130" y="164"/>
                  </a:lnTo>
                  <a:lnTo>
                    <a:pt x="133" y="160"/>
                  </a:lnTo>
                  <a:lnTo>
                    <a:pt x="137" y="154"/>
                  </a:lnTo>
                  <a:lnTo>
                    <a:pt x="142" y="150"/>
                  </a:lnTo>
                  <a:lnTo>
                    <a:pt x="146" y="145"/>
                  </a:lnTo>
                  <a:lnTo>
                    <a:pt x="150" y="141"/>
                  </a:lnTo>
                  <a:lnTo>
                    <a:pt x="154" y="137"/>
                  </a:lnTo>
                  <a:lnTo>
                    <a:pt x="159" y="133"/>
                  </a:lnTo>
                  <a:lnTo>
                    <a:pt x="165" y="129"/>
                  </a:lnTo>
                  <a:lnTo>
                    <a:pt x="169" y="125"/>
                  </a:lnTo>
                  <a:lnTo>
                    <a:pt x="174" y="122"/>
                  </a:lnTo>
                  <a:lnTo>
                    <a:pt x="179" y="118"/>
                  </a:lnTo>
                  <a:lnTo>
                    <a:pt x="185" y="115"/>
                  </a:lnTo>
                  <a:lnTo>
                    <a:pt x="190" y="111"/>
                  </a:lnTo>
                  <a:lnTo>
                    <a:pt x="196" y="109"/>
                  </a:lnTo>
                  <a:lnTo>
                    <a:pt x="202" y="106"/>
                  </a:lnTo>
                  <a:lnTo>
                    <a:pt x="208" y="103"/>
                  </a:lnTo>
                  <a:lnTo>
                    <a:pt x="214" y="101"/>
                  </a:lnTo>
                  <a:lnTo>
                    <a:pt x="220" y="98"/>
                  </a:lnTo>
                  <a:lnTo>
                    <a:pt x="226" y="95"/>
                  </a:lnTo>
                  <a:lnTo>
                    <a:pt x="233" y="92"/>
                  </a:lnTo>
                  <a:lnTo>
                    <a:pt x="0" y="0"/>
                  </a:lnTo>
                  <a:close/>
                </a:path>
              </a:pathLst>
            </a:custGeom>
            <a:ln>
              <a:headEnd/>
              <a:tailEnd/>
            </a:ln>
          </p:spPr>
          <p:style>
            <a:lnRef idx="2">
              <a:schemeClr val="accent3"/>
            </a:lnRef>
            <a:fillRef idx="1">
              <a:schemeClr val="lt1"/>
            </a:fillRef>
            <a:effectRef idx="0">
              <a:schemeClr val="accent3"/>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23" name="Freeform 22"/>
            <p:cNvSpPr>
              <a:spLocks/>
            </p:cNvSpPr>
            <p:nvPr/>
          </p:nvSpPr>
          <p:spPr bwMode="auto">
            <a:xfrm rot="233590">
              <a:off x="4511" y="2891"/>
              <a:ext cx="319" cy="392"/>
            </a:xfrm>
            <a:custGeom>
              <a:avLst/>
              <a:gdLst/>
              <a:ahLst/>
              <a:cxnLst>
                <a:cxn ang="0">
                  <a:pos x="0" y="234"/>
                </a:cxn>
                <a:cxn ang="0">
                  <a:pos x="233" y="140"/>
                </a:cxn>
                <a:cxn ang="0">
                  <a:pos x="227" y="139"/>
                </a:cxn>
                <a:cxn ang="0">
                  <a:pos x="220" y="136"/>
                </a:cxn>
                <a:cxn ang="0">
                  <a:pos x="213" y="133"/>
                </a:cxn>
                <a:cxn ang="0">
                  <a:pos x="208" y="131"/>
                </a:cxn>
                <a:cxn ang="0">
                  <a:pos x="201" y="128"/>
                </a:cxn>
                <a:cxn ang="0">
                  <a:pos x="196" y="125"/>
                </a:cxn>
                <a:cxn ang="0">
                  <a:pos x="190" y="121"/>
                </a:cxn>
                <a:cxn ang="0">
                  <a:pos x="185" y="119"/>
                </a:cxn>
                <a:cxn ang="0">
                  <a:pos x="180" y="115"/>
                </a:cxn>
                <a:cxn ang="0">
                  <a:pos x="174" y="112"/>
                </a:cxn>
                <a:cxn ang="0">
                  <a:pos x="169" y="108"/>
                </a:cxn>
                <a:cxn ang="0">
                  <a:pos x="164" y="104"/>
                </a:cxn>
                <a:cxn ang="0">
                  <a:pos x="159" y="100"/>
                </a:cxn>
                <a:cxn ang="0">
                  <a:pos x="154" y="96"/>
                </a:cxn>
                <a:cxn ang="0">
                  <a:pos x="150" y="92"/>
                </a:cxn>
                <a:cxn ang="0">
                  <a:pos x="145" y="88"/>
                </a:cxn>
                <a:cxn ang="0">
                  <a:pos x="141" y="84"/>
                </a:cxn>
                <a:cxn ang="0">
                  <a:pos x="137" y="78"/>
                </a:cxn>
                <a:cxn ang="0">
                  <a:pos x="133" y="74"/>
                </a:cxn>
                <a:cxn ang="0">
                  <a:pos x="129" y="69"/>
                </a:cxn>
                <a:cxn ang="0">
                  <a:pos x="125" y="65"/>
                </a:cxn>
                <a:cxn ang="0">
                  <a:pos x="122" y="60"/>
                </a:cxn>
                <a:cxn ang="0">
                  <a:pos x="118" y="54"/>
                </a:cxn>
                <a:cxn ang="0">
                  <a:pos x="114" y="49"/>
                </a:cxn>
                <a:cxn ang="0">
                  <a:pos x="111" y="43"/>
                </a:cxn>
                <a:cxn ang="0">
                  <a:pos x="108" y="37"/>
                </a:cxn>
                <a:cxn ang="0">
                  <a:pos x="106" y="31"/>
                </a:cxn>
                <a:cxn ang="0">
                  <a:pos x="102" y="26"/>
                </a:cxn>
                <a:cxn ang="0">
                  <a:pos x="99" y="19"/>
                </a:cxn>
                <a:cxn ang="0">
                  <a:pos x="98" y="14"/>
                </a:cxn>
                <a:cxn ang="0">
                  <a:pos x="95" y="7"/>
                </a:cxn>
                <a:cxn ang="0">
                  <a:pos x="92" y="0"/>
                </a:cxn>
                <a:cxn ang="0">
                  <a:pos x="0" y="234"/>
                </a:cxn>
              </a:cxnLst>
              <a:rect l="0" t="0" r="r" b="b"/>
              <a:pathLst>
                <a:path w="233" h="234">
                  <a:moveTo>
                    <a:pt x="0" y="234"/>
                  </a:moveTo>
                  <a:lnTo>
                    <a:pt x="233" y="140"/>
                  </a:lnTo>
                  <a:lnTo>
                    <a:pt x="227" y="139"/>
                  </a:lnTo>
                  <a:lnTo>
                    <a:pt x="220" y="136"/>
                  </a:lnTo>
                  <a:lnTo>
                    <a:pt x="213" y="133"/>
                  </a:lnTo>
                  <a:lnTo>
                    <a:pt x="208" y="131"/>
                  </a:lnTo>
                  <a:lnTo>
                    <a:pt x="201" y="128"/>
                  </a:lnTo>
                  <a:lnTo>
                    <a:pt x="196" y="125"/>
                  </a:lnTo>
                  <a:lnTo>
                    <a:pt x="190" y="121"/>
                  </a:lnTo>
                  <a:lnTo>
                    <a:pt x="185" y="119"/>
                  </a:lnTo>
                  <a:lnTo>
                    <a:pt x="180" y="115"/>
                  </a:lnTo>
                  <a:lnTo>
                    <a:pt x="174" y="112"/>
                  </a:lnTo>
                  <a:lnTo>
                    <a:pt x="169" y="108"/>
                  </a:lnTo>
                  <a:lnTo>
                    <a:pt x="164" y="104"/>
                  </a:lnTo>
                  <a:lnTo>
                    <a:pt x="159" y="100"/>
                  </a:lnTo>
                  <a:lnTo>
                    <a:pt x="154" y="96"/>
                  </a:lnTo>
                  <a:lnTo>
                    <a:pt x="150" y="92"/>
                  </a:lnTo>
                  <a:lnTo>
                    <a:pt x="145" y="88"/>
                  </a:lnTo>
                  <a:lnTo>
                    <a:pt x="141" y="84"/>
                  </a:lnTo>
                  <a:lnTo>
                    <a:pt x="137" y="78"/>
                  </a:lnTo>
                  <a:lnTo>
                    <a:pt x="133" y="74"/>
                  </a:lnTo>
                  <a:lnTo>
                    <a:pt x="129" y="69"/>
                  </a:lnTo>
                  <a:lnTo>
                    <a:pt x="125" y="65"/>
                  </a:lnTo>
                  <a:lnTo>
                    <a:pt x="122" y="60"/>
                  </a:lnTo>
                  <a:lnTo>
                    <a:pt x="118" y="54"/>
                  </a:lnTo>
                  <a:lnTo>
                    <a:pt x="114" y="49"/>
                  </a:lnTo>
                  <a:lnTo>
                    <a:pt x="111" y="43"/>
                  </a:lnTo>
                  <a:lnTo>
                    <a:pt x="108" y="37"/>
                  </a:lnTo>
                  <a:lnTo>
                    <a:pt x="106" y="31"/>
                  </a:lnTo>
                  <a:lnTo>
                    <a:pt x="102" y="26"/>
                  </a:lnTo>
                  <a:lnTo>
                    <a:pt x="99" y="19"/>
                  </a:lnTo>
                  <a:lnTo>
                    <a:pt x="98" y="14"/>
                  </a:lnTo>
                  <a:lnTo>
                    <a:pt x="95" y="7"/>
                  </a:lnTo>
                  <a:lnTo>
                    <a:pt x="92" y="0"/>
                  </a:lnTo>
                  <a:lnTo>
                    <a:pt x="0" y="234"/>
                  </a:lnTo>
                  <a:close/>
                </a:path>
              </a:pathLst>
            </a:custGeom>
            <a:ln>
              <a:headEnd/>
              <a:tailEnd/>
            </a:ln>
          </p:spPr>
          <p:style>
            <a:lnRef idx="2">
              <a:schemeClr val="accent3"/>
            </a:lnRef>
            <a:fillRef idx="1">
              <a:schemeClr val="lt1"/>
            </a:fillRef>
            <a:effectRef idx="0">
              <a:schemeClr val="accent3"/>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27655" name="Text Box 4176"/>
            <p:cNvSpPr txBox="1">
              <a:spLocks noChangeArrowheads="1"/>
            </p:cNvSpPr>
            <p:nvPr/>
          </p:nvSpPr>
          <p:spPr bwMode="auto">
            <a:xfrm>
              <a:off x="4320" y="2736"/>
              <a:ext cx="1183" cy="234"/>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lgn="ctr">
                <a:defRPr/>
              </a:pPr>
              <a:r>
                <a:rPr lang="en-GB" b="1" dirty="0" smtClean="0">
                  <a:solidFill>
                    <a:schemeClr val="accent5"/>
                  </a:solidFill>
                  <a:latin typeface="Garamond" panose="02020404030301010803" pitchFamily="18" charset="0"/>
                </a:rPr>
                <a:t>Formulation</a:t>
              </a:r>
            </a:p>
          </p:txBody>
        </p:sp>
        <p:sp>
          <p:nvSpPr>
            <p:cNvPr id="27656" name="Text Box 4177"/>
            <p:cNvSpPr txBox="1">
              <a:spLocks noChangeArrowheads="1"/>
            </p:cNvSpPr>
            <p:nvPr/>
          </p:nvSpPr>
          <p:spPr bwMode="auto">
            <a:xfrm>
              <a:off x="2448" y="2580"/>
              <a:ext cx="1379" cy="244"/>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lgn="ctr">
                <a:defRPr/>
              </a:pPr>
              <a:r>
                <a:rPr lang="en-GB" b="1" dirty="0" smtClean="0">
                  <a:solidFill>
                    <a:schemeClr val="accent5"/>
                  </a:solidFill>
                  <a:latin typeface="Garamond" panose="02020404030301010803" pitchFamily="18" charset="0"/>
                </a:rPr>
                <a:t>Implementation</a:t>
              </a:r>
            </a:p>
          </p:txBody>
        </p:sp>
        <p:sp>
          <p:nvSpPr>
            <p:cNvPr id="27657" name="Text Box 4178"/>
            <p:cNvSpPr txBox="1">
              <a:spLocks noChangeArrowheads="1"/>
            </p:cNvSpPr>
            <p:nvPr/>
          </p:nvSpPr>
          <p:spPr bwMode="auto">
            <a:xfrm>
              <a:off x="3376" y="3240"/>
              <a:ext cx="1087" cy="235"/>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lgn="ctr">
                <a:defRPr/>
              </a:pPr>
              <a:r>
                <a:rPr lang="en-GB" b="1" dirty="0" smtClean="0">
                  <a:solidFill>
                    <a:schemeClr val="accent5"/>
                  </a:solidFill>
                  <a:latin typeface="Garamond" panose="02020404030301010803" pitchFamily="18" charset="0"/>
                </a:rPr>
                <a:t>Financing</a:t>
              </a:r>
            </a:p>
          </p:txBody>
        </p:sp>
        <p:sp>
          <p:nvSpPr>
            <p:cNvPr id="27" name="Freeform 26"/>
            <p:cNvSpPr>
              <a:spLocks/>
            </p:cNvSpPr>
            <p:nvPr/>
          </p:nvSpPr>
          <p:spPr bwMode="auto">
            <a:xfrm rot="442118">
              <a:off x="3052" y="1408"/>
              <a:ext cx="319" cy="436"/>
            </a:xfrm>
            <a:custGeom>
              <a:avLst/>
              <a:gdLst/>
              <a:ahLst/>
              <a:cxnLst>
                <a:cxn ang="0">
                  <a:pos x="234" y="0"/>
                </a:cxn>
                <a:cxn ang="0">
                  <a:pos x="0" y="93"/>
                </a:cxn>
                <a:cxn ang="0">
                  <a:pos x="7" y="95"/>
                </a:cxn>
                <a:cxn ang="0">
                  <a:pos x="14" y="98"/>
                </a:cxn>
                <a:cxn ang="0">
                  <a:pos x="19" y="101"/>
                </a:cxn>
                <a:cxn ang="0">
                  <a:pos x="26" y="103"/>
                </a:cxn>
                <a:cxn ang="0">
                  <a:pos x="31" y="106"/>
                </a:cxn>
                <a:cxn ang="0">
                  <a:pos x="38" y="109"/>
                </a:cxn>
                <a:cxn ang="0">
                  <a:pos x="43" y="111"/>
                </a:cxn>
                <a:cxn ang="0">
                  <a:pos x="48" y="115"/>
                </a:cxn>
                <a:cxn ang="0">
                  <a:pos x="54" y="118"/>
                </a:cxn>
                <a:cxn ang="0">
                  <a:pos x="59" y="122"/>
                </a:cxn>
                <a:cxn ang="0">
                  <a:pos x="65" y="125"/>
                </a:cxn>
                <a:cxn ang="0">
                  <a:pos x="70" y="129"/>
                </a:cxn>
                <a:cxn ang="0">
                  <a:pos x="74" y="133"/>
                </a:cxn>
                <a:cxn ang="0">
                  <a:pos x="79" y="137"/>
                </a:cxn>
                <a:cxn ang="0">
                  <a:pos x="83" y="141"/>
                </a:cxn>
                <a:cxn ang="0">
                  <a:pos x="87" y="145"/>
                </a:cxn>
                <a:cxn ang="0">
                  <a:pos x="93" y="150"/>
                </a:cxn>
                <a:cxn ang="0">
                  <a:pos x="97" y="154"/>
                </a:cxn>
                <a:cxn ang="0">
                  <a:pos x="101" y="160"/>
                </a:cxn>
                <a:cxn ang="0">
                  <a:pos x="105" y="164"/>
                </a:cxn>
                <a:cxn ang="0">
                  <a:pos x="108" y="169"/>
                </a:cxn>
                <a:cxn ang="0">
                  <a:pos x="112" y="175"/>
                </a:cxn>
                <a:cxn ang="0">
                  <a:pos x="116" y="180"/>
                </a:cxn>
                <a:cxn ang="0">
                  <a:pos x="118" y="185"/>
                </a:cxn>
                <a:cxn ang="0">
                  <a:pos x="122" y="191"/>
                </a:cxn>
                <a:cxn ang="0">
                  <a:pos x="125" y="196"/>
                </a:cxn>
                <a:cxn ang="0">
                  <a:pos x="128" y="201"/>
                </a:cxn>
                <a:cxn ang="0">
                  <a:pos x="130" y="208"/>
                </a:cxn>
                <a:cxn ang="0">
                  <a:pos x="133" y="214"/>
                </a:cxn>
                <a:cxn ang="0">
                  <a:pos x="136" y="220"/>
                </a:cxn>
                <a:cxn ang="0">
                  <a:pos x="138" y="227"/>
                </a:cxn>
                <a:cxn ang="0">
                  <a:pos x="141" y="234"/>
                </a:cxn>
                <a:cxn ang="0">
                  <a:pos x="234" y="0"/>
                </a:cxn>
              </a:cxnLst>
              <a:rect l="0" t="0" r="r" b="b"/>
              <a:pathLst>
                <a:path w="234" h="234">
                  <a:moveTo>
                    <a:pt x="234" y="0"/>
                  </a:moveTo>
                  <a:lnTo>
                    <a:pt x="0" y="93"/>
                  </a:lnTo>
                  <a:lnTo>
                    <a:pt x="7" y="95"/>
                  </a:lnTo>
                  <a:lnTo>
                    <a:pt x="14" y="98"/>
                  </a:lnTo>
                  <a:lnTo>
                    <a:pt x="19" y="101"/>
                  </a:lnTo>
                  <a:lnTo>
                    <a:pt x="26" y="103"/>
                  </a:lnTo>
                  <a:lnTo>
                    <a:pt x="31" y="106"/>
                  </a:lnTo>
                  <a:lnTo>
                    <a:pt x="38" y="109"/>
                  </a:lnTo>
                  <a:lnTo>
                    <a:pt x="43" y="111"/>
                  </a:lnTo>
                  <a:lnTo>
                    <a:pt x="48" y="115"/>
                  </a:lnTo>
                  <a:lnTo>
                    <a:pt x="54" y="118"/>
                  </a:lnTo>
                  <a:lnTo>
                    <a:pt x="59" y="122"/>
                  </a:lnTo>
                  <a:lnTo>
                    <a:pt x="65" y="125"/>
                  </a:lnTo>
                  <a:lnTo>
                    <a:pt x="70" y="129"/>
                  </a:lnTo>
                  <a:lnTo>
                    <a:pt x="74" y="133"/>
                  </a:lnTo>
                  <a:lnTo>
                    <a:pt x="79" y="137"/>
                  </a:lnTo>
                  <a:lnTo>
                    <a:pt x="83" y="141"/>
                  </a:lnTo>
                  <a:lnTo>
                    <a:pt x="87" y="145"/>
                  </a:lnTo>
                  <a:lnTo>
                    <a:pt x="93" y="150"/>
                  </a:lnTo>
                  <a:lnTo>
                    <a:pt x="97" y="154"/>
                  </a:lnTo>
                  <a:lnTo>
                    <a:pt x="101" y="160"/>
                  </a:lnTo>
                  <a:lnTo>
                    <a:pt x="105" y="164"/>
                  </a:lnTo>
                  <a:lnTo>
                    <a:pt x="108" y="169"/>
                  </a:lnTo>
                  <a:lnTo>
                    <a:pt x="112" y="175"/>
                  </a:lnTo>
                  <a:lnTo>
                    <a:pt x="116" y="180"/>
                  </a:lnTo>
                  <a:lnTo>
                    <a:pt x="118" y="185"/>
                  </a:lnTo>
                  <a:lnTo>
                    <a:pt x="122" y="191"/>
                  </a:lnTo>
                  <a:lnTo>
                    <a:pt x="125" y="196"/>
                  </a:lnTo>
                  <a:lnTo>
                    <a:pt x="128" y="201"/>
                  </a:lnTo>
                  <a:lnTo>
                    <a:pt x="130" y="208"/>
                  </a:lnTo>
                  <a:lnTo>
                    <a:pt x="133" y="214"/>
                  </a:lnTo>
                  <a:lnTo>
                    <a:pt x="136" y="220"/>
                  </a:lnTo>
                  <a:lnTo>
                    <a:pt x="138" y="227"/>
                  </a:lnTo>
                  <a:lnTo>
                    <a:pt x="141" y="234"/>
                  </a:lnTo>
                  <a:lnTo>
                    <a:pt x="234" y="0"/>
                  </a:lnTo>
                  <a:close/>
                </a:path>
              </a:pathLst>
            </a:custGeom>
            <a:solidFill>
              <a:schemeClr val="bg1"/>
            </a:solidFill>
            <a:ln>
              <a:solidFill>
                <a:schemeClr val="tx2">
                  <a:lumMod val="60000"/>
                  <a:lumOff val="40000"/>
                </a:schemeClr>
              </a:solidFill>
              <a:headEnd/>
              <a:tailEnd/>
            </a:ln>
          </p:spPr>
          <p:style>
            <a:lnRef idx="2">
              <a:schemeClr val="accent5"/>
            </a:lnRef>
            <a:fillRef idx="1">
              <a:schemeClr val="lt1"/>
            </a:fillRef>
            <a:effectRef idx="0">
              <a:schemeClr val="accent5"/>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28" name="Freeform 27"/>
            <p:cNvSpPr>
              <a:spLocks/>
            </p:cNvSpPr>
            <p:nvPr/>
          </p:nvSpPr>
          <p:spPr bwMode="auto">
            <a:xfrm>
              <a:off x="4383" y="1364"/>
              <a:ext cx="401" cy="437"/>
            </a:xfrm>
            <a:custGeom>
              <a:avLst/>
              <a:gdLst/>
              <a:ahLst/>
              <a:cxnLst>
                <a:cxn ang="0">
                  <a:pos x="225" y="241"/>
                </a:cxn>
                <a:cxn ang="0">
                  <a:pos x="152" y="0"/>
                </a:cxn>
                <a:cxn ang="0">
                  <a:pos x="149" y="7"/>
                </a:cxn>
                <a:cxn ang="0">
                  <a:pos x="147" y="12"/>
                </a:cxn>
                <a:cxn ang="0">
                  <a:pos x="143" y="19"/>
                </a:cxn>
                <a:cxn ang="0">
                  <a:pos x="140" y="25"/>
                </a:cxn>
                <a:cxn ang="0">
                  <a:pos x="137" y="30"/>
                </a:cxn>
                <a:cxn ang="0">
                  <a:pos x="133" y="35"/>
                </a:cxn>
                <a:cxn ang="0">
                  <a:pos x="129" y="41"/>
                </a:cxn>
                <a:cxn ang="0">
                  <a:pos x="127" y="46"/>
                </a:cxn>
                <a:cxn ang="0">
                  <a:pos x="123" y="51"/>
                </a:cxn>
                <a:cxn ang="0">
                  <a:pos x="119" y="57"/>
                </a:cxn>
                <a:cxn ang="0">
                  <a:pos x="115" y="61"/>
                </a:cxn>
                <a:cxn ang="0">
                  <a:pos x="111" y="66"/>
                </a:cxn>
                <a:cxn ang="0">
                  <a:pos x="107" y="70"/>
                </a:cxn>
                <a:cxn ang="0">
                  <a:pos x="101" y="74"/>
                </a:cxn>
                <a:cxn ang="0">
                  <a:pos x="97" y="78"/>
                </a:cxn>
                <a:cxn ang="0">
                  <a:pos x="92" y="82"/>
                </a:cxn>
                <a:cxn ang="0">
                  <a:pos x="88" y="86"/>
                </a:cxn>
                <a:cxn ang="0">
                  <a:pos x="82" y="90"/>
                </a:cxn>
                <a:cxn ang="0">
                  <a:pos x="77" y="94"/>
                </a:cxn>
                <a:cxn ang="0">
                  <a:pos x="73" y="97"/>
                </a:cxn>
                <a:cxn ang="0">
                  <a:pos x="68" y="101"/>
                </a:cxn>
                <a:cxn ang="0">
                  <a:pos x="62" y="104"/>
                </a:cxn>
                <a:cxn ang="0">
                  <a:pos x="56" y="106"/>
                </a:cxn>
                <a:cxn ang="0">
                  <a:pos x="50" y="111"/>
                </a:cxn>
                <a:cxn ang="0">
                  <a:pos x="45" y="113"/>
                </a:cxn>
                <a:cxn ang="0">
                  <a:pos x="38" y="115"/>
                </a:cxn>
                <a:cxn ang="0">
                  <a:pos x="33" y="117"/>
                </a:cxn>
                <a:cxn ang="0">
                  <a:pos x="26" y="120"/>
                </a:cxn>
                <a:cxn ang="0">
                  <a:pos x="21" y="123"/>
                </a:cxn>
                <a:cxn ang="0">
                  <a:pos x="14" y="124"/>
                </a:cxn>
                <a:cxn ang="0">
                  <a:pos x="7" y="125"/>
                </a:cxn>
                <a:cxn ang="0">
                  <a:pos x="0" y="128"/>
                </a:cxn>
                <a:cxn ang="0">
                  <a:pos x="225" y="241"/>
                </a:cxn>
              </a:cxnLst>
              <a:rect l="0" t="0" r="r" b="b"/>
              <a:pathLst>
                <a:path w="225" h="241">
                  <a:moveTo>
                    <a:pt x="225" y="241"/>
                  </a:moveTo>
                  <a:lnTo>
                    <a:pt x="152" y="0"/>
                  </a:lnTo>
                  <a:lnTo>
                    <a:pt x="149" y="7"/>
                  </a:lnTo>
                  <a:lnTo>
                    <a:pt x="147" y="12"/>
                  </a:lnTo>
                  <a:lnTo>
                    <a:pt x="143" y="19"/>
                  </a:lnTo>
                  <a:lnTo>
                    <a:pt x="140" y="25"/>
                  </a:lnTo>
                  <a:lnTo>
                    <a:pt x="137" y="30"/>
                  </a:lnTo>
                  <a:lnTo>
                    <a:pt x="133" y="35"/>
                  </a:lnTo>
                  <a:lnTo>
                    <a:pt x="129" y="41"/>
                  </a:lnTo>
                  <a:lnTo>
                    <a:pt x="127" y="46"/>
                  </a:lnTo>
                  <a:lnTo>
                    <a:pt x="123" y="51"/>
                  </a:lnTo>
                  <a:lnTo>
                    <a:pt x="119" y="57"/>
                  </a:lnTo>
                  <a:lnTo>
                    <a:pt x="115" y="61"/>
                  </a:lnTo>
                  <a:lnTo>
                    <a:pt x="111" y="66"/>
                  </a:lnTo>
                  <a:lnTo>
                    <a:pt x="107" y="70"/>
                  </a:lnTo>
                  <a:lnTo>
                    <a:pt x="101" y="74"/>
                  </a:lnTo>
                  <a:lnTo>
                    <a:pt x="97" y="78"/>
                  </a:lnTo>
                  <a:lnTo>
                    <a:pt x="92" y="82"/>
                  </a:lnTo>
                  <a:lnTo>
                    <a:pt x="88" y="86"/>
                  </a:lnTo>
                  <a:lnTo>
                    <a:pt x="82" y="90"/>
                  </a:lnTo>
                  <a:lnTo>
                    <a:pt x="77" y="94"/>
                  </a:lnTo>
                  <a:lnTo>
                    <a:pt x="73" y="97"/>
                  </a:lnTo>
                  <a:lnTo>
                    <a:pt x="68" y="101"/>
                  </a:lnTo>
                  <a:lnTo>
                    <a:pt x="62" y="104"/>
                  </a:lnTo>
                  <a:lnTo>
                    <a:pt x="56" y="106"/>
                  </a:lnTo>
                  <a:lnTo>
                    <a:pt x="50" y="111"/>
                  </a:lnTo>
                  <a:lnTo>
                    <a:pt x="45" y="113"/>
                  </a:lnTo>
                  <a:lnTo>
                    <a:pt x="38" y="115"/>
                  </a:lnTo>
                  <a:lnTo>
                    <a:pt x="33" y="117"/>
                  </a:lnTo>
                  <a:lnTo>
                    <a:pt x="26" y="120"/>
                  </a:lnTo>
                  <a:lnTo>
                    <a:pt x="21" y="123"/>
                  </a:lnTo>
                  <a:lnTo>
                    <a:pt x="14" y="124"/>
                  </a:lnTo>
                  <a:lnTo>
                    <a:pt x="7" y="125"/>
                  </a:lnTo>
                  <a:lnTo>
                    <a:pt x="0" y="128"/>
                  </a:lnTo>
                  <a:lnTo>
                    <a:pt x="225" y="241"/>
                  </a:lnTo>
                  <a:close/>
                </a:path>
              </a:pathLst>
            </a:custGeom>
            <a:solidFill>
              <a:schemeClr val="bg1"/>
            </a:solidFill>
            <a:ln>
              <a:solidFill>
                <a:schemeClr val="tx2">
                  <a:lumMod val="60000"/>
                  <a:lumOff val="40000"/>
                </a:schemeClr>
              </a:solidFill>
              <a:headEnd/>
              <a:tailEnd/>
            </a:ln>
          </p:spPr>
          <p:style>
            <a:lnRef idx="2">
              <a:schemeClr val="accent5"/>
            </a:lnRef>
            <a:fillRef idx="1">
              <a:schemeClr val="lt1"/>
            </a:fillRef>
            <a:effectRef idx="0">
              <a:schemeClr val="accent5"/>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29" name="Freeform 28"/>
            <p:cNvSpPr>
              <a:spLocks/>
            </p:cNvSpPr>
            <p:nvPr/>
          </p:nvSpPr>
          <p:spPr bwMode="auto">
            <a:xfrm>
              <a:off x="4752" y="2325"/>
              <a:ext cx="331" cy="297"/>
            </a:xfrm>
            <a:custGeom>
              <a:avLst/>
              <a:gdLst/>
              <a:ahLst/>
              <a:cxnLst>
                <a:cxn ang="0">
                  <a:pos x="99" y="231"/>
                </a:cxn>
                <a:cxn ang="0">
                  <a:pos x="199" y="0"/>
                </a:cxn>
                <a:cxn ang="0">
                  <a:pos x="192" y="4"/>
                </a:cxn>
                <a:cxn ang="0">
                  <a:pos x="185" y="6"/>
                </a:cxn>
                <a:cxn ang="0">
                  <a:pos x="180" y="9"/>
                </a:cxn>
                <a:cxn ang="0">
                  <a:pos x="173" y="10"/>
                </a:cxn>
                <a:cxn ang="0">
                  <a:pos x="168" y="13"/>
                </a:cxn>
                <a:cxn ang="0">
                  <a:pos x="161" y="16"/>
                </a:cxn>
                <a:cxn ang="0">
                  <a:pos x="154" y="17"/>
                </a:cxn>
                <a:cxn ang="0">
                  <a:pos x="149" y="18"/>
                </a:cxn>
                <a:cxn ang="0">
                  <a:pos x="142" y="20"/>
                </a:cxn>
                <a:cxn ang="0">
                  <a:pos x="135" y="21"/>
                </a:cxn>
                <a:cxn ang="0">
                  <a:pos x="130" y="23"/>
                </a:cxn>
                <a:cxn ang="0">
                  <a:pos x="123" y="24"/>
                </a:cxn>
                <a:cxn ang="0">
                  <a:pos x="118" y="24"/>
                </a:cxn>
                <a:cxn ang="0">
                  <a:pos x="111" y="24"/>
                </a:cxn>
                <a:cxn ang="0">
                  <a:pos x="105" y="25"/>
                </a:cxn>
                <a:cxn ang="0">
                  <a:pos x="99" y="25"/>
                </a:cxn>
                <a:cxn ang="0">
                  <a:pos x="93" y="25"/>
                </a:cxn>
                <a:cxn ang="0">
                  <a:pos x="87" y="24"/>
                </a:cxn>
                <a:cxn ang="0">
                  <a:pos x="80" y="24"/>
                </a:cxn>
                <a:cxn ang="0">
                  <a:pos x="74" y="24"/>
                </a:cxn>
                <a:cxn ang="0">
                  <a:pos x="68" y="23"/>
                </a:cxn>
                <a:cxn ang="0">
                  <a:pos x="62" y="21"/>
                </a:cxn>
                <a:cxn ang="0">
                  <a:pos x="55" y="20"/>
                </a:cxn>
                <a:cxn ang="0">
                  <a:pos x="50" y="18"/>
                </a:cxn>
                <a:cxn ang="0">
                  <a:pos x="43" y="17"/>
                </a:cxn>
                <a:cxn ang="0">
                  <a:pos x="37" y="16"/>
                </a:cxn>
                <a:cxn ang="0">
                  <a:pos x="31" y="13"/>
                </a:cxn>
                <a:cxn ang="0">
                  <a:pos x="24" y="10"/>
                </a:cxn>
                <a:cxn ang="0">
                  <a:pos x="19" y="9"/>
                </a:cxn>
                <a:cxn ang="0">
                  <a:pos x="12" y="6"/>
                </a:cxn>
                <a:cxn ang="0">
                  <a:pos x="7" y="4"/>
                </a:cxn>
                <a:cxn ang="0">
                  <a:pos x="0" y="0"/>
                </a:cxn>
                <a:cxn ang="0">
                  <a:pos x="99" y="231"/>
                </a:cxn>
              </a:cxnLst>
              <a:rect l="0" t="0" r="r" b="b"/>
              <a:pathLst>
                <a:path w="199" h="231">
                  <a:moveTo>
                    <a:pt x="99" y="231"/>
                  </a:moveTo>
                  <a:lnTo>
                    <a:pt x="199" y="0"/>
                  </a:lnTo>
                  <a:lnTo>
                    <a:pt x="192" y="4"/>
                  </a:lnTo>
                  <a:lnTo>
                    <a:pt x="185" y="6"/>
                  </a:lnTo>
                  <a:lnTo>
                    <a:pt x="180" y="9"/>
                  </a:lnTo>
                  <a:lnTo>
                    <a:pt x="173" y="10"/>
                  </a:lnTo>
                  <a:lnTo>
                    <a:pt x="168" y="13"/>
                  </a:lnTo>
                  <a:lnTo>
                    <a:pt x="161" y="16"/>
                  </a:lnTo>
                  <a:lnTo>
                    <a:pt x="154" y="17"/>
                  </a:lnTo>
                  <a:lnTo>
                    <a:pt x="149" y="18"/>
                  </a:lnTo>
                  <a:lnTo>
                    <a:pt x="142" y="20"/>
                  </a:lnTo>
                  <a:lnTo>
                    <a:pt x="135" y="21"/>
                  </a:lnTo>
                  <a:lnTo>
                    <a:pt x="130" y="23"/>
                  </a:lnTo>
                  <a:lnTo>
                    <a:pt x="123" y="24"/>
                  </a:lnTo>
                  <a:lnTo>
                    <a:pt x="118" y="24"/>
                  </a:lnTo>
                  <a:lnTo>
                    <a:pt x="111" y="24"/>
                  </a:lnTo>
                  <a:lnTo>
                    <a:pt x="105" y="25"/>
                  </a:lnTo>
                  <a:lnTo>
                    <a:pt x="99" y="25"/>
                  </a:lnTo>
                  <a:lnTo>
                    <a:pt x="93" y="25"/>
                  </a:lnTo>
                  <a:lnTo>
                    <a:pt x="87" y="24"/>
                  </a:lnTo>
                  <a:lnTo>
                    <a:pt x="80" y="24"/>
                  </a:lnTo>
                  <a:lnTo>
                    <a:pt x="74" y="24"/>
                  </a:lnTo>
                  <a:lnTo>
                    <a:pt x="68" y="23"/>
                  </a:lnTo>
                  <a:lnTo>
                    <a:pt x="62" y="21"/>
                  </a:lnTo>
                  <a:lnTo>
                    <a:pt x="55" y="20"/>
                  </a:lnTo>
                  <a:lnTo>
                    <a:pt x="50" y="18"/>
                  </a:lnTo>
                  <a:lnTo>
                    <a:pt x="43" y="17"/>
                  </a:lnTo>
                  <a:lnTo>
                    <a:pt x="37" y="16"/>
                  </a:lnTo>
                  <a:lnTo>
                    <a:pt x="31" y="13"/>
                  </a:lnTo>
                  <a:lnTo>
                    <a:pt x="24" y="10"/>
                  </a:lnTo>
                  <a:lnTo>
                    <a:pt x="19" y="9"/>
                  </a:lnTo>
                  <a:lnTo>
                    <a:pt x="12" y="6"/>
                  </a:lnTo>
                  <a:lnTo>
                    <a:pt x="7" y="4"/>
                  </a:lnTo>
                  <a:lnTo>
                    <a:pt x="0" y="0"/>
                  </a:lnTo>
                  <a:lnTo>
                    <a:pt x="99" y="231"/>
                  </a:lnTo>
                  <a:close/>
                </a:path>
              </a:pathLst>
            </a:custGeom>
            <a:solidFill>
              <a:schemeClr val="bg1"/>
            </a:solidFill>
            <a:ln>
              <a:headEnd/>
              <a:tailEnd/>
            </a:ln>
          </p:spPr>
          <p:style>
            <a:lnRef idx="2">
              <a:schemeClr val="accent3"/>
            </a:lnRef>
            <a:fillRef idx="1">
              <a:schemeClr val="lt1"/>
            </a:fillRef>
            <a:effectRef idx="0">
              <a:schemeClr val="accent3"/>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30" name="Freeform 29"/>
            <p:cNvSpPr>
              <a:spLocks/>
            </p:cNvSpPr>
            <p:nvPr/>
          </p:nvSpPr>
          <p:spPr bwMode="auto">
            <a:xfrm rot="486564">
              <a:off x="2739" y="2155"/>
              <a:ext cx="322" cy="295"/>
            </a:xfrm>
            <a:custGeom>
              <a:avLst/>
              <a:gdLst/>
              <a:ahLst/>
              <a:cxnLst>
                <a:cxn ang="0">
                  <a:pos x="99" y="0"/>
                </a:cxn>
                <a:cxn ang="0">
                  <a:pos x="0" y="231"/>
                </a:cxn>
                <a:cxn ang="0">
                  <a:pos x="7" y="229"/>
                </a:cxn>
                <a:cxn ang="0">
                  <a:pos x="12" y="226"/>
                </a:cxn>
                <a:cxn ang="0">
                  <a:pos x="19" y="223"/>
                </a:cxn>
                <a:cxn ang="0">
                  <a:pos x="26" y="221"/>
                </a:cxn>
                <a:cxn ang="0">
                  <a:pos x="31" y="218"/>
                </a:cxn>
                <a:cxn ang="0">
                  <a:pos x="38" y="217"/>
                </a:cxn>
                <a:cxn ang="0">
                  <a:pos x="43" y="215"/>
                </a:cxn>
                <a:cxn ang="0">
                  <a:pos x="50" y="213"/>
                </a:cxn>
                <a:cxn ang="0">
                  <a:pos x="57" y="211"/>
                </a:cxn>
                <a:cxn ang="0">
                  <a:pos x="62" y="210"/>
                </a:cxn>
                <a:cxn ang="0">
                  <a:pos x="69" y="210"/>
                </a:cxn>
                <a:cxn ang="0">
                  <a:pos x="75" y="208"/>
                </a:cxn>
                <a:cxn ang="0">
                  <a:pos x="81" y="207"/>
                </a:cxn>
                <a:cxn ang="0">
                  <a:pos x="87" y="207"/>
                </a:cxn>
                <a:cxn ang="0">
                  <a:pos x="93" y="207"/>
                </a:cxn>
                <a:cxn ang="0">
                  <a:pos x="99" y="207"/>
                </a:cxn>
                <a:cxn ang="0">
                  <a:pos x="106" y="207"/>
                </a:cxn>
                <a:cxn ang="0">
                  <a:pos x="112" y="207"/>
                </a:cxn>
                <a:cxn ang="0">
                  <a:pos x="118" y="207"/>
                </a:cxn>
                <a:cxn ang="0">
                  <a:pos x="124" y="208"/>
                </a:cxn>
                <a:cxn ang="0">
                  <a:pos x="130" y="210"/>
                </a:cxn>
                <a:cxn ang="0">
                  <a:pos x="137" y="210"/>
                </a:cxn>
                <a:cxn ang="0">
                  <a:pos x="142" y="211"/>
                </a:cxn>
                <a:cxn ang="0">
                  <a:pos x="149" y="213"/>
                </a:cxn>
                <a:cxn ang="0">
                  <a:pos x="155" y="215"/>
                </a:cxn>
                <a:cxn ang="0">
                  <a:pos x="161" y="217"/>
                </a:cxn>
                <a:cxn ang="0">
                  <a:pos x="168" y="218"/>
                </a:cxn>
                <a:cxn ang="0">
                  <a:pos x="173" y="221"/>
                </a:cxn>
                <a:cxn ang="0">
                  <a:pos x="180" y="223"/>
                </a:cxn>
                <a:cxn ang="0">
                  <a:pos x="187" y="226"/>
                </a:cxn>
                <a:cxn ang="0">
                  <a:pos x="192" y="229"/>
                </a:cxn>
                <a:cxn ang="0">
                  <a:pos x="199" y="231"/>
                </a:cxn>
                <a:cxn ang="0">
                  <a:pos x="99" y="0"/>
                </a:cxn>
              </a:cxnLst>
              <a:rect l="0" t="0" r="r" b="b"/>
              <a:pathLst>
                <a:path w="199" h="231">
                  <a:moveTo>
                    <a:pt x="99" y="0"/>
                  </a:moveTo>
                  <a:lnTo>
                    <a:pt x="0" y="231"/>
                  </a:lnTo>
                  <a:lnTo>
                    <a:pt x="7" y="229"/>
                  </a:lnTo>
                  <a:lnTo>
                    <a:pt x="12" y="226"/>
                  </a:lnTo>
                  <a:lnTo>
                    <a:pt x="19" y="223"/>
                  </a:lnTo>
                  <a:lnTo>
                    <a:pt x="26" y="221"/>
                  </a:lnTo>
                  <a:lnTo>
                    <a:pt x="31" y="218"/>
                  </a:lnTo>
                  <a:lnTo>
                    <a:pt x="38" y="217"/>
                  </a:lnTo>
                  <a:lnTo>
                    <a:pt x="43" y="215"/>
                  </a:lnTo>
                  <a:lnTo>
                    <a:pt x="50" y="213"/>
                  </a:lnTo>
                  <a:lnTo>
                    <a:pt x="57" y="211"/>
                  </a:lnTo>
                  <a:lnTo>
                    <a:pt x="62" y="210"/>
                  </a:lnTo>
                  <a:lnTo>
                    <a:pt x="69" y="210"/>
                  </a:lnTo>
                  <a:lnTo>
                    <a:pt x="75" y="208"/>
                  </a:lnTo>
                  <a:lnTo>
                    <a:pt x="81" y="207"/>
                  </a:lnTo>
                  <a:lnTo>
                    <a:pt x="87" y="207"/>
                  </a:lnTo>
                  <a:lnTo>
                    <a:pt x="93" y="207"/>
                  </a:lnTo>
                  <a:lnTo>
                    <a:pt x="99" y="207"/>
                  </a:lnTo>
                  <a:lnTo>
                    <a:pt x="106" y="207"/>
                  </a:lnTo>
                  <a:lnTo>
                    <a:pt x="112" y="207"/>
                  </a:lnTo>
                  <a:lnTo>
                    <a:pt x="118" y="207"/>
                  </a:lnTo>
                  <a:lnTo>
                    <a:pt x="124" y="208"/>
                  </a:lnTo>
                  <a:lnTo>
                    <a:pt x="130" y="210"/>
                  </a:lnTo>
                  <a:lnTo>
                    <a:pt x="137" y="210"/>
                  </a:lnTo>
                  <a:lnTo>
                    <a:pt x="142" y="211"/>
                  </a:lnTo>
                  <a:lnTo>
                    <a:pt x="149" y="213"/>
                  </a:lnTo>
                  <a:lnTo>
                    <a:pt x="155" y="215"/>
                  </a:lnTo>
                  <a:lnTo>
                    <a:pt x="161" y="217"/>
                  </a:lnTo>
                  <a:lnTo>
                    <a:pt x="168" y="218"/>
                  </a:lnTo>
                  <a:lnTo>
                    <a:pt x="173" y="221"/>
                  </a:lnTo>
                  <a:lnTo>
                    <a:pt x="180" y="223"/>
                  </a:lnTo>
                  <a:lnTo>
                    <a:pt x="187" y="226"/>
                  </a:lnTo>
                  <a:lnTo>
                    <a:pt x="192" y="229"/>
                  </a:lnTo>
                  <a:lnTo>
                    <a:pt x="199" y="231"/>
                  </a:lnTo>
                  <a:lnTo>
                    <a:pt x="99" y="0"/>
                  </a:lnTo>
                  <a:close/>
                </a:path>
              </a:pathLst>
            </a:custGeom>
            <a:ln>
              <a:headEnd/>
              <a:tailEnd/>
            </a:ln>
          </p:spPr>
          <p:style>
            <a:lnRef idx="2">
              <a:schemeClr val="accent3"/>
            </a:lnRef>
            <a:fillRef idx="1">
              <a:schemeClr val="lt1"/>
            </a:fillRef>
            <a:effectRef idx="0">
              <a:schemeClr val="accent3"/>
            </a:effectRef>
            <a:fontRef idx="minor">
              <a:schemeClr val="dk1"/>
            </a:fontRef>
          </p:style>
          <p:txBody>
            <a:bodyPr/>
            <a:lstStyle/>
            <a:p>
              <a:pPr eaLnBrk="1" hangingPunct="1">
                <a:defRPr/>
              </a:pPr>
              <a:endParaRPr lang="en-US">
                <a:effectLst>
                  <a:outerShdw blurRad="38100" dist="38100" dir="2700000" algn="tl">
                    <a:srgbClr val="FFFFFF"/>
                  </a:outerShdw>
                </a:effectLst>
              </a:endParaRPr>
            </a:p>
          </p:txBody>
        </p:sp>
        <p:sp>
          <p:nvSpPr>
            <p:cNvPr id="27662" name="Text Box 4183"/>
            <p:cNvSpPr txBox="1">
              <a:spLocks noChangeArrowheads="1"/>
            </p:cNvSpPr>
            <p:nvPr/>
          </p:nvSpPr>
          <p:spPr bwMode="auto">
            <a:xfrm>
              <a:off x="3434" y="1077"/>
              <a:ext cx="1150" cy="244"/>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defRPr/>
              </a:pPr>
              <a:r>
                <a:rPr lang="en-GB" b="1" dirty="0" smtClean="0">
                  <a:solidFill>
                    <a:schemeClr val="accent5"/>
                  </a:solidFill>
                  <a:latin typeface="Garamond" panose="02020404030301010803" pitchFamily="18" charset="0"/>
                </a:rPr>
                <a:t>Identification</a:t>
              </a:r>
            </a:p>
          </p:txBody>
        </p:sp>
        <p:sp>
          <p:nvSpPr>
            <p:cNvPr id="27663" name="Text Box 4184"/>
            <p:cNvSpPr txBox="1">
              <a:spLocks noChangeArrowheads="1"/>
            </p:cNvSpPr>
            <p:nvPr/>
          </p:nvSpPr>
          <p:spPr bwMode="auto">
            <a:xfrm>
              <a:off x="4302" y="1839"/>
              <a:ext cx="1167" cy="230"/>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lgn="ctr">
                <a:defRPr/>
              </a:pPr>
              <a:r>
                <a:rPr lang="tr-TR" b="1" dirty="0" smtClean="0">
                  <a:solidFill>
                    <a:schemeClr val="accent5"/>
                  </a:solidFill>
                  <a:latin typeface="Garamond" panose="02020404030301010803" pitchFamily="18" charset="0"/>
                </a:rPr>
                <a:t>Analysis</a:t>
              </a:r>
              <a:endParaRPr lang="en-US" b="1" dirty="0" smtClean="0">
                <a:solidFill>
                  <a:schemeClr val="accent5"/>
                </a:solidFill>
                <a:latin typeface="Garamond" panose="02020404030301010803" pitchFamily="18" charset="0"/>
              </a:endParaRPr>
            </a:p>
          </p:txBody>
        </p:sp>
        <p:sp>
          <p:nvSpPr>
            <p:cNvPr id="27664" name="Text Box 4185"/>
            <p:cNvSpPr txBox="1">
              <a:spLocks noChangeArrowheads="1"/>
            </p:cNvSpPr>
            <p:nvPr/>
          </p:nvSpPr>
          <p:spPr bwMode="auto">
            <a:xfrm>
              <a:off x="1855" y="1897"/>
              <a:ext cx="1972" cy="244"/>
            </a:xfrm>
            <a:prstGeom prst="rect">
              <a:avLst/>
            </a:prstGeo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a:ln w="9525">
              <a:solidFill>
                <a:schemeClr val="tx1"/>
              </a:solidFill>
              <a:miter lim="800000"/>
              <a:headEnd/>
              <a:tailEnd/>
            </a:ln>
          </p:spPr>
          <p:txBody>
            <a:bodyPr>
              <a:spAutoFit/>
            </a:bodyPr>
            <a:lstStyle>
              <a:lvl1pPr>
                <a:defRPr>
                  <a:solidFill>
                    <a:schemeClr val="tx1"/>
                  </a:solidFill>
                  <a:latin typeface="Comic Sans MS" panose="030F0702030302020204" pitchFamily="66" charset="0"/>
                  <a:ea typeface="ＭＳ Ｐゴシック" panose="020B0600070205080204" pitchFamily="34" charset="-128"/>
                </a:defRPr>
              </a:lvl1pPr>
              <a:lvl2pPr marL="742950" indent="-285750">
                <a:defRPr>
                  <a:solidFill>
                    <a:schemeClr val="tx1"/>
                  </a:solidFill>
                  <a:latin typeface="Comic Sans MS" panose="030F0702030302020204" pitchFamily="66" charset="0"/>
                  <a:ea typeface="ＭＳ Ｐゴシック" panose="020B0600070205080204" pitchFamily="34" charset="-128"/>
                </a:defRPr>
              </a:lvl2pPr>
              <a:lvl3pPr marL="1143000" indent="-228600">
                <a:defRPr>
                  <a:solidFill>
                    <a:schemeClr val="tx1"/>
                  </a:solidFill>
                  <a:latin typeface="Comic Sans MS" panose="030F0702030302020204" pitchFamily="66" charset="0"/>
                  <a:ea typeface="ＭＳ Ｐゴシック" panose="020B0600070205080204" pitchFamily="34" charset="-128"/>
                </a:defRPr>
              </a:lvl3pPr>
              <a:lvl4pPr marL="1600200" indent="-228600">
                <a:defRPr>
                  <a:solidFill>
                    <a:schemeClr val="tx1"/>
                  </a:solidFill>
                  <a:latin typeface="Comic Sans MS" panose="030F0702030302020204" pitchFamily="66" charset="0"/>
                  <a:ea typeface="ＭＳ Ｐゴシック" panose="020B0600070205080204" pitchFamily="34" charset="-128"/>
                </a:defRPr>
              </a:lvl4pPr>
              <a:lvl5pPr marL="2057400" indent="-228600">
                <a:defRPr>
                  <a:solidFill>
                    <a:schemeClr val="tx1"/>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omic Sans MS" panose="030F0702030302020204" pitchFamily="66" charset="0"/>
                  <a:ea typeface="ＭＳ Ｐゴシック" panose="020B0600070205080204" pitchFamily="34" charset="-128"/>
                </a:defRPr>
              </a:lvl9pPr>
            </a:lstStyle>
            <a:p>
              <a:pPr algn="ctr">
                <a:defRPr/>
              </a:pPr>
              <a:r>
                <a:rPr lang="tr-TR" b="1" dirty="0" err="1" smtClean="0">
                  <a:solidFill>
                    <a:schemeClr val="accent5"/>
                  </a:solidFill>
                  <a:latin typeface="Garamond" panose="02020404030301010803" pitchFamily="18" charset="0"/>
                </a:rPr>
                <a:t>Monitoring</a:t>
              </a:r>
              <a:r>
                <a:rPr lang="tr-TR" b="1" dirty="0" err="1">
                  <a:solidFill>
                    <a:schemeClr val="accent5"/>
                  </a:solidFill>
                  <a:latin typeface="Garamond" panose="02020404030301010803" pitchFamily="18" charset="0"/>
                </a:rPr>
                <a:t>&amp;</a:t>
              </a:r>
              <a:r>
                <a:rPr lang="tr-TR" b="1" dirty="0" err="1" smtClean="0">
                  <a:solidFill>
                    <a:schemeClr val="accent5"/>
                  </a:solidFill>
                  <a:latin typeface="Garamond" panose="02020404030301010803" pitchFamily="18" charset="0"/>
                </a:rPr>
                <a:t>Evaluation</a:t>
              </a:r>
              <a:endParaRPr lang="en-US" b="1" dirty="0" smtClean="0">
                <a:solidFill>
                  <a:schemeClr val="accent5"/>
                </a:solidFill>
                <a:latin typeface="Garamond" panose="02020404030301010803" pitchFamily="18" charset="0"/>
              </a:endParaRPr>
            </a:p>
          </p:txBody>
        </p:sp>
      </p:grpSp>
      <p:sp>
        <p:nvSpPr>
          <p:cNvPr id="21508" name="TextBox 1"/>
          <p:cNvSpPr txBox="1">
            <a:spLocks noChangeArrowheads="1"/>
          </p:cNvSpPr>
          <p:nvPr/>
        </p:nvSpPr>
        <p:spPr bwMode="auto">
          <a:xfrm>
            <a:off x="4738688" y="5270500"/>
            <a:ext cx="27860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pPr>
            <a:r>
              <a:rPr lang="hr-HR" altLang="sr-Latn-RS" sz="1800" dirty="0" err="1">
                <a:latin typeface="Comic Sans MS" pitchFamily="66" charset="0"/>
              </a:rPr>
              <a:t>Call</a:t>
            </a:r>
            <a:r>
              <a:rPr lang="hr-HR" altLang="sr-Latn-RS" sz="1800" dirty="0">
                <a:latin typeface="Comic Sans MS" pitchFamily="66" charset="0"/>
              </a:rPr>
              <a:t> for </a:t>
            </a:r>
            <a:r>
              <a:rPr lang="hr-HR" altLang="sr-Latn-RS" sz="1800" dirty="0" err="1" smtClean="0">
                <a:latin typeface="Comic Sans MS" pitchFamily="66" charset="0"/>
              </a:rPr>
              <a:t>Proposals</a:t>
            </a:r>
            <a:endParaRPr lang="hr-HR" altLang="sr-Latn-RS" sz="1800" dirty="0">
              <a:latin typeface="Comic Sans MS" pitchFamily="66" charset="0"/>
            </a:endParaRPr>
          </a:p>
          <a:p>
            <a:pPr>
              <a:lnSpc>
                <a:spcPct val="100000"/>
              </a:lnSpc>
              <a:spcBef>
                <a:spcPct val="0"/>
              </a:spcBef>
            </a:pPr>
            <a:r>
              <a:rPr lang="hr-HR" altLang="sr-Latn-RS" sz="1800" dirty="0" err="1">
                <a:latin typeface="Comic Sans MS" pitchFamily="66" charset="0"/>
              </a:rPr>
              <a:t>Full</a:t>
            </a:r>
            <a:r>
              <a:rPr lang="hr-HR" altLang="sr-Latn-RS" sz="1800" dirty="0">
                <a:latin typeface="Comic Sans MS" pitchFamily="66" charset="0"/>
              </a:rPr>
              <a:t> AF</a:t>
            </a:r>
          </a:p>
          <a:p>
            <a:pPr>
              <a:lnSpc>
                <a:spcPct val="100000"/>
              </a:lnSpc>
              <a:spcBef>
                <a:spcPct val="0"/>
              </a:spcBef>
            </a:pPr>
            <a:r>
              <a:rPr lang="hr-HR" altLang="sr-Latn-RS" sz="1800" dirty="0" err="1">
                <a:latin typeface="Comic Sans MS" pitchFamily="66" charset="0"/>
              </a:rPr>
              <a:t>Business</a:t>
            </a:r>
            <a:r>
              <a:rPr lang="hr-HR" altLang="sr-Latn-RS" sz="1800" dirty="0">
                <a:latin typeface="Comic Sans MS" pitchFamily="66" charset="0"/>
              </a:rPr>
              <a:t> plan</a:t>
            </a:r>
          </a:p>
          <a:p>
            <a:pPr>
              <a:lnSpc>
                <a:spcPct val="100000"/>
              </a:lnSpc>
              <a:spcBef>
                <a:spcPct val="0"/>
              </a:spcBef>
            </a:pPr>
            <a:r>
              <a:rPr lang="hr-HR" altLang="sr-Latn-RS" sz="1800" dirty="0" err="1">
                <a:latin typeface="Comic Sans MS" pitchFamily="66" charset="0"/>
              </a:rPr>
              <a:t>Conncept</a:t>
            </a:r>
            <a:r>
              <a:rPr lang="hr-HR" altLang="sr-Latn-RS" sz="1800" dirty="0">
                <a:latin typeface="Comic Sans MS" pitchFamily="66" charset="0"/>
              </a:rPr>
              <a:t> Note</a:t>
            </a:r>
          </a:p>
        </p:txBody>
      </p:sp>
      <p:sp>
        <p:nvSpPr>
          <p:cNvPr id="21509" name="TextBox 2"/>
          <p:cNvSpPr txBox="1">
            <a:spLocks noChangeArrowheads="1"/>
          </p:cNvSpPr>
          <p:nvPr/>
        </p:nvSpPr>
        <p:spPr bwMode="auto">
          <a:xfrm>
            <a:off x="5435600" y="2435225"/>
            <a:ext cx="30972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hr-HR" altLang="sr-Latn-RS" sz="1800">
                <a:latin typeface="Comic Sans MS" pitchFamily="66" charset="0"/>
              </a:rPr>
              <a:t>Grant Project Development</a:t>
            </a:r>
          </a:p>
        </p:txBody>
      </p:sp>
    </p:spTree>
    <p:extLst>
      <p:ext uri="{BB962C8B-B14F-4D97-AF65-F5344CB8AC3E}">
        <p14:creationId xmlns:p14="http://schemas.microsoft.com/office/powerpoint/2010/main" val="15865966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148" y="327808"/>
            <a:ext cx="7301553" cy="682127"/>
          </a:xfrm>
        </p:spPr>
        <p:txBody>
          <a:bodyPr>
            <a:normAutofit fontScale="90000"/>
          </a:bodyPr>
          <a:lstStyle/>
          <a:p>
            <a:r>
              <a:rPr lang="hr-HR" dirty="0" smtClean="0"/>
              <a:t/>
            </a:r>
            <a:br>
              <a:rPr lang="hr-HR" dirty="0" smtClean="0"/>
            </a:br>
            <a:r>
              <a:rPr lang="hr-HR" dirty="0" smtClean="0"/>
              <a:t>Project </a:t>
            </a:r>
            <a:r>
              <a:rPr lang="hr-HR" dirty="0" err="1"/>
              <a:t>Cycle</a:t>
            </a:r>
            <a:r>
              <a:rPr lang="hr-HR" dirty="0"/>
              <a:t> Management</a:t>
            </a:r>
          </a:p>
        </p:txBody>
      </p:sp>
      <p:sp>
        <p:nvSpPr>
          <p:cNvPr id="3" name="Content Placeholder 2"/>
          <p:cNvSpPr>
            <a:spLocks noGrp="1"/>
          </p:cNvSpPr>
          <p:nvPr>
            <p:ph idx="1"/>
          </p:nvPr>
        </p:nvSpPr>
        <p:spPr>
          <a:xfrm>
            <a:off x="272955" y="1774209"/>
            <a:ext cx="8529852" cy="4053385"/>
          </a:xfrm>
        </p:spPr>
        <p:txBody>
          <a:bodyPr/>
          <a:lstStyle/>
          <a:p>
            <a:pPr>
              <a:buClr>
                <a:srgbClr val="C00000"/>
              </a:buClr>
              <a:defRPr/>
            </a:pPr>
            <a:r>
              <a:rPr lang="tr-TR" sz="2800" dirty="0">
                <a:solidFill>
                  <a:schemeClr val="accent5"/>
                </a:solidFill>
              </a:rPr>
              <a:t>i</a:t>
            </a:r>
            <a:r>
              <a:rPr lang="en-GB" sz="2800" dirty="0">
                <a:solidFill>
                  <a:schemeClr val="accent5"/>
                </a:solidFill>
              </a:rPr>
              <a:t>s a methodology for the preparation, implementation and evaluation of projects based on the principles of </a:t>
            </a:r>
            <a:r>
              <a:rPr lang="en-GB" sz="2800" dirty="0">
                <a:solidFill>
                  <a:srgbClr val="C00000"/>
                </a:solidFill>
              </a:rPr>
              <a:t>the </a:t>
            </a:r>
            <a:r>
              <a:rPr lang="en-GB" sz="2800" b="1" i="1" dirty="0">
                <a:solidFill>
                  <a:srgbClr val="C00000"/>
                </a:solidFill>
              </a:rPr>
              <a:t>logical framework approach</a:t>
            </a:r>
            <a:r>
              <a:rPr lang="tr-TR" sz="2800" b="1" i="1" dirty="0">
                <a:solidFill>
                  <a:srgbClr val="C00000"/>
                </a:solidFill>
              </a:rPr>
              <a:t> (LFA)</a:t>
            </a:r>
            <a:endParaRPr lang="en-GB" sz="2800" b="1" i="1" dirty="0">
              <a:solidFill>
                <a:srgbClr val="C00000"/>
              </a:solidFill>
            </a:endParaRPr>
          </a:p>
          <a:p>
            <a:pPr>
              <a:buClr>
                <a:srgbClr val="C00000"/>
              </a:buClr>
              <a:defRPr/>
            </a:pPr>
            <a:r>
              <a:rPr lang="en-GB" sz="2800" dirty="0">
                <a:solidFill>
                  <a:schemeClr val="accent5"/>
                </a:solidFill>
              </a:rPr>
              <a:t>describes management activities and decision-making procedures used during the life cycle of a project </a:t>
            </a:r>
          </a:p>
          <a:p>
            <a:pPr lvl="1">
              <a:defRPr/>
            </a:pPr>
            <a:r>
              <a:rPr lang="en-GB" sz="2800" dirty="0">
                <a:solidFill>
                  <a:schemeClr val="accent5"/>
                </a:solidFill>
              </a:rPr>
              <a:t>Key tasks </a:t>
            </a:r>
          </a:p>
          <a:p>
            <a:pPr lvl="1">
              <a:defRPr/>
            </a:pPr>
            <a:r>
              <a:rPr lang="en-GB" sz="2800" dirty="0">
                <a:solidFill>
                  <a:schemeClr val="accent5"/>
                </a:solidFill>
              </a:rPr>
              <a:t>Roles and responsibilities </a:t>
            </a:r>
          </a:p>
          <a:p>
            <a:pPr lvl="1">
              <a:defRPr/>
            </a:pPr>
            <a:r>
              <a:rPr lang="en-GB" sz="2800" dirty="0">
                <a:solidFill>
                  <a:schemeClr val="accent5"/>
                </a:solidFill>
              </a:rPr>
              <a:t>Key documents and decision options</a:t>
            </a:r>
            <a:endParaRPr lang="is-IS" sz="2800" dirty="0">
              <a:solidFill>
                <a:schemeClr val="accent5"/>
              </a:solidFill>
            </a:endParaRPr>
          </a:p>
          <a:p>
            <a:endParaRPr lang="hr-HR" dirty="0"/>
          </a:p>
        </p:txBody>
      </p:sp>
    </p:spTree>
    <p:extLst>
      <p:ext uri="{BB962C8B-B14F-4D97-AF65-F5344CB8AC3E}">
        <p14:creationId xmlns:p14="http://schemas.microsoft.com/office/powerpoint/2010/main" val="3793924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18866" y="803567"/>
            <a:ext cx="8325134" cy="3604660"/>
          </a:xfrm>
        </p:spPr>
        <p:txBody>
          <a:bodyPr/>
          <a:lstStyle/>
          <a:p>
            <a:pPr marL="0" indent="0">
              <a:buNone/>
            </a:pPr>
            <a:endParaRPr lang="hr-HR" b="1" dirty="0" smtClean="0">
              <a:solidFill>
                <a:schemeClr val="accent5"/>
              </a:solidFill>
              <a:effectLst>
                <a:outerShdw blurRad="38100" dist="38100" dir="2700000" algn="tl">
                  <a:srgbClr val="000000">
                    <a:alpha val="43137"/>
                  </a:srgbClr>
                </a:outerShdw>
              </a:effectLst>
              <a:latin typeface="Calibri" panose="020F0502020204030204" pitchFamily="34" charset="0"/>
              <a:ea typeface="SimSun" charset="-122"/>
              <a:cs typeface="Times New Roman" pitchFamily="16" charset="0"/>
            </a:endParaRPr>
          </a:p>
          <a:p>
            <a:pPr marL="0" indent="0">
              <a:buNone/>
            </a:pPr>
            <a:endParaRPr lang="hr-HR" b="1" dirty="0">
              <a:solidFill>
                <a:schemeClr val="accent5"/>
              </a:solidFill>
              <a:effectLst>
                <a:outerShdw blurRad="38100" dist="38100" dir="2700000" algn="tl">
                  <a:srgbClr val="000000">
                    <a:alpha val="43137"/>
                  </a:srgbClr>
                </a:outerShdw>
              </a:effectLst>
              <a:latin typeface="Calibri" panose="020F0502020204030204" pitchFamily="34" charset="0"/>
              <a:ea typeface="SimSun" charset="-122"/>
              <a:cs typeface="Times New Roman" pitchFamily="16" charset="0"/>
            </a:endParaRPr>
          </a:p>
          <a:p>
            <a:pPr marL="0" indent="0">
              <a:buNone/>
            </a:pPr>
            <a:endParaRPr lang="hr-HR" b="1" dirty="0" smtClean="0">
              <a:solidFill>
                <a:schemeClr val="accent5"/>
              </a:solidFill>
              <a:effectLst>
                <a:outerShdw blurRad="38100" dist="38100" dir="2700000" algn="tl">
                  <a:srgbClr val="000000">
                    <a:alpha val="43137"/>
                  </a:srgbClr>
                </a:outerShdw>
              </a:effectLst>
              <a:latin typeface="Calibri" panose="020F0502020204030204" pitchFamily="34" charset="0"/>
              <a:ea typeface="SimSun" charset="-122"/>
              <a:cs typeface="Times New Roman" pitchFamily="16" charset="0"/>
            </a:endParaRPr>
          </a:p>
          <a:p>
            <a:pPr marL="0" indent="0" defTabSz="457200">
              <a:buNone/>
            </a:pPr>
            <a:r>
              <a:rPr lang="en-GB" sz="4400" b="1" dirty="0">
                <a:solidFill>
                  <a:schemeClr val="accent5"/>
                </a:solidFill>
              </a:rPr>
              <a:t>Logical Framework Approach</a:t>
            </a:r>
            <a:r>
              <a:rPr lang="en-US" sz="4400" b="1" dirty="0">
                <a:solidFill>
                  <a:schemeClr val="accent5"/>
                </a:solidFill>
              </a:rPr>
              <a:t> </a:t>
            </a:r>
          </a:p>
          <a:p>
            <a:pPr marL="0" indent="0" defTabSz="457200">
              <a:buNone/>
            </a:pPr>
            <a:endParaRPr lang="hr-HR" sz="4400" b="1" dirty="0">
              <a:solidFill>
                <a:schemeClr val="accent5"/>
              </a:solidFill>
            </a:endParaRPr>
          </a:p>
        </p:txBody>
      </p:sp>
    </p:spTree>
    <p:extLst>
      <p:ext uri="{BB962C8B-B14F-4D97-AF65-F5344CB8AC3E}">
        <p14:creationId xmlns:p14="http://schemas.microsoft.com/office/powerpoint/2010/main" val="3030438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125" y="737240"/>
            <a:ext cx="9144000" cy="682127"/>
          </a:xfrm>
        </p:spPr>
        <p:txBody>
          <a:bodyPr>
            <a:normAutofit fontScale="90000"/>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u="sng" dirty="0">
                <a:solidFill>
                  <a:srgbClr val="C00000"/>
                </a:solidFill>
                <a:effectLst>
                  <a:outerShdw blurRad="38100" dist="38100" dir="2700000" algn="tl">
                    <a:srgbClr val="C0C0C0"/>
                  </a:outerShdw>
                </a:effectLst>
                <a:ea typeface="SimSun" charset="-122"/>
                <a:cs typeface="Times New Roman" pitchFamily="16" charset="0"/>
              </a:rPr>
              <a:t>Logical Framework Approach</a:t>
            </a:r>
            <a:r>
              <a:rPr lang="hr-HR" b="1" u="sng" dirty="0">
                <a:solidFill>
                  <a:srgbClr val="C00000"/>
                </a:solidFill>
                <a:effectLst>
                  <a:outerShdw blurRad="38100" dist="38100" dir="2700000" algn="tl">
                    <a:srgbClr val="C0C0C0"/>
                  </a:outerShdw>
                </a:effectLst>
                <a:ea typeface="SimSun" charset="-122"/>
                <a:cs typeface="Times New Roman" pitchFamily="16" charset="0"/>
              </a:rPr>
              <a:t/>
            </a:r>
            <a:br>
              <a:rPr lang="hr-HR" b="1" u="sng" dirty="0">
                <a:solidFill>
                  <a:srgbClr val="C00000"/>
                </a:solidFill>
                <a:effectLst>
                  <a:outerShdw blurRad="38100" dist="38100" dir="2700000" algn="tl">
                    <a:srgbClr val="C0C0C0"/>
                  </a:outerShdw>
                </a:effectLst>
                <a:ea typeface="SimSun" charset="-122"/>
                <a:cs typeface="Times New Roman" pitchFamily="16" charset="0"/>
              </a:rPr>
            </a:br>
            <a:endParaRPr lang="hr-HR" dirty="0"/>
          </a:p>
        </p:txBody>
      </p:sp>
      <p:sp>
        <p:nvSpPr>
          <p:cNvPr id="3" name="Content Placeholder 2"/>
          <p:cNvSpPr>
            <a:spLocks noGrp="1"/>
          </p:cNvSpPr>
          <p:nvPr>
            <p:ph idx="1"/>
          </p:nvPr>
        </p:nvSpPr>
        <p:spPr>
          <a:xfrm>
            <a:off x="627798" y="1624083"/>
            <a:ext cx="8093122" cy="4230807"/>
          </a:xfrm>
        </p:spPr>
        <p:txBody>
          <a:bodyPr>
            <a:normAutofit fontScale="70000" lnSpcReduction="20000"/>
          </a:bodyPr>
          <a:lstStyle/>
          <a:p>
            <a:pPr marL="0" indent="0">
              <a:buNone/>
            </a:pPr>
            <a:endParaRPr lang="hr-HR" b="1" dirty="0" smtClean="0">
              <a:solidFill>
                <a:schemeClr val="accent5"/>
              </a:solidFill>
              <a:effectLst>
                <a:outerShdw blurRad="38100" dist="38100" dir="2700000" algn="tl">
                  <a:srgbClr val="000000">
                    <a:alpha val="43137"/>
                  </a:srgbClr>
                </a:outerShdw>
              </a:effectLst>
              <a:latin typeface="Calibri" panose="020F0502020204030204" pitchFamily="34" charset="0"/>
              <a:ea typeface="SimSun" charset="-122"/>
              <a:cs typeface="Times New Roman" pitchFamily="16" charset="0"/>
            </a:endParaRPr>
          </a:p>
          <a:p>
            <a:pPr marL="0" indent="0" defTabSz="457200">
              <a:buNone/>
            </a:pPr>
            <a:r>
              <a:rPr lang="hr-HR" sz="3800" dirty="0" smtClean="0">
                <a:solidFill>
                  <a:schemeClr val="accent5"/>
                </a:solidFill>
                <a:cs typeface="Times New Roman" panose="02020603050405020304" pitchFamily="18" charset="0"/>
              </a:rPr>
              <a:t>T</a:t>
            </a:r>
            <a:r>
              <a:rPr lang="en-GB" sz="3800" dirty="0" err="1" smtClean="0">
                <a:solidFill>
                  <a:schemeClr val="accent5"/>
                </a:solidFill>
                <a:cs typeface="Times New Roman" panose="02020603050405020304" pitchFamily="18" charset="0"/>
              </a:rPr>
              <a:t>echnique</a:t>
            </a:r>
            <a:r>
              <a:rPr lang="en-GB" sz="3800" dirty="0" smtClean="0">
                <a:solidFill>
                  <a:schemeClr val="accent5"/>
                </a:solidFill>
                <a:cs typeface="Times New Roman" panose="02020603050405020304" pitchFamily="18" charset="0"/>
              </a:rPr>
              <a:t> </a:t>
            </a:r>
            <a:r>
              <a:rPr lang="en-GB" sz="3800" dirty="0">
                <a:solidFill>
                  <a:schemeClr val="accent5"/>
                </a:solidFill>
                <a:cs typeface="Times New Roman" panose="02020603050405020304" pitchFamily="18" charset="0"/>
              </a:rPr>
              <a:t>to</a:t>
            </a:r>
            <a:r>
              <a:rPr lang="fr-BE" sz="3800" dirty="0">
                <a:solidFill>
                  <a:schemeClr val="accent5"/>
                </a:solidFill>
                <a:cs typeface="Times New Roman" panose="02020603050405020304" pitchFamily="18" charset="0"/>
              </a:rPr>
              <a:t> set up </a:t>
            </a:r>
            <a:r>
              <a:rPr lang="en-GB" sz="3800" dirty="0">
                <a:solidFill>
                  <a:schemeClr val="accent5"/>
                </a:solidFill>
                <a:cs typeface="Times New Roman" panose="02020603050405020304" pitchFamily="18" charset="0"/>
              </a:rPr>
              <a:t>a project involving </a:t>
            </a:r>
            <a:r>
              <a:rPr lang="fr-BE" sz="3800" dirty="0">
                <a:solidFill>
                  <a:schemeClr val="accent5"/>
                </a:solidFill>
                <a:cs typeface="Times New Roman" panose="02020603050405020304" pitchFamily="18" charset="0"/>
              </a:rPr>
              <a:t>the identification of </a:t>
            </a:r>
            <a:r>
              <a:rPr lang="en-GB" sz="3800" i="1" dirty="0">
                <a:solidFill>
                  <a:srgbClr val="C00000"/>
                </a:solidFill>
                <a:cs typeface="Times New Roman" panose="02020603050405020304" pitchFamily="18" charset="0"/>
              </a:rPr>
              <a:t>problems</a:t>
            </a:r>
            <a:r>
              <a:rPr lang="en-GB" sz="3800" dirty="0">
                <a:cs typeface="Times New Roman" panose="02020603050405020304" pitchFamily="18" charset="0"/>
              </a:rPr>
              <a:t>, </a:t>
            </a:r>
            <a:r>
              <a:rPr lang="en-GB" sz="3800" dirty="0">
                <a:solidFill>
                  <a:schemeClr val="accent5"/>
                </a:solidFill>
                <a:cs typeface="Times New Roman" panose="02020603050405020304" pitchFamily="18" charset="0"/>
              </a:rPr>
              <a:t>prioritisation of </a:t>
            </a:r>
            <a:r>
              <a:rPr lang="en-GB" sz="3800" i="1" dirty="0">
                <a:solidFill>
                  <a:srgbClr val="C00000"/>
                </a:solidFill>
                <a:cs typeface="Times New Roman" panose="02020603050405020304" pitchFamily="18" charset="0"/>
              </a:rPr>
              <a:t>objectives</a:t>
            </a:r>
            <a:r>
              <a:rPr lang="hr-HR" sz="3800" i="1" dirty="0">
                <a:solidFill>
                  <a:srgbClr val="C00000"/>
                </a:solidFill>
                <a:cs typeface="Times New Roman" panose="02020603050405020304" pitchFamily="18" charset="0"/>
              </a:rPr>
              <a:t>*</a:t>
            </a:r>
            <a:r>
              <a:rPr lang="en-GB" sz="3800" dirty="0">
                <a:cs typeface="Times New Roman" panose="02020603050405020304" pitchFamily="18" charset="0"/>
              </a:rPr>
              <a:t>, </a:t>
            </a:r>
            <a:r>
              <a:rPr lang="en-GB" sz="3800" dirty="0">
                <a:solidFill>
                  <a:schemeClr val="accent5"/>
                </a:solidFill>
                <a:cs typeface="Times New Roman" panose="02020603050405020304" pitchFamily="18" charset="0"/>
              </a:rPr>
              <a:t>definition of </a:t>
            </a:r>
            <a:r>
              <a:rPr lang="en-GB" sz="3800" i="1" dirty="0">
                <a:solidFill>
                  <a:srgbClr val="C00000"/>
                </a:solidFill>
                <a:cs typeface="Times New Roman" panose="02020603050405020304" pitchFamily="18" charset="0"/>
              </a:rPr>
              <a:t>results</a:t>
            </a:r>
            <a:r>
              <a:rPr lang="en-GB" sz="3800" dirty="0">
                <a:cs typeface="Times New Roman" panose="02020603050405020304" pitchFamily="18" charset="0"/>
              </a:rPr>
              <a:t> </a:t>
            </a:r>
            <a:r>
              <a:rPr lang="en-GB" sz="3800" dirty="0">
                <a:solidFill>
                  <a:schemeClr val="accent5"/>
                </a:solidFill>
                <a:cs typeface="Times New Roman" panose="02020603050405020304" pitchFamily="18" charset="0"/>
              </a:rPr>
              <a:t>and related </a:t>
            </a:r>
            <a:r>
              <a:rPr lang="en-GB" sz="3800" i="1" dirty="0">
                <a:solidFill>
                  <a:srgbClr val="C00000"/>
                </a:solidFill>
                <a:cs typeface="Times New Roman" panose="02020603050405020304" pitchFamily="18" charset="0"/>
              </a:rPr>
              <a:t>activities</a:t>
            </a:r>
            <a:r>
              <a:rPr lang="en-GB" sz="3800" dirty="0">
                <a:cs typeface="Times New Roman" panose="02020603050405020304" pitchFamily="18" charset="0"/>
              </a:rPr>
              <a:t> </a:t>
            </a:r>
            <a:r>
              <a:rPr lang="en-GB" sz="3800" dirty="0">
                <a:solidFill>
                  <a:schemeClr val="accent5"/>
                </a:solidFill>
                <a:cs typeface="Times New Roman" panose="02020603050405020304" pitchFamily="18" charset="0"/>
              </a:rPr>
              <a:t>through a careful consideration of the </a:t>
            </a:r>
            <a:r>
              <a:rPr lang="en-GB" sz="3800" dirty="0">
                <a:solidFill>
                  <a:srgbClr val="C00000"/>
                </a:solidFill>
                <a:cs typeface="Times New Roman" panose="02020603050405020304" pitchFamily="18" charset="0"/>
              </a:rPr>
              <a:t>means, success indicators </a:t>
            </a:r>
            <a:r>
              <a:rPr lang="en-GB" sz="3800" dirty="0">
                <a:solidFill>
                  <a:schemeClr val="accent5"/>
                </a:solidFill>
                <a:cs typeface="Times New Roman" panose="02020603050405020304" pitchFamily="18" charset="0"/>
              </a:rPr>
              <a:t>and</a:t>
            </a:r>
            <a:r>
              <a:rPr lang="en-GB" sz="3800" dirty="0">
                <a:solidFill>
                  <a:srgbClr val="C00000"/>
                </a:solidFill>
                <a:cs typeface="Times New Roman" panose="02020603050405020304" pitchFamily="18" charset="0"/>
              </a:rPr>
              <a:t> assumptions</a:t>
            </a:r>
            <a:r>
              <a:rPr lang="fr-BE" sz="3800" dirty="0" smtClean="0">
                <a:solidFill>
                  <a:schemeClr val="accent5"/>
                </a:solidFill>
                <a:cs typeface="Times New Roman" panose="02020603050405020304" pitchFamily="18" charset="0"/>
              </a:rPr>
              <a:t>.</a:t>
            </a:r>
            <a:endParaRPr lang="hr-HR" sz="3800" dirty="0" smtClean="0">
              <a:solidFill>
                <a:schemeClr val="accent5"/>
              </a:solidFill>
              <a:cs typeface="Times New Roman" panose="02020603050405020304" pitchFamily="18" charset="0"/>
            </a:endParaRPr>
          </a:p>
          <a:p>
            <a:pPr marL="0" indent="0" defTabSz="457200">
              <a:buNone/>
            </a:pPr>
            <a:r>
              <a:rPr lang="hr-HR" sz="4400" dirty="0" smtClean="0">
                <a:solidFill>
                  <a:schemeClr val="accent5"/>
                </a:solidFill>
                <a:cs typeface="Times New Roman" panose="02020603050405020304" pitchFamily="18" charset="0"/>
              </a:rPr>
              <a:t>* </a:t>
            </a:r>
            <a:r>
              <a:rPr lang="hr-HR" sz="4400" dirty="0" err="1" smtClean="0">
                <a:solidFill>
                  <a:schemeClr val="accent5"/>
                </a:solidFill>
                <a:cs typeface="Times New Roman" panose="02020603050405020304" pitchFamily="18" charset="0"/>
              </a:rPr>
              <a:t>See</a:t>
            </a:r>
            <a:r>
              <a:rPr lang="hr-HR" sz="4400" dirty="0" smtClean="0">
                <a:solidFill>
                  <a:schemeClr val="accent5"/>
                </a:solidFill>
                <a:cs typeface="Times New Roman" panose="02020603050405020304" pitchFamily="18" charset="0"/>
              </a:rPr>
              <a:t> </a:t>
            </a:r>
            <a:r>
              <a:rPr lang="hr-HR" sz="4400" dirty="0" err="1" smtClean="0">
                <a:solidFill>
                  <a:schemeClr val="accent5"/>
                </a:solidFill>
                <a:cs typeface="Times New Roman" panose="02020603050405020304" pitchFamily="18" charset="0"/>
              </a:rPr>
              <a:t>the</a:t>
            </a:r>
            <a:r>
              <a:rPr lang="hr-HR" sz="4400" dirty="0" smtClean="0">
                <a:solidFill>
                  <a:schemeClr val="accent5"/>
                </a:solidFill>
                <a:cs typeface="Times New Roman" panose="02020603050405020304" pitchFamily="18" charset="0"/>
              </a:rPr>
              <a:t> problem </a:t>
            </a:r>
            <a:r>
              <a:rPr lang="hr-HR" sz="4400" dirty="0" err="1" smtClean="0">
                <a:solidFill>
                  <a:schemeClr val="accent5"/>
                </a:solidFill>
                <a:cs typeface="Times New Roman" panose="02020603050405020304" pitchFamily="18" charset="0"/>
              </a:rPr>
              <a:t>tree</a:t>
            </a:r>
            <a:endParaRPr lang="fr-BE" sz="4400" dirty="0">
              <a:solidFill>
                <a:schemeClr val="accent5"/>
              </a:solidFill>
              <a:cs typeface="Times New Roman" panose="02020603050405020304" pitchFamily="18" charset="0"/>
            </a:endParaRPr>
          </a:p>
          <a:p>
            <a:pPr marL="0" indent="0" defTabSz="457200">
              <a:buNone/>
            </a:pPr>
            <a:r>
              <a:rPr lang="fr-BE" sz="4200" dirty="0">
                <a:solidFill>
                  <a:srgbClr val="C00000"/>
                </a:solidFill>
                <a:cs typeface="Times New Roman" panose="02020603050405020304" pitchFamily="18" charset="0"/>
              </a:rPr>
              <a:t>LFA</a:t>
            </a:r>
            <a:r>
              <a:rPr lang="en-GB" sz="4200" dirty="0">
                <a:solidFill>
                  <a:srgbClr val="C00000"/>
                </a:solidFill>
                <a:cs typeface="Times New Roman" panose="02020603050405020304" pitchFamily="18" charset="0"/>
              </a:rPr>
              <a:t> </a:t>
            </a:r>
            <a:r>
              <a:rPr lang="en-GB" sz="4200" dirty="0">
                <a:solidFill>
                  <a:schemeClr val="accent5"/>
                </a:solidFill>
                <a:cs typeface="Times New Roman" panose="02020603050405020304" pitchFamily="18" charset="0"/>
              </a:rPr>
              <a:t>is a key management tool in each </a:t>
            </a:r>
            <a:r>
              <a:rPr lang="fr-BE" sz="4200" dirty="0">
                <a:solidFill>
                  <a:schemeClr val="accent5"/>
                </a:solidFill>
                <a:cs typeface="Times New Roman" panose="02020603050405020304" pitchFamily="18" charset="0"/>
              </a:rPr>
              <a:t>phase of the </a:t>
            </a:r>
            <a:r>
              <a:rPr lang="en-GB" sz="4200" dirty="0">
                <a:solidFill>
                  <a:schemeClr val="accent5"/>
                </a:solidFill>
                <a:cs typeface="Times New Roman" panose="02020603050405020304" pitchFamily="18" charset="0"/>
              </a:rPr>
              <a:t>project cycle: from implementation to evaluation, representing a «master tool» for creating other tools (e.g. implementation and resource schedules,</a:t>
            </a:r>
            <a:r>
              <a:rPr lang="fr-BE" sz="4200" dirty="0">
                <a:solidFill>
                  <a:schemeClr val="accent5"/>
                </a:solidFill>
                <a:cs typeface="Times New Roman" panose="02020603050405020304" pitchFamily="18" charset="0"/>
              </a:rPr>
              <a:t> monitoring plan, etc.)</a:t>
            </a:r>
          </a:p>
          <a:p>
            <a:pPr marL="0" indent="0" defTabSz="457200">
              <a:buNone/>
            </a:pPr>
            <a:endParaRPr lang="en-US" sz="4400" b="1" dirty="0">
              <a:solidFill>
                <a:schemeClr val="accent5"/>
              </a:solidFill>
            </a:endParaRPr>
          </a:p>
          <a:p>
            <a:pPr marL="0" indent="0" defTabSz="457200">
              <a:buNone/>
            </a:pPr>
            <a:endParaRPr lang="hr-HR" sz="4400" b="1" dirty="0">
              <a:solidFill>
                <a:schemeClr val="accent5"/>
              </a:solidFill>
            </a:endParaRPr>
          </a:p>
        </p:txBody>
      </p:sp>
    </p:spTree>
    <p:extLst>
      <p:ext uri="{BB962C8B-B14F-4D97-AF65-F5344CB8AC3E}">
        <p14:creationId xmlns:p14="http://schemas.microsoft.com/office/powerpoint/2010/main" val="3084204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250825" y="1268413"/>
            <a:ext cx="8642350" cy="5184775"/>
          </a:xfrm>
          <a:prstGeom prst="rect">
            <a:avLst/>
          </a:prstGeom>
          <a:solidFill>
            <a:srgbClr val="FFFFFF"/>
          </a:solidFill>
          <a:ln w="381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a:spcBef>
                <a:spcPct val="20000"/>
              </a:spcBef>
            </a:pPr>
            <a:endParaRPr lang="hr-HR" altLang="sr-Latn-RS" sz="2400" b="0">
              <a:latin typeface="Times New Roman" pitchFamily="18" charset="0"/>
            </a:endParaRPr>
          </a:p>
        </p:txBody>
      </p:sp>
      <p:pic>
        <p:nvPicPr>
          <p:cNvPr id="159747" name="Picture 3" descr="MCj0351617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250" y="3068638"/>
            <a:ext cx="1143000" cy="1793875"/>
          </a:xfrm>
          <a:prstGeom prst="rect">
            <a:avLst/>
          </a:prstGeom>
          <a:noFill/>
          <a:extLst>
            <a:ext uri="{909E8E84-426E-40DD-AFC4-6F175D3DCCD1}">
              <a14:hiddenFill xmlns:a14="http://schemas.microsoft.com/office/drawing/2010/main">
                <a:solidFill>
                  <a:srgbClr val="FFFFFF"/>
                </a:solidFill>
              </a14:hiddenFill>
            </a:ext>
          </a:extLst>
        </p:spPr>
      </p:pic>
      <p:pic>
        <p:nvPicPr>
          <p:cNvPr id="159748" name="Picture 4"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7425" y="2565400"/>
            <a:ext cx="1439863" cy="1017588"/>
          </a:xfrm>
          <a:prstGeom prst="rect">
            <a:avLst/>
          </a:prstGeom>
          <a:noFill/>
          <a:extLst>
            <a:ext uri="{909E8E84-426E-40DD-AFC4-6F175D3DCCD1}">
              <a14:hiddenFill xmlns:a14="http://schemas.microsoft.com/office/drawing/2010/main">
                <a:solidFill>
                  <a:srgbClr val="FFFFFF"/>
                </a:solidFill>
              </a14:hiddenFill>
            </a:ext>
          </a:extLst>
        </p:spPr>
      </p:pic>
      <p:pic>
        <p:nvPicPr>
          <p:cNvPr id="159749" name="Picture 5" descr="MCj0090961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27763" y="2060575"/>
            <a:ext cx="1497012" cy="2305050"/>
          </a:xfrm>
          <a:prstGeom prst="rect">
            <a:avLst/>
          </a:prstGeom>
          <a:noFill/>
          <a:extLst>
            <a:ext uri="{909E8E84-426E-40DD-AFC4-6F175D3DCCD1}">
              <a14:hiddenFill xmlns:a14="http://schemas.microsoft.com/office/drawing/2010/main">
                <a:solidFill>
                  <a:srgbClr val="FFFFFF"/>
                </a:solidFill>
              </a14:hiddenFill>
            </a:ext>
          </a:extLst>
        </p:spPr>
      </p:pic>
      <p:pic>
        <p:nvPicPr>
          <p:cNvPr id="159750" name="Picture 6" descr="MCj0303983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59450" y="2636838"/>
            <a:ext cx="1008063" cy="881062"/>
          </a:xfrm>
          <a:prstGeom prst="rect">
            <a:avLst/>
          </a:prstGeom>
          <a:noFill/>
          <a:extLst>
            <a:ext uri="{909E8E84-426E-40DD-AFC4-6F175D3DCCD1}">
              <a14:hiddenFill xmlns:a14="http://schemas.microsoft.com/office/drawing/2010/main">
                <a:solidFill>
                  <a:srgbClr val="FFFFFF"/>
                </a:solidFill>
              </a14:hiddenFill>
            </a:ext>
          </a:extLst>
        </p:spPr>
      </p:pic>
      <p:pic>
        <p:nvPicPr>
          <p:cNvPr id="159751" name="Picture 7"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1275" y="1916113"/>
            <a:ext cx="1439863" cy="1017587"/>
          </a:xfrm>
          <a:prstGeom prst="rect">
            <a:avLst/>
          </a:prstGeom>
          <a:noFill/>
          <a:extLst>
            <a:ext uri="{909E8E84-426E-40DD-AFC4-6F175D3DCCD1}">
              <a14:hiddenFill xmlns:a14="http://schemas.microsoft.com/office/drawing/2010/main">
                <a:solidFill>
                  <a:srgbClr val="FFFFFF"/>
                </a:solidFill>
              </a14:hiddenFill>
            </a:ext>
          </a:extLst>
        </p:spPr>
      </p:pic>
      <p:pic>
        <p:nvPicPr>
          <p:cNvPr id="159752" name="Picture 8"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788" y="4508500"/>
            <a:ext cx="1439862" cy="1017588"/>
          </a:xfrm>
          <a:prstGeom prst="rect">
            <a:avLst/>
          </a:prstGeom>
          <a:noFill/>
          <a:extLst>
            <a:ext uri="{909E8E84-426E-40DD-AFC4-6F175D3DCCD1}">
              <a14:hiddenFill xmlns:a14="http://schemas.microsoft.com/office/drawing/2010/main">
                <a:solidFill>
                  <a:srgbClr val="FFFFFF"/>
                </a:solidFill>
              </a14:hiddenFill>
            </a:ext>
          </a:extLst>
        </p:spPr>
      </p:pic>
      <p:pic>
        <p:nvPicPr>
          <p:cNvPr id="159753" name="Picture 9"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606925" y="1989138"/>
            <a:ext cx="1368425" cy="1017587"/>
          </a:xfrm>
          <a:prstGeom prst="rect">
            <a:avLst/>
          </a:prstGeom>
          <a:noFill/>
          <a:extLst>
            <a:ext uri="{909E8E84-426E-40DD-AFC4-6F175D3DCCD1}">
              <a14:hiddenFill xmlns:a14="http://schemas.microsoft.com/office/drawing/2010/main">
                <a:solidFill>
                  <a:srgbClr val="FFFFFF"/>
                </a:solidFill>
              </a14:hiddenFill>
            </a:ext>
          </a:extLst>
        </p:spPr>
      </p:pic>
      <p:pic>
        <p:nvPicPr>
          <p:cNvPr id="159754" name="Picture 10"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8263" y="4292600"/>
            <a:ext cx="1439862" cy="1017588"/>
          </a:xfrm>
          <a:prstGeom prst="rect">
            <a:avLst/>
          </a:prstGeom>
          <a:noFill/>
          <a:extLst>
            <a:ext uri="{909E8E84-426E-40DD-AFC4-6F175D3DCCD1}">
              <a14:hiddenFill xmlns:a14="http://schemas.microsoft.com/office/drawing/2010/main">
                <a:solidFill>
                  <a:srgbClr val="FFFFFF"/>
                </a:solidFill>
              </a14:hiddenFill>
            </a:ext>
          </a:extLst>
        </p:spPr>
      </p:pic>
      <p:pic>
        <p:nvPicPr>
          <p:cNvPr id="159755" name="Picture 11"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11525" y="3717925"/>
            <a:ext cx="1439863" cy="1017588"/>
          </a:xfrm>
          <a:prstGeom prst="rect">
            <a:avLst/>
          </a:prstGeom>
          <a:noFill/>
          <a:extLst>
            <a:ext uri="{909E8E84-426E-40DD-AFC4-6F175D3DCCD1}">
              <a14:hiddenFill xmlns:a14="http://schemas.microsoft.com/office/drawing/2010/main">
                <a:solidFill>
                  <a:srgbClr val="FFFFFF"/>
                </a:solidFill>
              </a14:hiddenFill>
            </a:ext>
          </a:extLst>
        </p:spPr>
      </p:pic>
      <p:pic>
        <p:nvPicPr>
          <p:cNvPr id="159756" name="Picture 12"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816350" y="4221163"/>
            <a:ext cx="1439863" cy="1017587"/>
          </a:xfrm>
          <a:prstGeom prst="rect">
            <a:avLst/>
          </a:prstGeom>
          <a:noFill/>
          <a:extLst>
            <a:ext uri="{909E8E84-426E-40DD-AFC4-6F175D3DCCD1}">
              <a14:hiddenFill xmlns:a14="http://schemas.microsoft.com/office/drawing/2010/main">
                <a:solidFill>
                  <a:srgbClr val="FFFFFF"/>
                </a:solidFill>
              </a14:hiddenFill>
            </a:ext>
          </a:extLst>
        </p:spPr>
      </p:pic>
      <p:pic>
        <p:nvPicPr>
          <p:cNvPr id="159757" name="Picture 13" descr="MCj0413632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663" y="4724400"/>
            <a:ext cx="1439862" cy="1017588"/>
          </a:xfrm>
          <a:prstGeom prst="rect">
            <a:avLst/>
          </a:prstGeom>
          <a:noFill/>
          <a:extLst>
            <a:ext uri="{909E8E84-426E-40DD-AFC4-6F175D3DCCD1}">
              <a14:hiddenFill xmlns:a14="http://schemas.microsoft.com/office/drawing/2010/main">
                <a:solidFill>
                  <a:srgbClr val="FFFFFF"/>
                </a:solidFill>
              </a14:hiddenFill>
            </a:ext>
          </a:extLst>
        </p:spPr>
      </p:pic>
      <p:sp>
        <p:nvSpPr>
          <p:cNvPr id="159758" name="Text Box 14"/>
          <p:cNvSpPr txBox="1">
            <a:spLocks noChangeArrowheads="1"/>
          </p:cNvSpPr>
          <p:nvPr/>
        </p:nvSpPr>
        <p:spPr bwMode="auto">
          <a:xfrm>
            <a:off x="1166813" y="4964113"/>
            <a:ext cx="1568058"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b="0" dirty="0" smtClean="0">
                <a:latin typeface="Arial Unicode MS" pitchFamily="34" charset="-128"/>
              </a:rPr>
              <a:t>ACTIVITY</a:t>
            </a:r>
            <a:endParaRPr lang="hr-HR" altLang="sr-Latn-RS" sz="2400" b="0" dirty="0">
              <a:latin typeface="Arial Unicode MS" pitchFamily="34" charset="-128"/>
            </a:endParaRPr>
          </a:p>
        </p:txBody>
      </p:sp>
      <p:sp>
        <p:nvSpPr>
          <p:cNvPr id="159759" name="Text Box 15"/>
          <p:cNvSpPr txBox="1">
            <a:spLocks noChangeArrowheads="1"/>
          </p:cNvSpPr>
          <p:nvPr/>
        </p:nvSpPr>
        <p:spPr bwMode="auto">
          <a:xfrm>
            <a:off x="1042988" y="5373688"/>
            <a:ext cx="165942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dirty="0" err="1">
                <a:latin typeface="Times New Roman" pitchFamily="18" charset="0"/>
              </a:rPr>
              <a:t>Shoot</a:t>
            </a:r>
            <a:r>
              <a:rPr lang="hr-HR" altLang="sr-Latn-RS" dirty="0">
                <a:latin typeface="Times New Roman" pitchFamily="18" charset="0"/>
              </a:rPr>
              <a:t> </a:t>
            </a:r>
            <a:r>
              <a:rPr lang="hr-HR" altLang="sr-Latn-RS" dirty="0" err="1">
                <a:latin typeface="Times New Roman" pitchFamily="18" charset="0"/>
              </a:rPr>
              <a:t>the</a:t>
            </a:r>
            <a:r>
              <a:rPr lang="hr-HR" altLang="sr-Latn-RS" dirty="0">
                <a:latin typeface="Times New Roman" pitchFamily="18" charset="0"/>
              </a:rPr>
              <a:t> </a:t>
            </a:r>
            <a:r>
              <a:rPr lang="hr-HR" altLang="sr-Latn-RS" dirty="0" err="1">
                <a:latin typeface="Times New Roman" pitchFamily="18" charset="0"/>
              </a:rPr>
              <a:t>arrow</a:t>
            </a:r>
            <a:endParaRPr lang="hr-HR" altLang="sr-Latn-RS" b="0" dirty="0">
              <a:latin typeface="Times New Roman" pitchFamily="18" charset="0"/>
            </a:endParaRPr>
          </a:p>
        </p:txBody>
      </p:sp>
      <p:sp>
        <p:nvSpPr>
          <p:cNvPr id="159760" name="Text Box 16"/>
          <p:cNvSpPr txBox="1">
            <a:spLocks noChangeArrowheads="1"/>
          </p:cNvSpPr>
          <p:nvPr/>
        </p:nvSpPr>
        <p:spPr bwMode="auto">
          <a:xfrm>
            <a:off x="4643438" y="3287713"/>
            <a:ext cx="1399742"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b="0" dirty="0" smtClean="0">
                <a:latin typeface="Arial Unicode MS" pitchFamily="34" charset="-128"/>
              </a:rPr>
              <a:t>RESULT</a:t>
            </a:r>
            <a:endParaRPr lang="hr-HR" altLang="sr-Latn-RS" sz="2400" b="0" dirty="0">
              <a:latin typeface="Arial Unicode MS" pitchFamily="34" charset="-128"/>
            </a:endParaRPr>
          </a:p>
        </p:txBody>
      </p:sp>
      <p:sp>
        <p:nvSpPr>
          <p:cNvPr id="159761" name="Text Box 17"/>
          <p:cNvSpPr txBox="1">
            <a:spLocks noChangeArrowheads="1"/>
          </p:cNvSpPr>
          <p:nvPr/>
        </p:nvSpPr>
        <p:spPr bwMode="auto">
          <a:xfrm>
            <a:off x="4500563" y="3644900"/>
            <a:ext cx="1544012"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b="0" dirty="0" err="1" smtClean="0">
                <a:latin typeface="Arial Unicode MS" pitchFamily="34" charset="-128"/>
              </a:rPr>
              <a:t>The</a:t>
            </a:r>
            <a:r>
              <a:rPr lang="hr-HR" altLang="sr-Latn-RS" b="0" dirty="0" smtClean="0">
                <a:latin typeface="Arial Unicode MS" pitchFamily="34" charset="-128"/>
              </a:rPr>
              <a:t> </a:t>
            </a:r>
            <a:r>
              <a:rPr lang="hr-HR" altLang="sr-Latn-RS" b="0" dirty="0" err="1" smtClean="0">
                <a:latin typeface="Arial Unicode MS" pitchFamily="34" charset="-128"/>
              </a:rPr>
              <a:t>target</a:t>
            </a:r>
            <a:r>
              <a:rPr lang="hr-HR" altLang="sr-Latn-RS" b="0" dirty="0" smtClean="0">
                <a:latin typeface="Arial Unicode MS" pitchFamily="34" charset="-128"/>
              </a:rPr>
              <a:t> hit</a:t>
            </a:r>
            <a:endParaRPr lang="hr-HR" altLang="sr-Latn-RS" b="0" dirty="0">
              <a:latin typeface="Arial Unicode MS" pitchFamily="34" charset="-128"/>
            </a:endParaRPr>
          </a:p>
        </p:txBody>
      </p:sp>
      <p:sp>
        <p:nvSpPr>
          <p:cNvPr id="159762" name="Text Box 18"/>
          <p:cNvSpPr txBox="1">
            <a:spLocks noChangeArrowheads="1"/>
          </p:cNvSpPr>
          <p:nvPr/>
        </p:nvSpPr>
        <p:spPr bwMode="auto">
          <a:xfrm>
            <a:off x="7093934" y="3421342"/>
            <a:ext cx="189346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b="0" dirty="0" smtClean="0">
                <a:latin typeface="Arial Unicode MS" pitchFamily="34" charset="-128"/>
              </a:rPr>
              <a:t>OBJECTIVE</a:t>
            </a:r>
            <a:endParaRPr lang="hr-HR" altLang="sr-Latn-RS" sz="2400" b="0" dirty="0">
              <a:latin typeface="Arial Unicode MS" pitchFamily="34" charset="-128"/>
            </a:endParaRPr>
          </a:p>
        </p:txBody>
      </p:sp>
      <p:sp>
        <p:nvSpPr>
          <p:cNvPr id="159763" name="Text Box 19"/>
          <p:cNvSpPr txBox="1">
            <a:spLocks noChangeArrowheads="1"/>
          </p:cNvSpPr>
          <p:nvPr/>
        </p:nvSpPr>
        <p:spPr bwMode="auto">
          <a:xfrm>
            <a:off x="7281900" y="3838575"/>
            <a:ext cx="1611275"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b="0" dirty="0" smtClean="0">
                <a:latin typeface="Times New Roman" pitchFamily="18" charset="0"/>
              </a:rPr>
              <a:t>To </a:t>
            </a:r>
            <a:r>
              <a:rPr lang="hr-HR" altLang="sr-Latn-RS" b="0" dirty="0" err="1" smtClean="0">
                <a:latin typeface="Times New Roman" pitchFamily="18" charset="0"/>
              </a:rPr>
              <a:t>kill</a:t>
            </a:r>
            <a:r>
              <a:rPr lang="hr-HR" altLang="sr-Latn-RS" b="0" dirty="0" smtClean="0">
                <a:latin typeface="Times New Roman" pitchFamily="18" charset="0"/>
              </a:rPr>
              <a:t> </a:t>
            </a:r>
            <a:r>
              <a:rPr lang="hr-HR" altLang="sr-Latn-RS" b="0" dirty="0" err="1" smtClean="0">
                <a:latin typeface="Times New Roman" pitchFamily="18" charset="0"/>
              </a:rPr>
              <a:t>the</a:t>
            </a:r>
            <a:r>
              <a:rPr lang="hr-HR" altLang="sr-Latn-RS" b="0" dirty="0" smtClean="0">
                <a:latin typeface="Times New Roman" pitchFamily="18" charset="0"/>
              </a:rPr>
              <a:t> </a:t>
            </a:r>
            <a:r>
              <a:rPr lang="hr-HR" altLang="sr-Latn-RS" b="0" dirty="0" err="1" smtClean="0">
                <a:latin typeface="Times New Roman" pitchFamily="18" charset="0"/>
              </a:rPr>
              <a:t>wolf</a:t>
            </a:r>
            <a:endParaRPr lang="hr-HR" altLang="sr-Latn-RS" b="0" dirty="0">
              <a:latin typeface="Times New Roman" pitchFamily="18" charset="0"/>
            </a:endParaRPr>
          </a:p>
        </p:txBody>
      </p:sp>
      <p:sp>
        <p:nvSpPr>
          <p:cNvPr id="159764" name="Text Box 20"/>
          <p:cNvSpPr txBox="1">
            <a:spLocks noChangeArrowheads="1"/>
          </p:cNvSpPr>
          <p:nvPr/>
        </p:nvSpPr>
        <p:spPr bwMode="auto">
          <a:xfrm>
            <a:off x="5295727" y="5678951"/>
            <a:ext cx="3449983"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b="0" dirty="0" smtClean="0">
                <a:latin typeface="Arial Unicode MS" pitchFamily="34" charset="-128"/>
              </a:rPr>
              <a:t>GENARAL OBJECTIVE</a:t>
            </a:r>
            <a:endParaRPr lang="hr-HR" altLang="sr-Latn-RS" sz="2400" b="0" dirty="0">
              <a:latin typeface="Arial Unicode MS" pitchFamily="34" charset="-128"/>
            </a:endParaRPr>
          </a:p>
        </p:txBody>
      </p:sp>
      <p:sp>
        <p:nvSpPr>
          <p:cNvPr id="159765" name="Text Box 21"/>
          <p:cNvSpPr txBox="1">
            <a:spLocks noChangeArrowheads="1"/>
          </p:cNvSpPr>
          <p:nvPr/>
        </p:nvSpPr>
        <p:spPr bwMode="auto">
          <a:xfrm>
            <a:off x="3631972" y="5995904"/>
            <a:ext cx="5396029" cy="369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en-US" altLang="sr-Latn-RS" dirty="0">
                <a:latin typeface="Arial Unicode MS" pitchFamily="34" charset="-128"/>
              </a:rPr>
              <a:t>Save the sheep and increase the farmers' earnings</a:t>
            </a:r>
            <a:endParaRPr lang="hr-HR" altLang="sr-Latn-RS" b="0" dirty="0">
              <a:latin typeface="Arial Unicode MS" pitchFamily="34" charset="-128"/>
            </a:endParaRPr>
          </a:p>
        </p:txBody>
      </p:sp>
      <p:sp>
        <p:nvSpPr>
          <p:cNvPr id="159766" name="Text Box 22"/>
          <p:cNvSpPr txBox="1">
            <a:spLocks noChangeArrowheads="1"/>
          </p:cNvSpPr>
          <p:nvPr/>
        </p:nvSpPr>
        <p:spPr bwMode="auto">
          <a:xfrm>
            <a:off x="395288" y="1416050"/>
            <a:ext cx="1620957"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dirty="0" smtClean="0">
                <a:latin typeface="Arial Unicode MS" pitchFamily="34" charset="-128"/>
              </a:rPr>
              <a:t>PROJECT</a:t>
            </a:r>
            <a:endParaRPr lang="hr-HR" altLang="sr-Latn-RS" sz="2400" dirty="0">
              <a:latin typeface="Arial Unicode MS" pitchFamily="34" charset="-128"/>
            </a:endParaRPr>
          </a:p>
        </p:txBody>
      </p:sp>
      <p:sp>
        <p:nvSpPr>
          <p:cNvPr id="159767" name="Text Box 23"/>
          <p:cNvSpPr txBox="1">
            <a:spLocks noChangeArrowheads="1"/>
          </p:cNvSpPr>
          <p:nvPr/>
        </p:nvSpPr>
        <p:spPr bwMode="auto">
          <a:xfrm>
            <a:off x="395288" y="1844675"/>
            <a:ext cx="4033476" cy="4616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20000"/>
              </a:spcBef>
            </a:pPr>
            <a:r>
              <a:rPr lang="hr-HR" altLang="sr-Latn-RS" sz="2400" b="0" dirty="0" smtClean="0">
                <a:latin typeface="Arial Unicode MS" pitchFamily="34" charset="-128"/>
              </a:rPr>
              <a:t>“Who`s </a:t>
            </a:r>
            <a:r>
              <a:rPr lang="hr-HR" altLang="sr-Latn-RS" sz="2400" b="0" dirty="0" err="1" smtClean="0">
                <a:latin typeface="Arial Unicode MS" pitchFamily="34" charset="-128"/>
              </a:rPr>
              <a:t>affarid</a:t>
            </a:r>
            <a:r>
              <a:rPr lang="hr-HR" altLang="sr-Latn-RS" sz="2400" b="0" dirty="0" smtClean="0">
                <a:latin typeface="Arial Unicode MS" pitchFamily="34" charset="-128"/>
              </a:rPr>
              <a:t> of </a:t>
            </a:r>
            <a:r>
              <a:rPr lang="hr-HR" altLang="sr-Latn-RS" sz="2400" b="0" dirty="0" err="1" smtClean="0">
                <a:latin typeface="Arial Unicode MS" pitchFamily="34" charset="-128"/>
              </a:rPr>
              <a:t>the</a:t>
            </a:r>
            <a:r>
              <a:rPr lang="hr-HR" altLang="sr-Latn-RS" sz="2400" b="0" dirty="0" smtClean="0">
                <a:latin typeface="Arial Unicode MS" pitchFamily="34" charset="-128"/>
              </a:rPr>
              <a:t> </a:t>
            </a:r>
            <a:r>
              <a:rPr lang="hr-HR" altLang="sr-Latn-RS" sz="2400" b="0" dirty="0" err="1" smtClean="0">
                <a:latin typeface="Arial Unicode MS" pitchFamily="34" charset="-128"/>
              </a:rPr>
              <a:t>wolf</a:t>
            </a:r>
            <a:r>
              <a:rPr lang="hr-HR" altLang="sr-Latn-RS" sz="2400" b="0" dirty="0" smtClean="0">
                <a:latin typeface="Arial Unicode MS" pitchFamily="34" charset="-128"/>
              </a:rPr>
              <a:t>?”</a:t>
            </a:r>
            <a:endParaRPr lang="hr-HR" altLang="sr-Latn-RS" sz="2400" b="0" dirty="0">
              <a:latin typeface="Arial Unicode MS" pitchFamily="34" charset="-128"/>
            </a:endParaRPr>
          </a:p>
        </p:txBody>
      </p:sp>
      <p:sp>
        <p:nvSpPr>
          <p:cNvPr id="159768" name="Text Box 24"/>
          <p:cNvSpPr txBox="1">
            <a:spLocks noChangeArrowheads="1"/>
          </p:cNvSpPr>
          <p:nvPr/>
        </p:nvSpPr>
        <p:spPr bwMode="auto">
          <a:xfrm>
            <a:off x="1331913" y="188913"/>
            <a:ext cx="7127875"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a:spcBef>
                <a:spcPct val="20000"/>
              </a:spcBef>
            </a:pPr>
            <a:r>
              <a:rPr lang="hr-HR" altLang="sr-Latn-RS" sz="2800" dirty="0">
                <a:solidFill>
                  <a:srgbClr val="0066CC"/>
                </a:solidFill>
                <a:latin typeface="Bookman Old Style" pitchFamily="18" charset="0"/>
              </a:rPr>
              <a:t>2. </a:t>
            </a:r>
            <a:r>
              <a:rPr lang="hr-HR" altLang="sr-Latn-RS" sz="2800" dirty="0" err="1" smtClean="0">
                <a:solidFill>
                  <a:srgbClr val="0066CC"/>
                </a:solidFill>
                <a:latin typeface="Bookman Old Style" pitchFamily="18" charset="0"/>
              </a:rPr>
              <a:t>The</a:t>
            </a:r>
            <a:r>
              <a:rPr lang="hr-HR" altLang="sr-Latn-RS" sz="2800" dirty="0" smtClean="0">
                <a:solidFill>
                  <a:srgbClr val="0066CC"/>
                </a:solidFill>
                <a:latin typeface="Bookman Old Style" pitchFamily="18" charset="0"/>
              </a:rPr>
              <a:t> </a:t>
            </a:r>
            <a:r>
              <a:rPr lang="hr-HR" altLang="sr-Latn-RS" sz="2800" dirty="0" err="1" smtClean="0">
                <a:solidFill>
                  <a:srgbClr val="0066CC"/>
                </a:solidFill>
                <a:latin typeface="Bookman Old Style" pitchFamily="18" charset="0"/>
              </a:rPr>
              <a:t>project</a:t>
            </a:r>
            <a:r>
              <a:rPr lang="hr-HR" altLang="sr-Latn-RS" sz="2800" dirty="0" smtClean="0">
                <a:solidFill>
                  <a:srgbClr val="0066CC"/>
                </a:solidFill>
                <a:latin typeface="Bookman Old Style" pitchFamily="18" charset="0"/>
              </a:rPr>
              <a:t> </a:t>
            </a:r>
            <a:r>
              <a:rPr lang="hr-HR" altLang="sr-Latn-RS" sz="2800" dirty="0" err="1" smtClean="0">
                <a:solidFill>
                  <a:srgbClr val="0066CC"/>
                </a:solidFill>
                <a:latin typeface="Bookman Old Style" pitchFamily="18" charset="0"/>
              </a:rPr>
              <a:t>design</a:t>
            </a:r>
            <a:r>
              <a:rPr lang="hr-HR" altLang="sr-Latn-RS" sz="2800" dirty="0" smtClean="0">
                <a:solidFill>
                  <a:srgbClr val="0066CC"/>
                </a:solidFill>
                <a:latin typeface="Bookman Old Style" pitchFamily="18" charset="0"/>
              </a:rPr>
              <a:t> </a:t>
            </a:r>
            <a:r>
              <a:rPr lang="hr-HR" altLang="sr-Latn-RS" sz="2800" dirty="0" err="1" smtClean="0">
                <a:solidFill>
                  <a:srgbClr val="0066CC"/>
                </a:solidFill>
                <a:latin typeface="Bookman Old Style" pitchFamily="18" charset="0"/>
              </a:rPr>
              <a:t>logic</a:t>
            </a:r>
            <a:endParaRPr lang="hr-HR" altLang="sr-Latn-RS" sz="2800" dirty="0">
              <a:solidFill>
                <a:srgbClr val="0066CC"/>
              </a:solidFill>
              <a:latin typeface="Bookman Old Style" pitchFamily="18" charset="0"/>
            </a:endParaRPr>
          </a:p>
        </p:txBody>
      </p:sp>
    </p:spTree>
    <p:extLst>
      <p:ext uri="{BB962C8B-B14F-4D97-AF65-F5344CB8AC3E}">
        <p14:creationId xmlns:p14="http://schemas.microsoft.com/office/powerpoint/2010/main" val="18562487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9747"/>
                                        </p:tgtEl>
                                        <p:attrNameLst>
                                          <p:attrName>style.visibility</p:attrName>
                                        </p:attrNameLst>
                                      </p:cBhvr>
                                      <p:to>
                                        <p:strVal val="visible"/>
                                      </p:to>
                                    </p:set>
                                    <p:animEffect transition="in" filter="blinds(horizontal)">
                                      <p:cBhvr>
                                        <p:cTn id="7" dur="3000"/>
                                        <p:tgtEl>
                                          <p:spTgt spid="15974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59758"/>
                                        </p:tgtEl>
                                        <p:attrNameLst>
                                          <p:attrName>style.visibility</p:attrName>
                                        </p:attrNameLst>
                                      </p:cBhvr>
                                      <p:to>
                                        <p:strVal val="visible"/>
                                      </p:to>
                                    </p:set>
                                    <p:animEffect transition="in" filter="blinds(horizontal)">
                                      <p:cBhvr>
                                        <p:cTn id="10" dur="3000"/>
                                        <p:tgtEl>
                                          <p:spTgt spid="15975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59759"/>
                                        </p:tgtEl>
                                        <p:attrNameLst>
                                          <p:attrName>style.visibility</p:attrName>
                                        </p:attrNameLst>
                                      </p:cBhvr>
                                      <p:to>
                                        <p:strVal val="visible"/>
                                      </p:to>
                                    </p:set>
                                    <p:animEffect transition="in" filter="blinds(horizontal)">
                                      <p:cBhvr>
                                        <p:cTn id="15" dur="500"/>
                                        <p:tgtEl>
                                          <p:spTgt spid="15975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59750"/>
                                        </p:tgtEl>
                                        <p:attrNameLst>
                                          <p:attrName>style.visibility</p:attrName>
                                        </p:attrNameLst>
                                      </p:cBhvr>
                                      <p:to>
                                        <p:strVal val="visible"/>
                                      </p:to>
                                    </p:set>
                                    <p:animEffect transition="in" filter="blinds(horizontal)">
                                      <p:cBhvr>
                                        <p:cTn id="20" dur="500"/>
                                        <p:tgtEl>
                                          <p:spTgt spid="15975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59760"/>
                                        </p:tgtEl>
                                        <p:attrNameLst>
                                          <p:attrName>style.visibility</p:attrName>
                                        </p:attrNameLst>
                                      </p:cBhvr>
                                      <p:to>
                                        <p:strVal val="visible"/>
                                      </p:to>
                                    </p:set>
                                    <p:animEffect transition="in" filter="blinds(horizontal)">
                                      <p:cBhvr>
                                        <p:cTn id="25" dur="500"/>
                                        <p:tgtEl>
                                          <p:spTgt spid="15976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59761"/>
                                        </p:tgtEl>
                                        <p:attrNameLst>
                                          <p:attrName>style.visibility</p:attrName>
                                        </p:attrNameLst>
                                      </p:cBhvr>
                                      <p:to>
                                        <p:strVal val="visible"/>
                                      </p:to>
                                    </p:set>
                                    <p:animEffect transition="in" filter="blinds(horizontal)">
                                      <p:cBhvr>
                                        <p:cTn id="30" dur="500"/>
                                        <p:tgtEl>
                                          <p:spTgt spid="15976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59749"/>
                                        </p:tgtEl>
                                        <p:attrNameLst>
                                          <p:attrName>style.visibility</p:attrName>
                                        </p:attrNameLst>
                                      </p:cBhvr>
                                      <p:to>
                                        <p:strVal val="visible"/>
                                      </p:to>
                                    </p:set>
                                    <p:animEffect transition="in" filter="blinds(horizontal)">
                                      <p:cBhvr>
                                        <p:cTn id="35" dur="500"/>
                                        <p:tgtEl>
                                          <p:spTgt spid="15974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59762"/>
                                        </p:tgtEl>
                                        <p:attrNameLst>
                                          <p:attrName>style.visibility</p:attrName>
                                        </p:attrNameLst>
                                      </p:cBhvr>
                                      <p:to>
                                        <p:strVal val="visible"/>
                                      </p:to>
                                    </p:set>
                                    <p:animEffect transition="in" filter="blinds(horizontal)">
                                      <p:cBhvr>
                                        <p:cTn id="40" dur="500"/>
                                        <p:tgtEl>
                                          <p:spTgt spid="15976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59763"/>
                                        </p:tgtEl>
                                        <p:attrNameLst>
                                          <p:attrName>style.visibility</p:attrName>
                                        </p:attrNameLst>
                                      </p:cBhvr>
                                      <p:to>
                                        <p:strVal val="visible"/>
                                      </p:to>
                                    </p:set>
                                    <p:animEffect transition="in" filter="blinds(horizontal)">
                                      <p:cBhvr>
                                        <p:cTn id="45" dur="500"/>
                                        <p:tgtEl>
                                          <p:spTgt spid="15976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159748"/>
                                        </p:tgtEl>
                                        <p:attrNameLst>
                                          <p:attrName>style.visibility</p:attrName>
                                        </p:attrNameLst>
                                      </p:cBhvr>
                                      <p:to>
                                        <p:strVal val="visible"/>
                                      </p:to>
                                    </p:set>
                                    <p:animEffect transition="in" filter="blinds(horizontal)">
                                      <p:cBhvr>
                                        <p:cTn id="50" dur="500"/>
                                        <p:tgtEl>
                                          <p:spTgt spid="159748"/>
                                        </p:tgtEl>
                                      </p:cBhvr>
                                    </p:animEffect>
                                  </p:childTnLst>
                                </p:cTn>
                              </p:par>
                              <p:par>
                                <p:cTn id="51" presetID="3" presetClass="entr" presetSubtype="10" fill="hold" nodeType="withEffect">
                                  <p:stCondLst>
                                    <p:cond delay="0"/>
                                  </p:stCondLst>
                                  <p:childTnLst>
                                    <p:set>
                                      <p:cBhvr>
                                        <p:cTn id="52" dur="1" fill="hold">
                                          <p:stCondLst>
                                            <p:cond delay="0"/>
                                          </p:stCondLst>
                                        </p:cTn>
                                        <p:tgtEl>
                                          <p:spTgt spid="159752"/>
                                        </p:tgtEl>
                                        <p:attrNameLst>
                                          <p:attrName>style.visibility</p:attrName>
                                        </p:attrNameLst>
                                      </p:cBhvr>
                                      <p:to>
                                        <p:strVal val="visible"/>
                                      </p:to>
                                    </p:set>
                                    <p:animEffect transition="in" filter="blinds(horizontal)">
                                      <p:cBhvr>
                                        <p:cTn id="53" dur="500"/>
                                        <p:tgtEl>
                                          <p:spTgt spid="159752"/>
                                        </p:tgtEl>
                                      </p:cBhvr>
                                    </p:animEffect>
                                  </p:childTnLst>
                                </p:cTn>
                              </p:par>
                              <p:par>
                                <p:cTn id="54" presetID="3" presetClass="entr" presetSubtype="10" fill="hold" nodeType="withEffect">
                                  <p:stCondLst>
                                    <p:cond delay="0"/>
                                  </p:stCondLst>
                                  <p:childTnLst>
                                    <p:set>
                                      <p:cBhvr>
                                        <p:cTn id="55" dur="1" fill="hold">
                                          <p:stCondLst>
                                            <p:cond delay="0"/>
                                          </p:stCondLst>
                                        </p:cTn>
                                        <p:tgtEl>
                                          <p:spTgt spid="159753"/>
                                        </p:tgtEl>
                                        <p:attrNameLst>
                                          <p:attrName>style.visibility</p:attrName>
                                        </p:attrNameLst>
                                      </p:cBhvr>
                                      <p:to>
                                        <p:strVal val="visible"/>
                                      </p:to>
                                    </p:set>
                                    <p:animEffect transition="in" filter="blinds(horizontal)">
                                      <p:cBhvr>
                                        <p:cTn id="56" dur="500"/>
                                        <p:tgtEl>
                                          <p:spTgt spid="159753"/>
                                        </p:tgtEl>
                                      </p:cBhvr>
                                    </p:animEffect>
                                  </p:childTnLst>
                                </p:cTn>
                              </p:par>
                              <p:par>
                                <p:cTn id="57" presetID="3" presetClass="entr" presetSubtype="10" fill="hold" nodeType="withEffect">
                                  <p:stCondLst>
                                    <p:cond delay="0"/>
                                  </p:stCondLst>
                                  <p:childTnLst>
                                    <p:set>
                                      <p:cBhvr>
                                        <p:cTn id="58" dur="1" fill="hold">
                                          <p:stCondLst>
                                            <p:cond delay="0"/>
                                          </p:stCondLst>
                                        </p:cTn>
                                        <p:tgtEl>
                                          <p:spTgt spid="159755"/>
                                        </p:tgtEl>
                                        <p:attrNameLst>
                                          <p:attrName>style.visibility</p:attrName>
                                        </p:attrNameLst>
                                      </p:cBhvr>
                                      <p:to>
                                        <p:strVal val="visible"/>
                                      </p:to>
                                    </p:set>
                                    <p:animEffect transition="in" filter="blinds(horizontal)">
                                      <p:cBhvr>
                                        <p:cTn id="59" dur="500"/>
                                        <p:tgtEl>
                                          <p:spTgt spid="159755"/>
                                        </p:tgtEl>
                                      </p:cBhvr>
                                    </p:animEffect>
                                  </p:childTnLst>
                                </p:cTn>
                              </p:par>
                              <p:par>
                                <p:cTn id="60" presetID="3" presetClass="entr" presetSubtype="10" fill="hold" nodeType="withEffect">
                                  <p:stCondLst>
                                    <p:cond delay="0"/>
                                  </p:stCondLst>
                                  <p:childTnLst>
                                    <p:set>
                                      <p:cBhvr>
                                        <p:cTn id="61" dur="1" fill="hold">
                                          <p:stCondLst>
                                            <p:cond delay="0"/>
                                          </p:stCondLst>
                                        </p:cTn>
                                        <p:tgtEl>
                                          <p:spTgt spid="159757"/>
                                        </p:tgtEl>
                                        <p:attrNameLst>
                                          <p:attrName>style.visibility</p:attrName>
                                        </p:attrNameLst>
                                      </p:cBhvr>
                                      <p:to>
                                        <p:strVal val="visible"/>
                                      </p:to>
                                    </p:set>
                                    <p:animEffect transition="in" filter="blinds(horizontal)">
                                      <p:cBhvr>
                                        <p:cTn id="62" dur="500"/>
                                        <p:tgtEl>
                                          <p:spTgt spid="159757"/>
                                        </p:tgtEl>
                                      </p:cBhvr>
                                    </p:animEffect>
                                  </p:childTnLst>
                                </p:cTn>
                              </p:par>
                              <p:par>
                                <p:cTn id="63" presetID="3" presetClass="entr" presetSubtype="10" fill="hold" nodeType="withEffect">
                                  <p:stCondLst>
                                    <p:cond delay="0"/>
                                  </p:stCondLst>
                                  <p:childTnLst>
                                    <p:set>
                                      <p:cBhvr>
                                        <p:cTn id="64" dur="1" fill="hold">
                                          <p:stCondLst>
                                            <p:cond delay="0"/>
                                          </p:stCondLst>
                                        </p:cTn>
                                        <p:tgtEl>
                                          <p:spTgt spid="159756"/>
                                        </p:tgtEl>
                                        <p:attrNameLst>
                                          <p:attrName>style.visibility</p:attrName>
                                        </p:attrNameLst>
                                      </p:cBhvr>
                                      <p:to>
                                        <p:strVal val="visible"/>
                                      </p:to>
                                    </p:set>
                                    <p:animEffect transition="in" filter="blinds(horizontal)">
                                      <p:cBhvr>
                                        <p:cTn id="65" dur="500"/>
                                        <p:tgtEl>
                                          <p:spTgt spid="159756"/>
                                        </p:tgtEl>
                                      </p:cBhvr>
                                    </p:animEffect>
                                  </p:childTnLst>
                                </p:cTn>
                              </p:par>
                              <p:par>
                                <p:cTn id="66" presetID="3" presetClass="entr" presetSubtype="10" fill="hold" nodeType="withEffect">
                                  <p:stCondLst>
                                    <p:cond delay="0"/>
                                  </p:stCondLst>
                                  <p:childTnLst>
                                    <p:set>
                                      <p:cBhvr>
                                        <p:cTn id="67" dur="1" fill="hold">
                                          <p:stCondLst>
                                            <p:cond delay="0"/>
                                          </p:stCondLst>
                                        </p:cTn>
                                        <p:tgtEl>
                                          <p:spTgt spid="159754"/>
                                        </p:tgtEl>
                                        <p:attrNameLst>
                                          <p:attrName>style.visibility</p:attrName>
                                        </p:attrNameLst>
                                      </p:cBhvr>
                                      <p:to>
                                        <p:strVal val="visible"/>
                                      </p:to>
                                    </p:set>
                                    <p:animEffect transition="in" filter="blinds(horizontal)">
                                      <p:cBhvr>
                                        <p:cTn id="68" dur="500"/>
                                        <p:tgtEl>
                                          <p:spTgt spid="159754"/>
                                        </p:tgtEl>
                                      </p:cBhvr>
                                    </p:animEffect>
                                  </p:childTnLst>
                                </p:cTn>
                              </p:par>
                              <p:par>
                                <p:cTn id="69" presetID="3" presetClass="entr" presetSubtype="10" fill="hold" nodeType="withEffect">
                                  <p:stCondLst>
                                    <p:cond delay="0"/>
                                  </p:stCondLst>
                                  <p:childTnLst>
                                    <p:set>
                                      <p:cBhvr>
                                        <p:cTn id="70" dur="1" fill="hold">
                                          <p:stCondLst>
                                            <p:cond delay="0"/>
                                          </p:stCondLst>
                                        </p:cTn>
                                        <p:tgtEl>
                                          <p:spTgt spid="159751"/>
                                        </p:tgtEl>
                                        <p:attrNameLst>
                                          <p:attrName>style.visibility</p:attrName>
                                        </p:attrNameLst>
                                      </p:cBhvr>
                                      <p:to>
                                        <p:strVal val="visible"/>
                                      </p:to>
                                    </p:set>
                                    <p:animEffect transition="in" filter="blinds(horizontal)">
                                      <p:cBhvr>
                                        <p:cTn id="71" dur="500"/>
                                        <p:tgtEl>
                                          <p:spTgt spid="15975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159764"/>
                                        </p:tgtEl>
                                        <p:attrNameLst>
                                          <p:attrName>style.visibility</p:attrName>
                                        </p:attrNameLst>
                                      </p:cBhvr>
                                      <p:to>
                                        <p:strVal val="visible"/>
                                      </p:to>
                                    </p:set>
                                    <p:animEffect transition="in" filter="blinds(horizontal)">
                                      <p:cBhvr>
                                        <p:cTn id="76" dur="500"/>
                                        <p:tgtEl>
                                          <p:spTgt spid="159764"/>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159765"/>
                                        </p:tgtEl>
                                        <p:attrNameLst>
                                          <p:attrName>style.visibility</p:attrName>
                                        </p:attrNameLst>
                                      </p:cBhvr>
                                      <p:to>
                                        <p:strVal val="visible"/>
                                      </p:to>
                                    </p:set>
                                    <p:animEffect transition="in" filter="blinds(horizontal)">
                                      <p:cBhvr>
                                        <p:cTn id="81" dur="500"/>
                                        <p:tgtEl>
                                          <p:spTgt spid="159765"/>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159746"/>
                                        </p:tgtEl>
                                        <p:attrNameLst>
                                          <p:attrName>style.visibility</p:attrName>
                                        </p:attrNameLst>
                                      </p:cBhvr>
                                      <p:to>
                                        <p:strVal val="visible"/>
                                      </p:to>
                                    </p:set>
                                    <p:animEffect transition="in" filter="blinds(horizontal)">
                                      <p:cBhvr>
                                        <p:cTn id="86" dur="500"/>
                                        <p:tgtEl>
                                          <p:spTgt spid="159746"/>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159766"/>
                                        </p:tgtEl>
                                        <p:attrNameLst>
                                          <p:attrName>style.visibility</p:attrName>
                                        </p:attrNameLst>
                                      </p:cBhvr>
                                      <p:to>
                                        <p:strVal val="visible"/>
                                      </p:to>
                                    </p:set>
                                    <p:animEffect transition="in" filter="blinds(horizontal)">
                                      <p:cBhvr>
                                        <p:cTn id="89" dur="500"/>
                                        <p:tgtEl>
                                          <p:spTgt spid="159766"/>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59767"/>
                                        </p:tgtEl>
                                        <p:attrNameLst>
                                          <p:attrName>style.visibility</p:attrName>
                                        </p:attrNameLst>
                                      </p:cBhvr>
                                      <p:to>
                                        <p:strVal val="visible"/>
                                      </p:to>
                                    </p:set>
                                    <p:animEffect transition="in" filter="blinds(horizontal)">
                                      <p:cBhvr>
                                        <p:cTn id="94" dur="500"/>
                                        <p:tgtEl>
                                          <p:spTgt spid="1597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animBg="1"/>
      <p:bldP spid="159758" grpId="0"/>
      <p:bldP spid="159759" grpId="0"/>
      <p:bldP spid="159760" grpId="0"/>
      <p:bldP spid="159761" grpId="0"/>
      <p:bldP spid="159762" grpId="0"/>
      <p:bldP spid="159763" grpId="0"/>
      <p:bldP spid="159764" grpId="0"/>
      <p:bldP spid="159765" grpId="0"/>
      <p:bldP spid="159766" grpId="0"/>
      <p:bldP spid="15976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1006</TotalTime>
  <Words>1479</Words>
  <Application>Microsoft Office PowerPoint</Application>
  <PresentationFormat>On-screen Show (4:3)</PresentationFormat>
  <Paragraphs>170</Paragraphs>
  <Slides>32</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32</vt:i4>
      </vt:variant>
    </vt:vector>
  </HeadingPairs>
  <TitlesOfParts>
    <vt:vector size="46" baseType="lpstr">
      <vt:lpstr>Arial Unicode MS</vt:lpstr>
      <vt:lpstr>ＭＳ Ｐゴシック</vt:lpstr>
      <vt:lpstr>SimSun</vt:lpstr>
      <vt:lpstr>Arial</vt:lpstr>
      <vt:lpstr>Bookman Old Style</vt:lpstr>
      <vt:lpstr>Calibri</vt:lpstr>
      <vt:lpstr>Comic Sans MS</vt:lpstr>
      <vt:lpstr>Garamond</vt:lpstr>
      <vt:lpstr>Geneva</vt:lpstr>
      <vt:lpstr>Symbol</vt:lpstr>
      <vt:lpstr>Tahoma</vt:lpstr>
      <vt:lpstr>Times New Roman</vt:lpstr>
      <vt:lpstr>Wingdings</vt:lpstr>
      <vt:lpstr>Office Theme</vt:lpstr>
      <vt:lpstr> </vt:lpstr>
      <vt:lpstr>   Starting the project development </vt:lpstr>
      <vt:lpstr>  What is a Project ???? </vt:lpstr>
      <vt:lpstr>PowerPoint Presentation</vt:lpstr>
      <vt:lpstr>The Project Cycle</vt:lpstr>
      <vt:lpstr> Project Cycle Management</vt:lpstr>
      <vt:lpstr>PowerPoint Presentation</vt:lpstr>
      <vt:lpstr>Logical Framework Approach </vt:lpstr>
      <vt:lpstr>PowerPoint Presentation</vt:lpstr>
      <vt:lpstr>PowerPoint Presentation</vt:lpstr>
      <vt:lpstr>Drowing up a logframe:  Analysis</vt:lpstr>
      <vt:lpstr>Stakeholder analysis</vt:lpstr>
      <vt:lpstr>Stakeholder analysis</vt:lpstr>
      <vt:lpstr>PowerPoint Presentation</vt:lpstr>
      <vt:lpstr>Problem Analysis</vt:lpstr>
      <vt:lpstr>PowerPoint Presentation</vt:lpstr>
      <vt:lpstr>Drowing up a logframe:  Planning Analysis</vt:lpstr>
      <vt:lpstr>Typical structure of a Logframe Matrix*</vt:lpstr>
      <vt:lpstr>   Terminology</vt:lpstr>
      <vt:lpstr>    The First Column: Intervention Logic </vt:lpstr>
      <vt:lpstr>   The First Column: Intervention Logic </vt:lpstr>
      <vt:lpstr>    The First Column: Intervention Logic </vt:lpstr>
      <vt:lpstr>       Fourth Column: Assumptions </vt:lpstr>
      <vt:lpstr>    Fourth Column: Assumptions </vt:lpstr>
      <vt:lpstr>          Second and third columns:    Indicators and Source of Verification</vt:lpstr>
      <vt:lpstr>      Second and third columns:    Indicators and Source of Verification</vt:lpstr>
      <vt:lpstr>Sequence of completion*</vt:lpstr>
      <vt:lpstr>       Sequence of completion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role of ADVISOR?</dc:title>
  <dc:creator>Lazo Dimitrov</dc:creator>
  <cp:lastModifiedBy>LENOVO</cp:lastModifiedBy>
  <cp:revision>90</cp:revision>
  <dcterms:created xsi:type="dcterms:W3CDTF">2017-09-28T18:49:17Z</dcterms:created>
  <dcterms:modified xsi:type="dcterms:W3CDTF">2017-10-05T19:28:36Z</dcterms:modified>
</cp:coreProperties>
</file>