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256" r:id="rId2"/>
    <p:sldId id="258" r:id="rId3"/>
    <p:sldId id="257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14BE"/>
    <a:srgbClr val="0408B4"/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26" autoAdjust="0"/>
    <p:restoredTop sz="94444" autoAdjust="0"/>
  </p:normalViewPr>
  <p:slideViewPr>
    <p:cSldViewPr snapToGrid="0">
      <p:cViewPr varScale="1">
        <p:scale>
          <a:sx n="74" d="100"/>
          <a:sy n="74" d="100"/>
        </p:scale>
        <p:origin x="12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42" d="100"/>
          <a:sy n="142" d="100"/>
        </p:scale>
        <p:origin x="906" y="-239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8C9670-5124-4409-958B-889F0C71EABA}" type="slidenum">
              <a:rPr lang="mk-MK" smtClean="0"/>
              <a:t>‹#›</a:t>
            </a:fld>
            <a:endParaRPr lang="mk-MK" dirty="0"/>
          </a:p>
        </p:txBody>
      </p:sp>
      <p:sp>
        <p:nvSpPr>
          <p:cNvPr id="6" name="Date Placeholder 3"/>
          <p:cNvSpPr txBox="1">
            <a:spLocks/>
          </p:cNvSpPr>
          <p:nvPr/>
        </p:nvSpPr>
        <p:spPr>
          <a:xfrm>
            <a:off x="-3259" y="8633373"/>
            <a:ext cx="948360" cy="5012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02.10.2017</a:t>
            </a:r>
            <a:endParaRPr lang="mk-MK" dirty="0"/>
          </a:p>
        </p:txBody>
      </p:sp>
      <p:pic>
        <p:nvPicPr>
          <p:cNvPr id="8" name="Picture 2" descr="European Emble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637" y="8657897"/>
            <a:ext cx="735304" cy="450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613646" y="8683804"/>
            <a:ext cx="37113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00" dirty="0" err="1"/>
              <a:t>This</a:t>
            </a:r>
            <a:r>
              <a:rPr lang="tr-TR" sz="800" dirty="0"/>
              <a:t> Project is </a:t>
            </a:r>
            <a:r>
              <a:rPr lang="tr-TR" sz="800" dirty="0" err="1"/>
              <a:t>financed</a:t>
            </a:r>
            <a:r>
              <a:rPr lang="tr-TR" sz="800" dirty="0"/>
              <a:t> by </a:t>
            </a:r>
            <a:r>
              <a:rPr lang="tr-TR" sz="800" dirty="0" err="1"/>
              <a:t>the</a:t>
            </a:r>
            <a:r>
              <a:rPr lang="tr-TR" sz="800" dirty="0"/>
              <a:t> </a:t>
            </a:r>
            <a:r>
              <a:rPr lang="tr-TR" sz="800" dirty="0" err="1"/>
              <a:t>European</a:t>
            </a:r>
            <a:r>
              <a:rPr lang="tr-TR" sz="800" dirty="0"/>
              <a:t> </a:t>
            </a:r>
            <a:r>
              <a:rPr lang="tr-TR" sz="800" dirty="0" err="1"/>
              <a:t>Union</a:t>
            </a:r>
            <a:r>
              <a:rPr lang="tr-TR" sz="800" dirty="0"/>
              <a:t> </a:t>
            </a:r>
            <a:r>
              <a:rPr lang="tr-TR" sz="800" dirty="0" err="1"/>
              <a:t>and</a:t>
            </a:r>
            <a:r>
              <a:rPr lang="tr-TR" sz="800" dirty="0"/>
              <a:t> </a:t>
            </a:r>
            <a:r>
              <a:rPr lang="tr-TR" sz="800" dirty="0" err="1"/>
              <a:t>implemented</a:t>
            </a:r>
            <a:r>
              <a:rPr lang="tr-TR" sz="800" dirty="0"/>
              <a:t> by </a:t>
            </a:r>
            <a:r>
              <a:rPr lang="en-GB" sz="800" dirty="0"/>
              <a:t>WYG </a:t>
            </a:r>
            <a:r>
              <a:rPr lang="en-GB" sz="800" dirty="0" err="1"/>
              <a:t>Türkiye</a:t>
            </a:r>
            <a:r>
              <a:rPr lang="en-GB" sz="800" dirty="0"/>
              <a:t>, WYG International Ltd., Project Group </a:t>
            </a:r>
            <a:r>
              <a:rPr lang="tr-TR" sz="800" dirty="0" err="1"/>
              <a:t>and</a:t>
            </a:r>
            <a:r>
              <a:rPr lang="en-GB" sz="800" dirty="0"/>
              <a:t> LDK Consultants Consortium</a:t>
            </a:r>
            <a:r>
              <a:rPr lang="tr-TR" sz="800" dirty="0"/>
              <a:t>.</a:t>
            </a:r>
            <a:endParaRPr lang="en-GB" sz="800" dirty="0"/>
          </a:p>
        </p:txBody>
      </p:sp>
      <p:pic>
        <p:nvPicPr>
          <p:cNvPr id="10" name="Picture 2" descr="\\Server\share\PMU ADMIN - 2015-18\Visibility\Logo\AB Hibe Logo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8" t="31442" r="9259" b="31612"/>
          <a:stretch/>
        </p:blipFill>
        <p:spPr bwMode="auto">
          <a:xfrm>
            <a:off x="5284617" y="8649283"/>
            <a:ext cx="984570" cy="485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-1157008" y="8563528"/>
            <a:ext cx="9144000" cy="18288"/>
          </a:xfrm>
          <a:prstGeom prst="rect">
            <a:avLst/>
          </a:prstGeom>
          <a:solidFill>
            <a:srgbClr val="0408B4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728715486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0" y="8882436"/>
            <a:ext cx="1004047" cy="2615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mk-MK" smtClean="0"/>
              <a:t>02.10.2017</a:t>
            </a:r>
            <a:endParaRPr lang="mk-M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mk-M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mk-M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418729" y="8882436"/>
            <a:ext cx="437684" cy="2615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4414D3-3BAA-452B-9AD7-2EFEBCD08E64}" type="slidenum">
              <a:rPr lang="mk-MK" smtClean="0"/>
              <a:t>‹#›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249614433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mk-MK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mk-MK" smtClean="0"/>
              <a:t>02.10.2017</a:t>
            </a:r>
            <a:endParaRPr lang="mk-M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64414D3-3BAA-452B-9AD7-2EFEBCD08E64}" type="slidenum">
              <a:rPr lang="mk-MK" smtClean="0"/>
              <a:t>1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26764890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mk-MK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mk-MK" smtClean="0"/>
              <a:t>02.10.2017</a:t>
            </a:r>
            <a:endParaRPr lang="mk-M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64414D3-3BAA-452B-9AD7-2EFEBCD08E64}" type="slidenum">
              <a:rPr lang="mk-MK" smtClean="0"/>
              <a:t>2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38857615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mk-MK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mk-MK" smtClean="0"/>
              <a:t>02.10.2017</a:t>
            </a:r>
            <a:endParaRPr lang="mk-M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64414D3-3BAA-452B-9AD7-2EFEBCD08E64}" type="slidenum">
              <a:rPr lang="mk-MK" smtClean="0"/>
              <a:t>3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14567087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mk-MK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mk-MK" smtClean="0"/>
              <a:t>02.10.2017</a:t>
            </a:r>
            <a:endParaRPr lang="mk-M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64414D3-3BAA-452B-9AD7-2EFEBCD08E64}" type="slidenum">
              <a:rPr lang="mk-MK" smtClean="0"/>
              <a:t>4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11419252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mk-MK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mk-MK" smtClean="0"/>
              <a:t>02.10.2017</a:t>
            </a:r>
            <a:endParaRPr lang="mk-M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64414D3-3BAA-452B-9AD7-2EFEBCD08E64}" type="slidenum">
              <a:rPr lang="mk-MK" smtClean="0"/>
              <a:t>5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5993614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mk-MK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mk-MK" smtClean="0"/>
              <a:t>02.10.2017</a:t>
            </a:r>
            <a:endParaRPr lang="mk-M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64414D3-3BAA-452B-9AD7-2EFEBCD08E64}" type="slidenum">
              <a:rPr lang="mk-MK" smtClean="0"/>
              <a:t>6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1079964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43933"/>
          </a:xfrm>
        </p:spPr>
        <p:txBody>
          <a:bodyPr anchor="b"/>
          <a:lstStyle>
            <a:lvl1pPr algn="l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859809"/>
            <a:ext cx="9144000" cy="522709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CDBE4-959A-4E4D-8FDB-29C9B4D6A6FB}" type="datetimeFigureOut">
              <a:rPr lang="mk-MK" smtClean="0"/>
              <a:t>02.10.2017</a:t>
            </a:fld>
            <a:endParaRPr lang="mk-M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70991" y="6356351"/>
            <a:ext cx="6308035" cy="365125"/>
          </a:xfrm>
          <a:prstGeom prst="rect">
            <a:avLst/>
          </a:prstGeom>
        </p:spPr>
        <p:txBody>
          <a:bodyPr/>
          <a:lstStyle/>
          <a:p>
            <a:endParaRPr lang="mk-M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85885-D34F-493F-9F44-9410FC3C4C48}" type="slidenum">
              <a:rPr lang="mk-MK" smtClean="0"/>
              <a:t>‹#›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2682939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909"/>
            <a:ext cx="9144000" cy="68212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03567"/>
            <a:ext cx="9144000" cy="522874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CDBE4-959A-4E4D-8FDB-29C9B4D6A6FB}" type="datetimeFigureOut">
              <a:rPr lang="mk-MK" smtClean="0"/>
              <a:t>02.10.2017</a:t>
            </a:fld>
            <a:endParaRPr lang="mk-M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70991" y="6356351"/>
            <a:ext cx="6308035" cy="365125"/>
          </a:xfrm>
          <a:prstGeom prst="rect">
            <a:avLst/>
          </a:prstGeom>
        </p:spPr>
        <p:txBody>
          <a:bodyPr/>
          <a:lstStyle/>
          <a:p>
            <a:endParaRPr lang="mk-M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85885-D34F-493F-9F44-9410FC3C4C48}" type="slidenum">
              <a:rPr lang="mk-MK" smtClean="0"/>
              <a:t>‹#›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38643085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-9526" y="0"/>
            <a:ext cx="9153526" cy="6823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-9526" y="846161"/>
            <a:ext cx="9144000" cy="52214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248820"/>
            <a:ext cx="948360" cy="5012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02.10.2017</a:t>
            </a:r>
            <a:endParaRPr lang="mk-M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060" y="6239295"/>
            <a:ext cx="524289" cy="5012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585885-D34F-493F-9F44-9410FC3C4C48}" type="slidenum">
              <a:rPr lang="mk-MK" smtClean="0"/>
              <a:t>‹#›</a:t>
            </a:fld>
            <a:endParaRPr lang="mk-MK" dirty="0"/>
          </a:p>
        </p:txBody>
      </p:sp>
      <p:pic>
        <p:nvPicPr>
          <p:cNvPr id="9" name="Picture 2" descr="European Emblem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010" y="6277396"/>
            <a:ext cx="735304" cy="450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 userDrawn="1"/>
        </p:nvSpPr>
        <p:spPr>
          <a:xfrm>
            <a:off x="2413858" y="6289855"/>
            <a:ext cx="44082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000" dirty="0" err="1"/>
              <a:t>This</a:t>
            </a:r>
            <a:r>
              <a:rPr lang="tr-TR" sz="1000" dirty="0"/>
              <a:t> Project is </a:t>
            </a:r>
            <a:r>
              <a:rPr lang="tr-TR" sz="1000" dirty="0" err="1"/>
              <a:t>financed</a:t>
            </a:r>
            <a:r>
              <a:rPr lang="tr-TR" sz="1000" dirty="0"/>
              <a:t> by </a:t>
            </a:r>
            <a:r>
              <a:rPr lang="tr-TR" sz="1000" dirty="0" err="1"/>
              <a:t>the</a:t>
            </a:r>
            <a:r>
              <a:rPr lang="tr-TR" sz="1000" dirty="0"/>
              <a:t> </a:t>
            </a:r>
            <a:r>
              <a:rPr lang="tr-TR" sz="1000" dirty="0" err="1"/>
              <a:t>European</a:t>
            </a:r>
            <a:r>
              <a:rPr lang="tr-TR" sz="1000" dirty="0"/>
              <a:t> </a:t>
            </a:r>
            <a:r>
              <a:rPr lang="tr-TR" sz="1000" dirty="0" err="1"/>
              <a:t>Union</a:t>
            </a:r>
            <a:r>
              <a:rPr lang="tr-TR" sz="1000" dirty="0"/>
              <a:t> </a:t>
            </a:r>
            <a:r>
              <a:rPr lang="tr-TR" sz="1000" dirty="0" err="1"/>
              <a:t>and</a:t>
            </a:r>
            <a:r>
              <a:rPr lang="tr-TR" sz="1000" dirty="0"/>
              <a:t> </a:t>
            </a:r>
            <a:r>
              <a:rPr lang="tr-TR" sz="1000" dirty="0" err="1"/>
              <a:t>implemented</a:t>
            </a:r>
            <a:r>
              <a:rPr lang="tr-TR" sz="1000" dirty="0"/>
              <a:t> by </a:t>
            </a:r>
            <a:r>
              <a:rPr lang="en-GB" sz="1000" dirty="0"/>
              <a:t>WYG </a:t>
            </a:r>
            <a:r>
              <a:rPr lang="en-GB" sz="1000" dirty="0" err="1"/>
              <a:t>Türkiye</a:t>
            </a:r>
            <a:r>
              <a:rPr lang="en-GB" sz="1000" dirty="0"/>
              <a:t>, WYG International Ltd., Project Group </a:t>
            </a:r>
            <a:r>
              <a:rPr lang="tr-TR" sz="1000" dirty="0" err="1"/>
              <a:t>and</a:t>
            </a:r>
            <a:r>
              <a:rPr lang="en-GB" sz="1000" dirty="0"/>
              <a:t> LDK Consultants Consortium</a:t>
            </a:r>
            <a:r>
              <a:rPr lang="tr-TR" sz="1000" dirty="0"/>
              <a:t>.</a:t>
            </a:r>
            <a:endParaRPr lang="en-GB" sz="1000" dirty="0"/>
          </a:p>
        </p:txBody>
      </p:sp>
      <p:pic>
        <p:nvPicPr>
          <p:cNvPr id="11" name="Picture 2" descr="\\Server\share\PMU ADMIN - 2015-18\Visibility\Logo\AB Hibe Logo.png"/>
          <p:cNvPicPr>
            <a:picLocks noChangeAspect="1" noChangeArrowheads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8" t="31442" r="9259" b="31612"/>
          <a:stretch/>
        </p:blipFill>
        <p:spPr bwMode="auto">
          <a:xfrm>
            <a:off x="6923612" y="6245915"/>
            <a:ext cx="984570" cy="485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 userDrawn="1"/>
        </p:nvSpPr>
        <p:spPr>
          <a:xfrm>
            <a:off x="-9526" y="6169579"/>
            <a:ext cx="9144000" cy="18288"/>
          </a:xfrm>
          <a:prstGeom prst="rect">
            <a:avLst/>
          </a:prstGeom>
          <a:solidFill>
            <a:srgbClr val="0408B4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k-MK"/>
          </a:p>
        </p:txBody>
      </p:sp>
      <p:sp>
        <p:nvSpPr>
          <p:cNvPr id="15" name="Rectangle 14"/>
          <p:cNvSpPr/>
          <p:nvPr userDrawn="1"/>
        </p:nvSpPr>
        <p:spPr>
          <a:xfrm>
            <a:off x="0" y="664100"/>
            <a:ext cx="9144000" cy="18288"/>
          </a:xfrm>
          <a:prstGeom prst="rect">
            <a:avLst/>
          </a:prstGeom>
          <a:solidFill>
            <a:srgbClr val="0408B4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332613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u="none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2374710"/>
            <a:ext cx="6864824" cy="766762"/>
          </a:xfrm>
        </p:spPr>
        <p:txBody>
          <a:bodyPr>
            <a:noAutofit/>
          </a:bodyPr>
          <a:lstStyle/>
          <a:p>
            <a:r>
              <a:rPr lang="en-US" sz="6000" dirty="0" smtClean="0"/>
              <a:t>Case studies</a:t>
            </a:r>
            <a:endParaRPr lang="mk-MK" sz="7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5268036"/>
            <a:ext cx="1910687" cy="532263"/>
          </a:xfrm>
        </p:spPr>
        <p:txBody>
          <a:bodyPr/>
          <a:lstStyle/>
          <a:p>
            <a:r>
              <a:rPr lang="en-US" dirty="0"/>
              <a:t>Lazo Dimitrov</a:t>
            </a:r>
            <a:endParaRPr lang="mk-MK" dirty="0"/>
          </a:p>
        </p:txBody>
      </p:sp>
    </p:spTree>
    <p:extLst>
      <p:ext uri="{BB962C8B-B14F-4D97-AF65-F5344CB8AC3E}">
        <p14:creationId xmlns:p14="http://schemas.microsoft.com/office/powerpoint/2010/main" val="3256271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Case studies</a:t>
            </a:r>
            <a:endParaRPr lang="mk-MK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just">
              <a:spcBef>
                <a:spcPts val="0"/>
              </a:spcBef>
              <a:spcAft>
                <a:spcPts val="3000"/>
              </a:spcAft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Case Study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</a:t>
            </a:r>
            <a:r>
              <a:rPr lang="en-US" dirty="0" smtClean="0"/>
              <a:t>Enterprise </a:t>
            </a:r>
            <a:r>
              <a:rPr lang="en-US" dirty="0"/>
              <a:t>is a </a:t>
            </a:r>
            <a:r>
              <a:rPr lang="en-US" dirty="0" smtClean="0"/>
              <a:t>(family) micro-enterprise </a:t>
            </a:r>
            <a:r>
              <a:rPr lang="en-US" dirty="0"/>
              <a:t>deals with honey, preserve, pickle, carob molasses and jam production</a:t>
            </a:r>
            <a:r>
              <a:rPr lang="en-US" dirty="0" smtClean="0"/>
              <a:t> </a:t>
            </a:r>
            <a:r>
              <a:rPr lang="en-US" dirty="0"/>
              <a:t>located in </a:t>
            </a:r>
            <a:r>
              <a:rPr lang="en-US" dirty="0" err="1"/>
              <a:t>Trikomo</a:t>
            </a:r>
            <a:r>
              <a:rPr lang="en-US" dirty="0"/>
              <a:t>/</a:t>
            </a:r>
            <a:r>
              <a:rPr lang="en-US" dirty="0" err="1"/>
              <a:t>İskele</a:t>
            </a:r>
            <a:r>
              <a:rPr lang="en-US" dirty="0"/>
              <a:t>. </a:t>
            </a:r>
            <a:endParaRPr lang="en-US" dirty="0" smtClean="0"/>
          </a:p>
          <a:p>
            <a:pPr algn="just">
              <a:spcBef>
                <a:spcPts val="0"/>
              </a:spcBef>
              <a:spcAft>
                <a:spcPts val="3000"/>
              </a:spcAft>
            </a:pP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Case 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Study </a:t>
            </a: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</a:t>
            </a:r>
            <a:r>
              <a:rPr lang="en-GB" dirty="0" smtClean="0"/>
              <a:t> </a:t>
            </a:r>
            <a:r>
              <a:rPr lang="en-GB" dirty="0"/>
              <a:t>D</a:t>
            </a:r>
            <a:r>
              <a:rPr lang="en-GB" dirty="0" smtClean="0"/>
              <a:t>airy </a:t>
            </a:r>
            <a:r>
              <a:rPr lang="en-GB" dirty="0"/>
              <a:t>farm </a:t>
            </a:r>
            <a:r>
              <a:rPr lang="en-GB" dirty="0" smtClean="0"/>
              <a:t>whit production of b</a:t>
            </a:r>
            <a:r>
              <a:rPr lang="en-US" dirty="0" err="1" smtClean="0"/>
              <a:t>arley</a:t>
            </a:r>
            <a:r>
              <a:rPr lang="en-US" dirty="0"/>
              <a:t>, vetch, wheat and oats </a:t>
            </a:r>
            <a:r>
              <a:rPr lang="en-US" dirty="0" smtClean="0"/>
              <a:t>used as green feed and silage </a:t>
            </a:r>
            <a:r>
              <a:rPr lang="en-GB" dirty="0" smtClean="0"/>
              <a:t>in </a:t>
            </a:r>
            <a:r>
              <a:rPr lang="en-GB" dirty="0" err="1" smtClean="0"/>
              <a:t>Erdemli</a:t>
            </a:r>
            <a:r>
              <a:rPr lang="en-GB" dirty="0"/>
              <a:t>, </a:t>
            </a:r>
            <a:r>
              <a:rPr lang="en-GB" dirty="0" err="1"/>
              <a:t>Mesarya</a:t>
            </a:r>
            <a:r>
              <a:rPr lang="en-GB" dirty="0"/>
              <a:t> region.</a:t>
            </a:r>
            <a:endParaRPr lang="mk-MK" dirty="0"/>
          </a:p>
          <a:p>
            <a:pPr algn="just">
              <a:spcBef>
                <a:spcPts val="0"/>
              </a:spcBef>
              <a:spcAft>
                <a:spcPts val="3000"/>
              </a:spcAft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Case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Study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</a:t>
            </a:r>
            <a:r>
              <a:rPr lang="en-US" dirty="0" smtClean="0"/>
              <a:t>Family </a:t>
            </a:r>
            <a:r>
              <a:rPr lang="en-US" dirty="0"/>
              <a:t>business </a:t>
            </a:r>
            <a:r>
              <a:rPr lang="en-US" dirty="0" smtClean="0"/>
              <a:t>(Ltd) in </a:t>
            </a:r>
            <a:r>
              <a:rPr lang="en-US" dirty="0" err="1"/>
              <a:t>Çayönü</a:t>
            </a:r>
            <a:r>
              <a:rPr lang="en-US" dirty="0"/>
              <a:t> </a:t>
            </a:r>
            <a:r>
              <a:rPr lang="en-US" dirty="0" smtClean="0"/>
              <a:t>village produces </a:t>
            </a:r>
            <a:r>
              <a:rPr lang="en-US" dirty="0"/>
              <a:t>raw materials for animal feed, </a:t>
            </a:r>
            <a:r>
              <a:rPr lang="en-US" dirty="0" smtClean="0"/>
              <a:t>potatoes </a:t>
            </a:r>
            <a:r>
              <a:rPr lang="en-US" dirty="0"/>
              <a:t>and cereals, exports potatoes and imports agricultural machinery, seeds and other supplementary products. </a:t>
            </a:r>
            <a:endParaRPr lang="en-US" dirty="0" smtClean="0"/>
          </a:p>
          <a:p>
            <a:pPr algn="just">
              <a:spcBef>
                <a:spcPts val="0"/>
              </a:spcBef>
              <a:spcAft>
                <a:spcPts val="3000"/>
              </a:spcAft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Case Study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en-US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smtClean="0"/>
              <a:t>Vegetable </a:t>
            </a:r>
            <a:r>
              <a:rPr lang="en-US" dirty="0"/>
              <a:t>and crop production </a:t>
            </a:r>
            <a:r>
              <a:rPr lang="en-US" dirty="0" smtClean="0"/>
              <a:t>farm mainly </a:t>
            </a:r>
            <a:r>
              <a:rPr lang="en-US" dirty="0"/>
              <a:t>potatoes, onions, black olives, barley and passion </a:t>
            </a:r>
            <a:r>
              <a:rPr lang="en-US" dirty="0" smtClean="0"/>
              <a:t>fruit in </a:t>
            </a:r>
            <a:r>
              <a:rPr lang="en-US" dirty="0" err="1"/>
              <a:t>Beyarmudu</a:t>
            </a:r>
            <a:r>
              <a:rPr lang="en-US" dirty="0"/>
              <a:t>/Famagusta region.</a:t>
            </a:r>
          </a:p>
          <a:p>
            <a:pPr algn="l">
              <a:spcBef>
                <a:spcPts val="0"/>
              </a:spcBef>
              <a:spcAft>
                <a:spcPts val="3000"/>
              </a:spcAft>
            </a:pPr>
            <a:endParaRPr lang="mk-MK" dirty="0"/>
          </a:p>
        </p:txBody>
      </p:sp>
    </p:spTree>
    <p:extLst>
      <p:ext uri="{BB962C8B-B14F-4D97-AF65-F5344CB8AC3E}">
        <p14:creationId xmlns:p14="http://schemas.microsoft.com/office/powerpoint/2010/main" val="1894789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Group work - rules</a:t>
            </a:r>
            <a:endParaRPr lang="mk-MK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groups with max 5 members per group</a:t>
            </a:r>
          </a:p>
          <a:p>
            <a:pPr algn="just">
              <a:spcBef>
                <a:spcPts val="0"/>
              </a:spcBef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Each group at least 1 advisor with financial background </a:t>
            </a:r>
          </a:p>
          <a:p>
            <a:pPr algn="just">
              <a:spcBef>
                <a:spcPts val="0"/>
              </a:spcBef>
            </a:pP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spcBef>
                <a:spcPts val="0"/>
              </a:spcBef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Group 1 &amp; 2 -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Case 1. </a:t>
            </a:r>
            <a:r>
              <a:rPr lang="en-US" dirty="0"/>
              <a:t>H</a:t>
            </a:r>
            <a:r>
              <a:rPr lang="en-US" dirty="0" smtClean="0"/>
              <a:t>oney</a:t>
            </a:r>
            <a:r>
              <a:rPr lang="en-US" dirty="0"/>
              <a:t>, preserve, pickle, carob molasses and jam </a:t>
            </a:r>
            <a:endParaRPr lang="en-US" dirty="0" smtClean="0"/>
          </a:p>
          <a:p>
            <a:pPr algn="just">
              <a:spcBef>
                <a:spcPts val="0"/>
              </a:spcBef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 least 1 livestock, 1 crop expert,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preferably additionally veterinary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spcBef>
                <a:spcPts val="0"/>
              </a:spcBef>
            </a:pP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spcBef>
                <a:spcPts val="0"/>
              </a:spcBef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Group 3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&amp;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4 - 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Case 2</a:t>
            </a: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GB" dirty="0" smtClean="0"/>
              <a:t>Dairy </a:t>
            </a:r>
            <a:r>
              <a:rPr lang="en-GB" dirty="0"/>
              <a:t>farm </a:t>
            </a:r>
            <a:r>
              <a:rPr lang="en-GB" dirty="0" smtClean="0"/>
              <a:t>and </a:t>
            </a:r>
            <a:r>
              <a:rPr lang="en-GB" dirty="0"/>
              <a:t>production </a:t>
            </a:r>
            <a:r>
              <a:rPr lang="en-US" dirty="0" smtClean="0"/>
              <a:t>livestock feed &amp; silage </a:t>
            </a:r>
          </a:p>
          <a:p>
            <a:pPr algn="just">
              <a:spcBef>
                <a:spcPts val="0"/>
              </a:spcBef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least 1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livestock, 1 veterinary and 1 fodder crop expert </a:t>
            </a:r>
          </a:p>
          <a:p>
            <a:pPr algn="just">
              <a:spcBef>
                <a:spcPts val="0"/>
              </a:spcBef>
            </a:pP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spcBef>
                <a:spcPts val="0"/>
              </a:spcBef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Group 5 &amp; 6 -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Case 3. </a:t>
            </a:r>
            <a:r>
              <a:rPr lang="en-US" dirty="0"/>
              <a:t>A</a:t>
            </a:r>
            <a:r>
              <a:rPr lang="en-US" dirty="0" smtClean="0"/>
              <a:t>nimal feed, potatoes, cereals, exports potatoes, imports machinery, seeds and other supplementary products</a:t>
            </a:r>
          </a:p>
          <a:p>
            <a:pPr algn="just">
              <a:spcBef>
                <a:spcPts val="0"/>
              </a:spcBef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 least 1 livestock and 1 crop expert</a:t>
            </a:r>
          </a:p>
          <a:p>
            <a:pPr algn="just">
              <a:spcBef>
                <a:spcPts val="0"/>
              </a:spcBef>
            </a:pP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spcBef>
                <a:spcPts val="0"/>
              </a:spcBef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Group 7 &amp; 8 - Case 4. </a:t>
            </a:r>
            <a:r>
              <a:rPr lang="en-US" dirty="0" smtClean="0"/>
              <a:t>Potatoes, onions, black olives, barley, passion fruit  </a:t>
            </a:r>
          </a:p>
          <a:p>
            <a:pPr algn="l">
              <a:spcBef>
                <a:spcPts val="0"/>
              </a:spcBef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 least 1 orchards or vineyards expert</a:t>
            </a:r>
          </a:p>
        </p:txBody>
      </p:sp>
    </p:spTree>
    <p:extLst>
      <p:ext uri="{BB962C8B-B14F-4D97-AF65-F5344CB8AC3E}">
        <p14:creationId xmlns:p14="http://schemas.microsoft.com/office/powerpoint/2010/main" val="4192974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Formulation agricultural </a:t>
            </a:r>
            <a:r>
              <a:rPr lang="en-US" dirty="0"/>
              <a:t>business development ideas</a:t>
            </a:r>
            <a:endParaRPr lang="mk-MK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Task:</a:t>
            </a:r>
            <a:r>
              <a:rPr lang="en-US" sz="3600" dirty="0" smtClean="0"/>
              <a:t> </a:t>
            </a:r>
            <a:r>
              <a:rPr lang="en-US" dirty="0" smtClean="0"/>
              <a:t>Based on the case studies, discuss within the group and identify:</a:t>
            </a:r>
          </a:p>
          <a:p>
            <a:pPr marL="342900" indent="-342900" algn="l">
              <a:buFontTx/>
              <a:buChar char="-"/>
            </a:pPr>
            <a:r>
              <a:rPr lang="en-GB" b="1" dirty="0" smtClean="0"/>
              <a:t>Additional Constraints </a:t>
            </a:r>
            <a:r>
              <a:rPr lang="en-GB" b="1" dirty="0"/>
              <a:t>and issues </a:t>
            </a:r>
            <a:r>
              <a:rPr lang="en-US" dirty="0" smtClean="0"/>
              <a:t>(</a:t>
            </a:r>
            <a:r>
              <a:rPr lang="en-US" dirty="0"/>
              <a:t>if any) </a:t>
            </a:r>
            <a:endParaRPr lang="en-GB" b="1" dirty="0" smtClean="0"/>
          </a:p>
          <a:p>
            <a:pPr marL="342900" indent="-342900" algn="l">
              <a:buFontTx/>
              <a:buChar char="-"/>
            </a:pPr>
            <a:r>
              <a:rPr lang="en-GB" b="1" dirty="0" smtClean="0"/>
              <a:t>Information missing </a:t>
            </a:r>
            <a:r>
              <a:rPr lang="en-US" dirty="0"/>
              <a:t>(if any) </a:t>
            </a:r>
            <a:endParaRPr lang="en-GB" b="1" dirty="0" smtClean="0"/>
          </a:p>
          <a:p>
            <a:pPr marL="342900" indent="-342900" algn="l">
              <a:buFontTx/>
              <a:buChar char="-"/>
            </a:pPr>
            <a:r>
              <a:rPr lang="en-US" b="1" dirty="0" smtClean="0"/>
              <a:t>Formulate agricultural </a:t>
            </a:r>
            <a:r>
              <a:rPr lang="en-US" b="1" dirty="0"/>
              <a:t>business development </a:t>
            </a:r>
            <a:r>
              <a:rPr lang="en-US" b="1" dirty="0" smtClean="0"/>
              <a:t>idea</a:t>
            </a:r>
          </a:p>
          <a:p>
            <a:pPr algn="l"/>
            <a:endParaRPr 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Time:</a:t>
            </a:r>
            <a:r>
              <a:rPr lang="en-US" sz="3200" dirty="0" smtClean="0"/>
              <a:t> </a:t>
            </a:r>
            <a:r>
              <a:rPr lang="en-US" dirty="0" smtClean="0"/>
              <a:t>30 min</a:t>
            </a:r>
            <a:endParaRPr lang="mk-MK" dirty="0"/>
          </a:p>
          <a:p>
            <a:pPr algn="l"/>
            <a:endParaRPr lang="en-US" dirty="0" smtClean="0"/>
          </a:p>
          <a:p>
            <a:pPr algn="l"/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Approach:</a:t>
            </a:r>
            <a:r>
              <a:rPr lang="en-US" sz="3200" dirty="0" smtClean="0"/>
              <a:t> </a:t>
            </a:r>
            <a:r>
              <a:rPr lang="en-US" dirty="0" smtClean="0"/>
              <a:t>Write your findings on the flipchart paper. </a:t>
            </a:r>
          </a:p>
          <a:p>
            <a:pPr algn="l"/>
            <a:r>
              <a:rPr lang="en-US" b="1" dirty="0" smtClean="0">
                <a:solidFill>
                  <a:srgbClr val="FF0000"/>
                </a:solidFill>
              </a:rPr>
              <a:t>DO NOT SHARE WITH OTHER GROUPS </a:t>
            </a:r>
            <a:r>
              <a:rPr lang="en-US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</a:t>
            </a:r>
            <a:endParaRPr lang="mk-MK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779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Role play: Addressing </a:t>
            </a:r>
            <a:r>
              <a:rPr lang="en-US" dirty="0"/>
              <a:t>business needs</a:t>
            </a:r>
            <a:endParaRPr lang="mk-MK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l"/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Task:</a:t>
            </a:r>
            <a:r>
              <a:rPr lang="en-US" sz="3600" dirty="0"/>
              <a:t>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</a:t>
            </a:r>
            <a:r>
              <a:rPr lang="en-US" dirty="0" smtClean="0"/>
              <a:t>member of group will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 as advisors </a:t>
            </a:r>
            <a:r>
              <a:rPr lang="en-US" dirty="0" smtClean="0"/>
              <a:t>and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en-US" dirty="0" smtClean="0"/>
              <a:t> member of the other group will act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 a applicant </a:t>
            </a:r>
            <a:r>
              <a:rPr lang="en-US" dirty="0" smtClean="0"/>
              <a:t>(client). The advisor and applicant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meet for the first time</a:t>
            </a:r>
            <a:r>
              <a:rPr lang="en-US" dirty="0" smtClean="0"/>
              <a:t>. The advisor has a short time to:</a:t>
            </a:r>
            <a:endParaRPr lang="en-US" dirty="0"/>
          </a:p>
          <a:p>
            <a:pPr marL="342900" indent="-342900" algn="l">
              <a:buFontTx/>
              <a:buChar char="-"/>
            </a:pPr>
            <a:r>
              <a:rPr lang="en-GB" b="1" dirty="0" smtClean="0"/>
              <a:t>Inform the applicant</a:t>
            </a:r>
          </a:p>
          <a:p>
            <a:pPr marL="342900" indent="-342900" algn="l">
              <a:buFontTx/>
              <a:buChar char="-"/>
            </a:pPr>
            <a:r>
              <a:rPr lang="en-GB" b="1" dirty="0" smtClean="0"/>
              <a:t>Identify client constraints </a:t>
            </a:r>
            <a:r>
              <a:rPr lang="en-GB" b="1" dirty="0"/>
              <a:t>and issues </a:t>
            </a:r>
            <a:endParaRPr lang="en-GB" b="1" dirty="0" smtClean="0"/>
          </a:p>
          <a:p>
            <a:pPr marL="342900" indent="-342900" algn="l">
              <a:buFontTx/>
              <a:buChar char="-"/>
            </a:pPr>
            <a:r>
              <a:rPr lang="en-US" b="1" dirty="0" smtClean="0"/>
              <a:t>Formulate client business </a:t>
            </a:r>
            <a:r>
              <a:rPr lang="en-US" b="1" dirty="0"/>
              <a:t>development idea</a:t>
            </a:r>
          </a:p>
          <a:p>
            <a:pPr algn="l"/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Time:</a:t>
            </a:r>
            <a:r>
              <a:rPr lang="en-US" sz="3200" dirty="0"/>
              <a:t> </a:t>
            </a:r>
            <a:r>
              <a:rPr lang="en-US" dirty="0"/>
              <a:t>2</a:t>
            </a:r>
            <a:r>
              <a:rPr lang="en-US" dirty="0" smtClean="0"/>
              <a:t>0 min</a:t>
            </a:r>
            <a:endParaRPr lang="mk-MK" dirty="0"/>
          </a:p>
          <a:p>
            <a:pPr algn="l"/>
            <a:endParaRPr lang="en-US" dirty="0"/>
          </a:p>
          <a:p>
            <a:pPr algn="l"/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Task: </a:t>
            </a:r>
            <a:r>
              <a:rPr lang="en-US" dirty="0" smtClean="0"/>
              <a:t>Other participants will observe the process.</a:t>
            </a:r>
          </a:p>
          <a:p>
            <a:pPr algn="l"/>
            <a:endParaRPr lang="en-GB" b="1" dirty="0"/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4001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Feedback: Addressing </a:t>
            </a:r>
            <a:r>
              <a:rPr lang="en-US" dirty="0"/>
              <a:t>business needs</a:t>
            </a:r>
            <a:endParaRPr lang="mk-MK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l"/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was advisor introduction?</a:t>
            </a:r>
          </a:p>
          <a:p>
            <a:pPr algn="l"/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Does advisor make proper explanation of the purpose? 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 has lead 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process and conversation?</a:t>
            </a:r>
          </a:p>
          <a:p>
            <a:pPr algn="l"/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 was asking &amp; Who was answering?</a:t>
            </a:r>
          </a:p>
          <a:p>
            <a:pPr algn="l"/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 the advisor asking right question?</a:t>
            </a:r>
          </a:p>
          <a:p>
            <a:pPr algn="l"/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 the advisor 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giving right answers?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about advisor attitude?</a:t>
            </a:r>
          </a:p>
          <a:p>
            <a:pPr algn="l"/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about time management?</a:t>
            </a:r>
          </a:p>
          <a:p>
            <a:pPr algn="l"/>
            <a:endParaRPr 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endParaRPr lang="en-US" dirty="0" smtClean="0"/>
          </a:p>
          <a:p>
            <a:pPr algn="l"/>
            <a:endParaRPr lang="en-GB" b="1" dirty="0"/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3102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750</TotalTime>
  <Words>469</Words>
  <Application>Microsoft Office PowerPoint</Application>
  <PresentationFormat>On-screen Show (4:3)</PresentationFormat>
  <Paragraphs>64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Wingdings</vt:lpstr>
      <vt:lpstr>Office Theme</vt:lpstr>
      <vt:lpstr>Case studies</vt:lpstr>
      <vt:lpstr>Case studies</vt:lpstr>
      <vt:lpstr>Group work - rules</vt:lpstr>
      <vt:lpstr>Formulation agricultural business development ideas</vt:lpstr>
      <vt:lpstr>Role play: Addressing business needs</vt:lpstr>
      <vt:lpstr>Feedback: Addressing business needs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a role of ADVISOR?</dc:title>
  <dc:creator>Lazo Dimitrov</dc:creator>
  <cp:lastModifiedBy>LENOVO</cp:lastModifiedBy>
  <cp:revision>69</cp:revision>
  <dcterms:created xsi:type="dcterms:W3CDTF">2017-09-28T18:49:17Z</dcterms:created>
  <dcterms:modified xsi:type="dcterms:W3CDTF">2017-10-02T13:37:29Z</dcterms:modified>
</cp:coreProperties>
</file>