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9" r:id="rId3"/>
    <p:sldId id="264" r:id="rId4"/>
    <p:sldId id="265" r:id="rId5"/>
    <p:sldId id="266" r:id="rId6"/>
    <p:sldId id="260" r:id="rId7"/>
    <p:sldId id="261" r:id="rId8"/>
    <p:sldId id="262" r:id="rId9"/>
    <p:sldId id="263" r:id="rId10"/>
    <p:sldId id="268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AF37"/>
    <a:srgbClr val="00EE00"/>
    <a:srgbClr val="05D600"/>
    <a:srgbClr val="21DC02"/>
    <a:srgbClr val="FC5C14"/>
    <a:srgbClr val="DA14BE"/>
    <a:srgbClr val="0408B4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26" autoAdjust="0"/>
    <p:restoredTop sz="94444" autoAdjust="0"/>
  </p:normalViewPr>
  <p:slideViewPr>
    <p:cSldViewPr snapToGrid="0">
      <p:cViewPr varScale="1">
        <p:scale>
          <a:sx n="74" d="100"/>
          <a:sy n="74" d="100"/>
        </p:scale>
        <p:origin x="12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42" d="100"/>
          <a:sy n="142" d="100"/>
        </p:scale>
        <p:origin x="906" y="-239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Sheet1!$A$2:$A$6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xVal>
          <c:yVal>
            <c:numRef>
              <c:f>Sheet1!$B$2:$B$6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4099-4A5B-8EA4-69CC55A36A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7181976"/>
        <c:axId val="307181584"/>
      </c:scatterChart>
      <c:valAx>
        <c:axId val="307181976"/>
        <c:scaling>
          <c:orientation val="minMax"/>
          <c:max val="4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@" sourceLinked="0"/>
        <c:majorTickMark val="none"/>
        <c:minorTickMark val="none"/>
        <c:tickLblPos val="nextTo"/>
        <c:crossAx val="307181584"/>
        <c:crosses val="autoZero"/>
        <c:crossBetween val="midCat"/>
        <c:majorUnit val="1"/>
        <c:minorUnit val="1"/>
      </c:valAx>
      <c:valAx>
        <c:axId val="307181584"/>
        <c:scaling>
          <c:orientation val="minMax"/>
          <c:max val="4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07181976"/>
        <c:crosses val="autoZero"/>
        <c:crossBetween val="midCat"/>
        <c:majorUnit val="1"/>
        <c:min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8C9670-5124-4409-958B-889F0C71EABA}" type="slidenum">
              <a:rPr lang="mk-MK" smtClean="0"/>
              <a:t>‹#›</a:t>
            </a:fld>
            <a:endParaRPr lang="mk-MK" dirty="0"/>
          </a:p>
        </p:txBody>
      </p:sp>
      <p:sp>
        <p:nvSpPr>
          <p:cNvPr id="6" name="Date Placeholder 3"/>
          <p:cNvSpPr txBox="1">
            <a:spLocks/>
          </p:cNvSpPr>
          <p:nvPr/>
        </p:nvSpPr>
        <p:spPr>
          <a:xfrm>
            <a:off x="-3259" y="8633373"/>
            <a:ext cx="948360" cy="5012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02.10.2017</a:t>
            </a:r>
            <a:endParaRPr lang="mk-MK" dirty="0"/>
          </a:p>
        </p:txBody>
      </p:sp>
      <p:pic>
        <p:nvPicPr>
          <p:cNvPr id="8" name="Picture 2" descr="European Emble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37" y="8657897"/>
            <a:ext cx="735304" cy="450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613646" y="8683804"/>
            <a:ext cx="3711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" dirty="0" err="1"/>
              <a:t>This</a:t>
            </a:r>
            <a:r>
              <a:rPr lang="tr-TR" sz="800" dirty="0"/>
              <a:t> Project is </a:t>
            </a:r>
            <a:r>
              <a:rPr lang="tr-TR" sz="800" dirty="0" err="1"/>
              <a:t>financed</a:t>
            </a:r>
            <a:r>
              <a:rPr lang="tr-TR" sz="800" dirty="0"/>
              <a:t> by </a:t>
            </a:r>
            <a:r>
              <a:rPr lang="tr-TR" sz="800" dirty="0" err="1"/>
              <a:t>the</a:t>
            </a:r>
            <a:r>
              <a:rPr lang="tr-TR" sz="800" dirty="0"/>
              <a:t> </a:t>
            </a:r>
            <a:r>
              <a:rPr lang="tr-TR" sz="800" dirty="0" err="1"/>
              <a:t>European</a:t>
            </a:r>
            <a:r>
              <a:rPr lang="tr-TR" sz="800" dirty="0"/>
              <a:t> </a:t>
            </a:r>
            <a:r>
              <a:rPr lang="tr-TR" sz="800" dirty="0" err="1"/>
              <a:t>Union</a:t>
            </a:r>
            <a:r>
              <a:rPr lang="tr-TR" sz="800" dirty="0"/>
              <a:t> </a:t>
            </a:r>
            <a:r>
              <a:rPr lang="tr-TR" sz="800" dirty="0" err="1"/>
              <a:t>and</a:t>
            </a:r>
            <a:r>
              <a:rPr lang="tr-TR" sz="800" dirty="0"/>
              <a:t> </a:t>
            </a:r>
            <a:r>
              <a:rPr lang="tr-TR" sz="800" dirty="0" err="1"/>
              <a:t>implemented</a:t>
            </a:r>
            <a:r>
              <a:rPr lang="tr-TR" sz="800" dirty="0"/>
              <a:t> by </a:t>
            </a:r>
            <a:r>
              <a:rPr lang="en-GB" sz="800" dirty="0"/>
              <a:t>WYG </a:t>
            </a:r>
            <a:r>
              <a:rPr lang="en-GB" sz="800" dirty="0" err="1"/>
              <a:t>Türkiye</a:t>
            </a:r>
            <a:r>
              <a:rPr lang="en-GB" sz="800" dirty="0"/>
              <a:t>, WYG International Ltd., Project Group </a:t>
            </a:r>
            <a:r>
              <a:rPr lang="tr-TR" sz="800" dirty="0" err="1"/>
              <a:t>and</a:t>
            </a:r>
            <a:r>
              <a:rPr lang="en-GB" sz="800" dirty="0"/>
              <a:t> LDK Consultants Consortium</a:t>
            </a:r>
            <a:r>
              <a:rPr lang="tr-TR" sz="800" dirty="0"/>
              <a:t>.</a:t>
            </a:r>
            <a:endParaRPr lang="en-GB" sz="800" dirty="0"/>
          </a:p>
        </p:txBody>
      </p:sp>
      <p:pic>
        <p:nvPicPr>
          <p:cNvPr id="10" name="Picture 2" descr="\\Server\share\PMU ADMIN - 2015-18\Visibility\Logo\AB Hibe Logo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8" t="31442" r="9259" b="31612"/>
          <a:stretch/>
        </p:blipFill>
        <p:spPr bwMode="auto">
          <a:xfrm>
            <a:off x="5284617" y="8649283"/>
            <a:ext cx="984570" cy="485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1157008" y="8563528"/>
            <a:ext cx="9144000" cy="18288"/>
          </a:xfrm>
          <a:prstGeom prst="rect">
            <a:avLst/>
          </a:prstGeom>
          <a:solidFill>
            <a:srgbClr val="0408B4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72871548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0" y="8882436"/>
            <a:ext cx="1004047" cy="2615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mk-MK" smtClean="0"/>
              <a:t>02.10.2017</a:t>
            </a:r>
            <a:endParaRPr lang="mk-M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mk-M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k-M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418729" y="8882436"/>
            <a:ext cx="437684" cy="2615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4414D3-3BAA-452B-9AD7-2EFEBCD08E64}" type="slidenum">
              <a:rPr lang="mk-MK" smtClean="0"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24961443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mk-MK" smtClean="0"/>
              <a:t>02.10.2017</a:t>
            </a:r>
            <a:endParaRPr lang="mk-M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4414D3-3BAA-452B-9AD7-2EFEBCD08E64}" type="slidenum">
              <a:rPr lang="mk-MK" smtClean="0"/>
              <a:t>1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26764890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mk-MK" smtClean="0"/>
              <a:t>02.10.2017</a:t>
            </a:r>
            <a:endParaRPr lang="mk-M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4414D3-3BAA-452B-9AD7-2EFEBCD08E64}" type="slidenum">
              <a:rPr lang="mk-MK" smtClean="0"/>
              <a:t>10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10932857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mk-MK" smtClean="0"/>
              <a:t>02.10.2017</a:t>
            </a:r>
            <a:endParaRPr lang="mk-M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4414D3-3BAA-452B-9AD7-2EFEBCD08E64}" type="slidenum">
              <a:rPr lang="mk-MK" smtClean="0"/>
              <a:t>11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1910735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mk-MK" smtClean="0"/>
              <a:t>02.10.2017</a:t>
            </a:r>
            <a:endParaRPr lang="mk-M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4414D3-3BAA-452B-9AD7-2EFEBCD08E64}" type="slidenum">
              <a:rPr lang="mk-MK" smtClean="0"/>
              <a:t>2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5349938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mk-MK" smtClean="0"/>
              <a:t>02.10.2017</a:t>
            </a:r>
            <a:endParaRPr lang="mk-M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4414D3-3BAA-452B-9AD7-2EFEBCD08E64}" type="slidenum">
              <a:rPr lang="mk-MK" smtClean="0"/>
              <a:t>3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36114565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mk-MK" smtClean="0"/>
              <a:t>02.10.2017</a:t>
            </a:r>
            <a:endParaRPr lang="mk-M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4414D3-3BAA-452B-9AD7-2EFEBCD08E64}" type="slidenum">
              <a:rPr lang="mk-MK" smtClean="0"/>
              <a:t>4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2733201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mk-MK" smtClean="0"/>
              <a:t>02.10.2017</a:t>
            </a:r>
            <a:endParaRPr lang="mk-M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4414D3-3BAA-452B-9AD7-2EFEBCD08E64}" type="slidenum">
              <a:rPr lang="mk-MK" smtClean="0"/>
              <a:t>5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38713371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mk-MK" smtClean="0"/>
              <a:t>02.10.2017</a:t>
            </a:r>
            <a:endParaRPr lang="mk-M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4414D3-3BAA-452B-9AD7-2EFEBCD08E64}" type="slidenum">
              <a:rPr lang="mk-MK" smtClean="0"/>
              <a:t>6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27481264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mk-MK" smtClean="0"/>
              <a:t>02.10.2017</a:t>
            </a:r>
            <a:endParaRPr lang="mk-M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4414D3-3BAA-452B-9AD7-2EFEBCD08E64}" type="slidenum">
              <a:rPr lang="mk-MK" smtClean="0"/>
              <a:t>7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36497144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mk-MK" smtClean="0"/>
              <a:t>02.10.2017</a:t>
            </a:r>
            <a:endParaRPr lang="mk-M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4414D3-3BAA-452B-9AD7-2EFEBCD08E64}" type="slidenum">
              <a:rPr lang="mk-MK" smtClean="0"/>
              <a:t>8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28513570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mk-MK" smtClean="0"/>
              <a:t>02.10.2017</a:t>
            </a:r>
            <a:endParaRPr lang="mk-M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4414D3-3BAA-452B-9AD7-2EFEBCD08E64}" type="slidenum">
              <a:rPr lang="mk-MK" smtClean="0"/>
              <a:t>9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4289164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43933"/>
          </a:xfrm>
        </p:spPr>
        <p:txBody>
          <a:bodyPr anchor="b"/>
          <a:lstStyle>
            <a:lvl1pPr algn="l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59809"/>
            <a:ext cx="9144000" cy="522709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CDBE4-959A-4E4D-8FDB-29C9B4D6A6FB}" type="datetimeFigureOut">
              <a:rPr lang="mk-MK" smtClean="0"/>
              <a:t>02.10.2017</a:t>
            </a:fld>
            <a:endParaRPr lang="mk-M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70991" y="6356351"/>
            <a:ext cx="6308035" cy="365125"/>
          </a:xfrm>
          <a:prstGeom prst="rect">
            <a:avLst/>
          </a:prstGeom>
        </p:spPr>
        <p:txBody>
          <a:bodyPr/>
          <a:lstStyle/>
          <a:p>
            <a:endParaRPr lang="mk-M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85885-D34F-493F-9F44-9410FC3C4C48}" type="slidenum">
              <a:rPr lang="mk-MK" smtClean="0"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2682939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909"/>
            <a:ext cx="9144000" cy="68212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03567"/>
            <a:ext cx="9144000" cy="522874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CDBE4-959A-4E4D-8FDB-29C9B4D6A6FB}" type="datetimeFigureOut">
              <a:rPr lang="mk-MK" smtClean="0"/>
              <a:t>02.10.2017</a:t>
            </a:fld>
            <a:endParaRPr lang="mk-M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70991" y="6356351"/>
            <a:ext cx="6308035" cy="365125"/>
          </a:xfrm>
          <a:prstGeom prst="rect">
            <a:avLst/>
          </a:prstGeom>
        </p:spPr>
        <p:txBody>
          <a:bodyPr/>
          <a:lstStyle/>
          <a:p>
            <a:endParaRPr lang="mk-M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85885-D34F-493F-9F44-9410FC3C4C48}" type="slidenum">
              <a:rPr lang="mk-MK" smtClean="0"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3864308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-9526" y="0"/>
            <a:ext cx="9153526" cy="6823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-9526" y="846161"/>
            <a:ext cx="9144000" cy="52214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248820"/>
            <a:ext cx="948360" cy="5012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02.10.2017</a:t>
            </a:r>
            <a:endParaRPr lang="mk-M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060" y="6239295"/>
            <a:ext cx="524289" cy="5012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85885-D34F-493F-9F44-9410FC3C4C48}" type="slidenum">
              <a:rPr lang="mk-MK" smtClean="0"/>
              <a:t>‹#›</a:t>
            </a:fld>
            <a:endParaRPr lang="mk-MK" dirty="0"/>
          </a:p>
        </p:txBody>
      </p:sp>
      <p:pic>
        <p:nvPicPr>
          <p:cNvPr id="9" name="Picture 2" descr="European Emblem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010" y="6277396"/>
            <a:ext cx="735304" cy="450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 userDrawn="1"/>
        </p:nvSpPr>
        <p:spPr>
          <a:xfrm>
            <a:off x="2413858" y="6289855"/>
            <a:ext cx="44082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000" dirty="0" err="1"/>
              <a:t>This</a:t>
            </a:r>
            <a:r>
              <a:rPr lang="tr-TR" sz="1000" dirty="0"/>
              <a:t> Project is </a:t>
            </a:r>
            <a:r>
              <a:rPr lang="tr-TR" sz="1000" dirty="0" err="1"/>
              <a:t>financed</a:t>
            </a:r>
            <a:r>
              <a:rPr lang="tr-TR" sz="1000" dirty="0"/>
              <a:t> by </a:t>
            </a:r>
            <a:r>
              <a:rPr lang="tr-TR" sz="1000" dirty="0" err="1"/>
              <a:t>the</a:t>
            </a:r>
            <a:r>
              <a:rPr lang="tr-TR" sz="1000" dirty="0"/>
              <a:t> </a:t>
            </a:r>
            <a:r>
              <a:rPr lang="tr-TR" sz="1000" dirty="0" err="1"/>
              <a:t>European</a:t>
            </a:r>
            <a:r>
              <a:rPr lang="tr-TR" sz="1000" dirty="0"/>
              <a:t> </a:t>
            </a:r>
            <a:r>
              <a:rPr lang="tr-TR" sz="1000" dirty="0" err="1"/>
              <a:t>Union</a:t>
            </a:r>
            <a:r>
              <a:rPr lang="tr-TR" sz="1000" dirty="0"/>
              <a:t> </a:t>
            </a:r>
            <a:r>
              <a:rPr lang="tr-TR" sz="1000" dirty="0" err="1"/>
              <a:t>and</a:t>
            </a:r>
            <a:r>
              <a:rPr lang="tr-TR" sz="1000" dirty="0"/>
              <a:t> </a:t>
            </a:r>
            <a:r>
              <a:rPr lang="tr-TR" sz="1000" dirty="0" err="1"/>
              <a:t>implemented</a:t>
            </a:r>
            <a:r>
              <a:rPr lang="tr-TR" sz="1000" dirty="0"/>
              <a:t> by </a:t>
            </a:r>
            <a:r>
              <a:rPr lang="en-GB" sz="1000" dirty="0"/>
              <a:t>WYG </a:t>
            </a:r>
            <a:r>
              <a:rPr lang="en-GB" sz="1000" dirty="0" err="1"/>
              <a:t>Türkiye</a:t>
            </a:r>
            <a:r>
              <a:rPr lang="en-GB" sz="1000" dirty="0"/>
              <a:t>, WYG International Ltd., Project Group </a:t>
            </a:r>
            <a:r>
              <a:rPr lang="tr-TR" sz="1000" dirty="0" err="1"/>
              <a:t>and</a:t>
            </a:r>
            <a:r>
              <a:rPr lang="en-GB" sz="1000" dirty="0"/>
              <a:t> LDK Consultants Consortium</a:t>
            </a:r>
            <a:r>
              <a:rPr lang="tr-TR" sz="1000" dirty="0"/>
              <a:t>.</a:t>
            </a:r>
            <a:endParaRPr lang="en-GB" sz="1000" dirty="0"/>
          </a:p>
        </p:txBody>
      </p:sp>
      <p:pic>
        <p:nvPicPr>
          <p:cNvPr id="11" name="Picture 2" descr="\\Server\share\PMU ADMIN - 2015-18\Visibility\Logo\AB Hibe Logo.png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8" t="31442" r="9259" b="31612"/>
          <a:stretch/>
        </p:blipFill>
        <p:spPr bwMode="auto">
          <a:xfrm>
            <a:off x="6923612" y="6245915"/>
            <a:ext cx="984570" cy="485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-9526" y="6169579"/>
            <a:ext cx="9144000" cy="18288"/>
          </a:xfrm>
          <a:prstGeom prst="rect">
            <a:avLst/>
          </a:prstGeom>
          <a:solidFill>
            <a:srgbClr val="0408B4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  <p:sp>
        <p:nvSpPr>
          <p:cNvPr id="15" name="Rectangle 14"/>
          <p:cNvSpPr/>
          <p:nvPr userDrawn="1"/>
        </p:nvSpPr>
        <p:spPr>
          <a:xfrm>
            <a:off x="0" y="664100"/>
            <a:ext cx="9144000" cy="18288"/>
          </a:xfrm>
          <a:prstGeom prst="rect">
            <a:avLst/>
          </a:prstGeom>
          <a:solidFill>
            <a:srgbClr val="0408B4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332613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u="none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jpe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jpe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gif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gif"/><Relationship Id="rId5" Type="http://schemas.openxmlformats.org/officeDocument/2006/relationships/image" Target="../media/image21.gif"/><Relationship Id="rId4" Type="http://schemas.openxmlformats.org/officeDocument/2006/relationships/hyperlink" Target="https://www.google.com/url?sa=i&amp;rct=j&amp;q=&amp;esrc=s&amp;source=images&amp;cd=&amp;cad=rja&amp;uact=8&amp;ved=0ahUKEwjllafXycjWAhUHchQKHQydCY8QjRwIBw&amp;url=http://www.laughinggif.com/gifs/d02yvzrpsr&amp;psig=AFQjCNEmHh-i3hJdANqLjR23bZM7yXC8eA&amp;ust=150671194187499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2374710"/>
            <a:ext cx="6864824" cy="766762"/>
          </a:xfrm>
        </p:spPr>
        <p:txBody>
          <a:bodyPr>
            <a:noAutofit/>
          </a:bodyPr>
          <a:lstStyle/>
          <a:p>
            <a:r>
              <a:rPr lang="en-US" sz="6000" dirty="0" smtClean="0"/>
              <a:t>What is an role of </a:t>
            </a:r>
            <a:r>
              <a:rPr lang="en-US" sz="7200" b="1" dirty="0" smtClean="0"/>
              <a:t>ADVISOR</a:t>
            </a:r>
            <a:endParaRPr lang="mk-MK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5268036"/>
            <a:ext cx="1910687" cy="532263"/>
          </a:xfrm>
        </p:spPr>
        <p:txBody>
          <a:bodyPr/>
          <a:lstStyle/>
          <a:p>
            <a:r>
              <a:rPr lang="en-US" dirty="0"/>
              <a:t>Lazo Dimitrov</a:t>
            </a:r>
            <a:endParaRPr lang="mk-MK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73304" y="3821373"/>
            <a:ext cx="590265" cy="766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u="none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z="196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  <a:endParaRPr lang="mk-MK" sz="19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6271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586052" y="3277201"/>
            <a:ext cx="256032" cy="256032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  <p:sp>
        <p:nvSpPr>
          <p:cNvPr id="7" name="Oval 6"/>
          <p:cNvSpPr/>
          <p:nvPr/>
        </p:nvSpPr>
        <p:spPr>
          <a:xfrm>
            <a:off x="2852389" y="1473958"/>
            <a:ext cx="3712191" cy="375313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13909"/>
            <a:ext cx="9144000" cy="6821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u="none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spcAft>
                <a:spcPts val="1800"/>
              </a:spcAft>
            </a:pPr>
            <a:r>
              <a:rPr lang="en-US" dirty="0"/>
              <a:t>Individual vs Group</a:t>
            </a:r>
            <a:endParaRPr lang="mk-MK" dirty="0"/>
          </a:p>
        </p:txBody>
      </p:sp>
      <p:sp>
        <p:nvSpPr>
          <p:cNvPr id="10" name="Oval 9"/>
          <p:cNvSpPr/>
          <p:nvPr/>
        </p:nvSpPr>
        <p:spPr>
          <a:xfrm>
            <a:off x="5325901" y="2094205"/>
            <a:ext cx="529261" cy="49887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  <p:sp>
        <p:nvSpPr>
          <p:cNvPr id="11" name="Oval 10"/>
          <p:cNvSpPr/>
          <p:nvPr/>
        </p:nvSpPr>
        <p:spPr>
          <a:xfrm>
            <a:off x="3517804" y="2094205"/>
            <a:ext cx="529261" cy="49887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  <p:sp>
        <p:nvSpPr>
          <p:cNvPr id="9" name="Isosceles Triangle 8"/>
          <p:cNvSpPr/>
          <p:nvPr/>
        </p:nvSpPr>
        <p:spPr>
          <a:xfrm>
            <a:off x="4434073" y="3155782"/>
            <a:ext cx="529261" cy="49887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  <p:sp>
        <p:nvSpPr>
          <p:cNvPr id="12" name="Moon 11"/>
          <p:cNvSpPr/>
          <p:nvPr/>
        </p:nvSpPr>
        <p:spPr>
          <a:xfrm rot="16200000">
            <a:off x="4408728" y="3841445"/>
            <a:ext cx="529261" cy="1781848"/>
          </a:xfrm>
          <a:prstGeom prst="moon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  <p:sp>
        <p:nvSpPr>
          <p:cNvPr id="13" name="TextBox 12"/>
          <p:cNvSpPr txBox="1"/>
          <p:nvPr/>
        </p:nvSpPr>
        <p:spPr>
          <a:xfrm>
            <a:off x="834990" y="782729"/>
            <a:ext cx="18945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Individual</a:t>
            </a:r>
            <a:endParaRPr lang="mk-MK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08977" y="792609"/>
            <a:ext cx="12872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Group</a:t>
            </a:r>
            <a:endParaRPr lang="mk-MK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119" y="2361063"/>
            <a:ext cx="2209083" cy="210667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073575" y="808985"/>
            <a:ext cx="17481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Network</a:t>
            </a:r>
            <a:endParaRPr lang="mk-MK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1412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10" grpId="0" animBg="1"/>
      <p:bldP spid="11" grpId="0" animBg="1"/>
      <p:bldP spid="9" grpId="0" animBg="1"/>
      <p:bldP spid="12" grpId="0" animBg="1"/>
      <p:bldP spid="13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0" y="1064526"/>
            <a:ext cx="9144000" cy="4722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your role as advisor?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are your expectations as advisor?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your background and knowledge?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experience do you have?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are the skills you possess?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your responsibility?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your benefit?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are your doubts and uncertainty?</a:t>
            </a:r>
            <a:endParaRPr lang="mk-MK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-1288473" y="734292"/>
            <a:ext cx="6996546" cy="115047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mk-MK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13909"/>
            <a:ext cx="9144000" cy="6821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u="none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 smtClean="0"/>
              <a:t>What is an role of advisor?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36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0" y="1749400"/>
            <a:ext cx="9144000" cy="708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What are your </a:t>
            </a:r>
            <a:r>
              <a:rPr lang="en-US" sz="4000" dirty="0" smtClean="0"/>
              <a:t>expectations </a:t>
            </a:r>
            <a:r>
              <a:rPr lang="en-US" sz="4000" dirty="0"/>
              <a:t>from </a:t>
            </a:r>
            <a:r>
              <a:rPr lang="en-US" sz="4000" dirty="0" smtClean="0"/>
              <a:t>us?</a:t>
            </a:r>
            <a:endParaRPr lang="en-US" sz="40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-1457972" y="4631010"/>
            <a:ext cx="12093388" cy="115047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</a:t>
            </a:r>
            <a:r>
              <a:rPr lang="en-US" sz="3200" dirty="0"/>
              <a:t> </a:t>
            </a:r>
            <a:r>
              <a:rPr lang="en-US" sz="3200" dirty="0" smtClean="0"/>
              <a:t>are we?</a:t>
            </a:r>
            <a:endParaRPr lang="en-US" sz="3200" dirty="0"/>
          </a:p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</a:t>
            </a:r>
            <a:r>
              <a:rPr lang="en-US" sz="3200" dirty="0"/>
              <a:t> </a:t>
            </a:r>
            <a:r>
              <a:rPr lang="en-US" sz="3200" dirty="0" smtClean="0"/>
              <a:t>are we </a:t>
            </a:r>
            <a:r>
              <a:rPr lang="en-US" sz="3200" dirty="0"/>
              <a:t>here?</a:t>
            </a:r>
          </a:p>
          <a:p>
            <a:r>
              <a:rPr lang="en-US" sz="3200" dirty="0"/>
              <a:t>What is </a:t>
            </a:r>
            <a:r>
              <a:rPr lang="en-US" sz="3200" dirty="0" smtClean="0"/>
              <a:t>our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background</a:t>
            </a:r>
            <a:r>
              <a:rPr lang="en-US" sz="3200" dirty="0"/>
              <a:t>?</a:t>
            </a:r>
          </a:p>
          <a:p>
            <a:r>
              <a:rPr lang="en-US" sz="3200" dirty="0"/>
              <a:t>What </a:t>
            </a:r>
            <a:r>
              <a:rPr lang="en-US" sz="3200" dirty="0" smtClean="0"/>
              <a:t>is our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expertise</a:t>
            </a:r>
            <a:r>
              <a:rPr lang="en-US" sz="3200" dirty="0"/>
              <a:t> and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skills</a:t>
            </a:r>
            <a:r>
              <a:rPr lang="en-US" sz="3200" dirty="0"/>
              <a:t>?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6722" y="784444"/>
            <a:ext cx="9144000" cy="6460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are your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expectations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 the training?</a:t>
            </a:r>
            <a:endParaRPr lang="mk-MK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2457488"/>
            <a:ext cx="9144000" cy="115047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What do you want from </a:t>
            </a:r>
            <a:r>
              <a:rPr lang="en-US" dirty="0" smtClean="0"/>
              <a:t>us?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13909"/>
            <a:ext cx="9144000" cy="6821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u="none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 smtClean="0"/>
              <a:t>Expectation and needs </a:t>
            </a:r>
            <a:endParaRPr lang="mk-MK" dirty="0"/>
          </a:p>
        </p:txBody>
      </p:sp>
    </p:spTree>
    <p:extLst>
      <p:ext uri="{BB962C8B-B14F-4D97-AF65-F5344CB8AC3E}">
        <p14:creationId xmlns:p14="http://schemas.microsoft.com/office/powerpoint/2010/main" val="2091736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hart 11"/>
          <p:cNvGraphicFramePr/>
          <p:nvPr>
            <p:extLst>
              <p:ext uri="{D42A27DB-BD31-4B8C-83A1-F6EECF244321}">
                <p14:modId xmlns:p14="http://schemas.microsoft.com/office/powerpoint/2010/main" val="2127511587"/>
              </p:ext>
            </p:extLst>
          </p:nvPr>
        </p:nvGraphicFramePr>
        <p:xfrm>
          <a:off x="2090928" y="943607"/>
          <a:ext cx="6575399" cy="41436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itle 1"/>
          <p:cNvSpPr txBox="1">
            <a:spLocks/>
          </p:cNvSpPr>
          <p:nvPr/>
        </p:nvSpPr>
        <p:spPr>
          <a:xfrm>
            <a:off x="1307723" y="943607"/>
            <a:ext cx="871727" cy="3308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Expert</a:t>
            </a:r>
            <a:endParaRPr lang="mk-MK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307723" y="1836083"/>
            <a:ext cx="1200912" cy="39181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Specialist</a:t>
            </a:r>
            <a:endParaRPr lang="mk-MK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352446" y="3752353"/>
            <a:ext cx="981456" cy="3544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</a:t>
            </a:r>
            <a:endParaRPr lang="mk-MK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307723" y="2796979"/>
            <a:ext cx="1054609" cy="3308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Modest</a:t>
            </a:r>
            <a:endParaRPr lang="mk-MK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366094" y="4728239"/>
            <a:ext cx="1054609" cy="3308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</a:t>
            </a:r>
            <a:endParaRPr lang="mk-MK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2998319" y="4961639"/>
            <a:ext cx="1588366" cy="3308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Lecturing</a:t>
            </a:r>
            <a:endParaRPr lang="mk-MK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7691031" y="4962514"/>
            <a:ext cx="1650345" cy="3067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Facilitation</a:t>
            </a:r>
            <a:endParaRPr lang="mk-MK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0" y="13909"/>
            <a:ext cx="9144000" cy="6821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u="none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/>
              <a:t>Exercise 1. Introduction and background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996510" y="1067761"/>
            <a:ext cx="13648" cy="3895667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2179450" y="5609233"/>
            <a:ext cx="6295810" cy="13649"/>
          </a:xfrm>
          <a:prstGeom prst="straightConnector1">
            <a:avLst/>
          </a:prstGeom>
          <a:ln w="76200">
            <a:solidFill>
              <a:srgbClr val="DA14B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145538" y="1583140"/>
            <a:ext cx="4545494" cy="285717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CONTENT</a:t>
            </a:r>
            <a:r>
              <a:rPr lang="en-US" sz="6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en-US" sz="2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Industry</a:t>
            </a:r>
          </a:p>
          <a:p>
            <a:pPr algn="ctr"/>
            <a:r>
              <a:rPr lang="en-US" sz="2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</a:t>
            </a:r>
            <a:r>
              <a:rPr lang="en-US" sz="2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ector </a:t>
            </a:r>
          </a:p>
          <a:p>
            <a:pPr algn="ctr"/>
            <a:r>
              <a:rPr lang="en-US" sz="2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Area of interest </a:t>
            </a:r>
          </a:p>
          <a:p>
            <a:pPr algn="ctr"/>
            <a:endParaRPr lang="mk-MK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6135992" y="4961639"/>
            <a:ext cx="1684175" cy="3308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</a:t>
            </a:r>
            <a:endParaRPr lang="mk-MK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4640705" y="4961639"/>
            <a:ext cx="1515813" cy="3308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Mentoring</a:t>
            </a:r>
            <a:endParaRPr lang="mk-MK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530618" y="1081410"/>
            <a:ext cx="465892" cy="3895666"/>
          </a:xfrm>
          <a:prstGeom prst="rect">
            <a:avLst/>
          </a:prstGeom>
        </p:spPr>
        <p:txBody>
          <a:bodyPr vert="vert270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Knowledge</a:t>
            </a:r>
            <a:endParaRPr lang="mk-MK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2179451" y="5608626"/>
            <a:ext cx="6295810" cy="5165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Approach and methods</a:t>
            </a:r>
            <a:endParaRPr lang="mk-MK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1443280" y="4963556"/>
            <a:ext cx="1588366" cy="3308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  <a:endParaRPr lang="mk-MK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0765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6" grpId="0" animBg="1"/>
      <p:bldP spid="21" grpId="0"/>
      <p:bldP spid="22" grpId="0"/>
      <p:bldP spid="26" grpId="0"/>
      <p:bldP spid="27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0" y="13909"/>
            <a:ext cx="9144000" cy="6821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u="none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/>
              <a:t>Exercise 1. Introduction and background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8251" y="820307"/>
            <a:ext cx="6479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Use 5 sticky notes </a:t>
            </a:r>
            <a:r>
              <a:rPr lang="en-US" sz="2400" dirty="0"/>
              <a:t>(</a:t>
            </a:r>
            <a:r>
              <a:rPr lang="en-US" sz="2400" dirty="0" smtClean="0"/>
              <a:t>different color for  each sector) </a:t>
            </a:r>
            <a:endParaRPr lang="mk-MK" sz="2400" dirty="0"/>
          </a:p>
        </p:txBody>
      </p:sp>
      <p:grpSp>
        <p:nvGrpSpPr>
          <p:cNvPr id="34" name="Group 33"/>
          <p:cNvGrpSpPr/>
          <p:nvPr/>
        </p:nvGrpSpPr>
        <p:grpSpPr>
          <a:xfrm>
            <a:off x="7895204" y="1189298"/>
            <a:ext cx="1209725" cy="1000739"/>
            <a:chOff x="5961681" y="1173386"/>
            <a:chExt cx="2581894" cy="222387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480320">
              <a:off x="5961681" y="1173386"/>
              <a:ext cx="2502950" cy="222387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 rot="374443">
              <a:off x="6461931" y="1521920"/>
              <a:ext cx="2081644" cy="1299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Name Surname</a:t>
              </a:r>
              <a:endParaRPr lang="mk-MK" sz="1600" dirty="0"/>
            </a:p>
          </p:txBody>
        </p:sp>
      </p:grpSp>
      <p:sp>
        <p:nvSpPr>
          <p:cNvPr id="10" name="Rectangle 9"/>
          <p:cNvSpPr/>
          <p:nvPr/>
        </p:nvSpPr>
        <p:spPr>
          <a:xfrm>
            <a:off x="4178727" y="1458834"/>
            <a:ext cx="36210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/>
              <a:t>1. Write </a:t>
            </a:r>
            <a:r>
              <a:rPr lang="en-US" sz="2000" dirty="0"/>
              <a:t>your name and surname</a:t>
            </a:r>
          </a:p>
        </p:txBody>
      </p:sp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2763065"/>
              </p:ext>
            </p:extLst>
          </p:nvPr>
        </p:nvGraphicFramePr>
        <p:xfrm>
          <a:off x="98254" y="1235806"/>
          <a:ext cx="4200790" cy="4446070"/>
        </p:xfrm>
        <a:graphic>
          <a:graphicData uri="http://schemas.openxmlformats.org/drawingml/2006/table">
            <a:tbl>
              <a:tblPr firstRow="1" bandRow="1"/>
              <a:tblGrid>
                <a:gridCol w="1198282">
                  <a:extLst>
                    <a:ext uri="{9D8B030D-6E8A-4147-A177-3AD203B41FA5}">
                      <a16:colId xmlns:a16="http://schemas.microsoft.com/office/drawing/2014/main" xmlns="" val="927770391"/>
                    </a:ext>
                  </a:extLst>
                </a:gridCol>
                <a:gridCol w="3002508">
                  <a:extLst>
                    <a:ext uri="{9D8B030D-6E8A-4147-A177-3AD203B41FA5}">
                      <a16:colId xmlns:a16="http://schemas.microsoft.com/office/drawing/2014/main" xmlns="" val="751808897"/>
                    </a:ext>
                  </a:extLst>
                </a:gridCol>
              </a:tblGrid>
              <a:tr h="788470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mk-MK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Annual crop production</a:t>
                      </a:r>
                      <a:endParaRPr lang="mk-MK" dirty="0"/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780510789"/>
                  </a:ext>
                </a:extLst>
              </a:tr>
              <a:tr h="788470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mk-MK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Perennial crop production</a:t>
                      </a:r>
                      <a:endParaRPr lang="mk-MK" dirty="0" smtClean="0"/>
                    </a:p>
                    <a:p>
                      <a:endParaRPr lang="mk-MK" dirty="0"/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43314428"/>
                  </a:ext>
                </a:extLst>
              </a:tr>
              <a:tr h="788470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mk-MK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Livestock</a:t>
                      </a:r>
                      <a:r>
                        <a:rPr lang="en-US" baseline="0" dirty="0" smtClean="0"/>
                        <a:t> production</a:t>
                      </a:r>
                      <a:endParaRPr lang="mk-MK" dirty="0"/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934152945"/>
                  </a:ext>
                </a:extLst>
              </a:tr>
              <a:tr h="788470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mk-MK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Rural business</a:t>
                      </a:r>
                      <a:r>
                        <a:rPr lang="en-US" baseline="0" dirty="0" smtClean="0"/>
                        <a:t> and tourism</a:t>
                      </a:r>
                      <a:endParaRPr lang="mk-MK" dirty="0"/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07014565"/>
                  </a:ext>
                </a:extLst>
              </a:tr>
              <a:tr h="788470">
                <a:tc>
                  <a:txBody>
                    <a:bodyPr/>
                    <a:lstStyle/>
                    <a:p>
                      <a:endParaRPr lang="mk-MK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Finance </a:t>
                      </a:r>
                      <a:endParaRPr lang="mk-MK" dirty="0"/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118087817"/>
                  </a:ext>
                </a:extLst>
              </a:tr>
            </a:tbl>
          </a:graphicData>
        </a:graphic>
      </p:graphicFrame>
      <p:pic>
        <p:nvPicPr>
          <p:cNvPr id="30" name="Picture 29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076024">
            <a:off x="227885" y="2214237"/>
            <a:ext cx="962268" cy="85497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LineDrawing/>
                    </a14:imgEffect>
                    <a14:imgEffect>
                      <a14:brightnessContrast bright="18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017531">
            <a:off x="306775" y="3189709"/>
            <a:ext cx="804487" cy="71478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303" y="3991696"/>
            <a:ext cx="913320" cy="811485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4190816" y="2553541"/>
            <a:ext cx="49531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2</a:t>
            </a:r>
            <a:r>
              <a:rPr lang="en-US" sz="2000" dirty="0" smtClean="0"/>
              <a:t>. Stick to flipchart according your level of knowledge and approach you can use</a:t>
            </a:r>
            <a:endParaRPr lang="en-US" sz="2000" dirty="0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8727" y="3261816"/>
            <a:ext cx="4773007" cy="2893118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66148" y="3673707"/>
            <a:ext cx="539395" cy="492016"/>
          </a:xfrm>
          <a:prstGeom prst="rect">
            <a:avLst/>
          </a:prstGeom>
        </p:spPr>
      </p:pic>
      <p:sp>
        <p:nvSpPr>
          <p:cNvPr id="3" name="Round Same Side Corner Rectangle 2"/>
          <p:cNvSpPr/>
          <p:nvPr/>
        </p:nvSpPr>
        <p:spPr>
          <a:xfrm>
            <a:off x="330606" y="4900375"/>
            <a:ext cx="781017" cy="800976"/>
          </a:xfrm>
          <a:custGeom>
            <a:avLst/>
            <a:gdLst>
              <a:gd name="connsiteX0" fmla="*/ 100855 w 815788"/>
              <a:gd name="connsiteY0" fmla="*/ 0 h 605118"/>
              <a:gd name="connsiteX1" fmla="*/ 714933 w 815788"/>
              <a:gd name="connsiteY1" fmla="*/ 0 h 605118"/>
              <a:gd name="connsiteX2" fmla="*/ 815788 w 815788"/>
              <a:gd name="connsiteY2" fmla="*/ 100855 h 605118"/>
              <a:gd name="connsiteX3" fmla="*/ 815788 w 815788"/>
              <a:gd name="connsiteY3" fmla="*/ 605118 h 605118"/>
              <a:gd name="connsiteX4" fmla="*/ 815788 w 815788"/>
              <a:gd name="connsiteY4" fmla="*/ 605118 h 605118"/>
              <a:gd name="connsiteX5" fmla="*/ 0 w 815788"/>
              <a:gd name="connsiteY5" fmla="*/ 605118 h 605118"/>
              <a:gd name="connsiteX6" fmla="*/ 0 w 815788"/>
              <a:gd name="connsiteY6" fmla="*/ 605118 h 605118"/>
              <a:gd name="connsiteX7" fmla="*/ 0 w 815788"/>
              <a:gd name="connsiteY7" fmla="*/ 100855 h 605118"/>
              <a:gd name="connsiteX8" fmla="*/ 100855 w 815788"/>
              <a:gd name="connsiteY8" fmla="*/ 0 h 605118"/>
              <a:gd name="connsiteX0" fmla="*/ 168090 w 883023"/>
              <a:gd name="connsiteY0" fmla="*/ 0 h 739588"/>
              <a:gd name="connsiteX1" fmla="*/ 782168 w 883023"/>
              <a:gd name="connsiteY1" fmla="*/ 0 h 739588"/>
              <a:gd name="connsiteX2" fmla="*/ 883023 w 883023"/>
              <a:gd name="connsiteY2" fmla="*/ 100855 h 739588"/>
              <a:gd name="connsiteX3" fmla="*/ 883023 w 883023"/>
              <a:gd name="connsiteY3" fmla="*/ 605118 h 739588"/>
              <a:gd name="connsiteX4" fmla="*/ 883023 w 883023"/>
              <a:gd name="connsiteY4" fmla="*/ 605118 h 739588"/>
              <a:gd name="connsiteX5" fmla="*/ 67235 w 883023"/>
              <a:gd name="connsiteY5" fmla="*/ 605118 h 739588"/>
              <a:gd name="connsiteX6" fmla="*/ 0 w 883023"/>
              <a:gd name="connsiteY6" fmla="*/ 739588 h 739588"/>
              <a:gd name="connsiteX7" fmla="*/ 67235 w 883023"/>
              <a:gd name="connsiteY7" fmla="*/ 100855 h 739588"/>
              <a:gd name="connsiteX8" fmla="*/ 168090 w 883023"/>
              <a:gd name="connsiteY8" fmla="*/ 0 h 739588"/>
              <a:gd name="connsiteX0" fmla="*/ 208431 w 883023"/>
              <a:gd name="connsiteY0" fmla="*/ 0 h 753035"/>
              <a:gd name="connsiteX1" fmla="*/ 782168 w 883023"/>
              <a:gd name="connsiteY1" fmla="*/ 13447 h 753035"/>
              <a:gd name="connsiteX2" fmla="*/ 883023 w 883023"/>
              <a:gd name="connsiteY2" fmla="*/ 114302 h 753035"/>
              <a:gd name="connsiteX3" fmla="*/ 883023 w 883023"/>
              <a:gd name="connsiteY3" fmla="*/ 618565 h 753035"/>
              <a:gd name="connsiteX4" fmla="*/ 883023 w 883023"/>
              <a:gd name="connsiteY4" fmla="*/ 618565 h 753035"/>
              <a:gd name="connsiteX5" fmla="*/ 67235 w 883023"/>
              <a:gd name="connsiteY5" fmla="*/ 618565 h 753035"/>
              <a:gd name="connsiteX6" fmla="*/ 0 w 883023"/>
              <a:gd name="connsiteY6" fmla="*/ 753035 h 753035"/>
              <a:gd name="connsiteX7" fmla="*/ 67235 w 883023"/>
              <a:gd name="connsiteY7" fmla="*/ 114302 h 753035"/>
              <a:gd name="connsiteX8" fmla="*/ 208431 w 883023"/>
              <a:gd name="connsiteY8" fmla="*/ 0 h 753035"/>
              <a:gd name="connsiteX0" fmla="*/ 208431 w 883023"/>
              <a:gd name="connsiteY0" fmla="*/ 0 h 753035"/>
              <a:gd name="connsiteX1" fmla="*/ 782168 w 883023"/>
              <a:gd name="connsiteY1" fmla="*/ 13447 h 753035"/>
              <a:gd name="connsiteX2" fmla="*/ 883023 w 883023"/>
              <a:gd name="connsiteY2" fmla="*/ 114302 h 753035"/>
              <a:gd name="connsiteX3" fmla="*/ 883023 w 883023"/>
              <a:gd name="connsiteY3" fmla="*/ 618565 h 753035"/>
              <a:gd name="connsiteX4" fmla="*/ 883023 w 883023"/>
              <a:gd name="connsiteY4" fmla="*/ 618565 h 753035"/>
              <a:gd name="connsiteX5" fmla="*/ 201706 w 883023"/>
              <a:gd name="connsiteY5" fmla="*/ 645460 h 753035"/>
              <a:gd name="connsiteX6" fmla="*/ 0 w 883023"/>
              <a:gd name="connsiteY6" fmla="*/ 753035 h 753035"/>
              <a:gd name="connsiteX7" fmla="*/ 67235 w 883023"/>
              <a:gd name="connsiteY7" fmla="*/ 114302 h 753035"/>
              <a:gd name="connsiteX8" fmla="*/ 208431 w 883023"/>
              <a:gd name="connsiteY8" fmla="*/ 0 h 753035"/>
              <a:gd name="connsiteX0" fmla="*/ 208431 w 883023"/>
              <a:gd name="connsiteY0" fmla="*/ 4318 h 757353"/>
              <a:gd name="connsiteX1" fmla="*/ 782168 w 883023"/>
              <a:gd name="connsiteY1" fmla="*/ 17765 h 757353"/>
              <a:gd name="connsiteX2" fmla="*/ 883023 w 883023"/>
              <a:gd name="connsiteY2" fmla="*/ 118620 h 757353"/>
              <a:gd name="connsiteX3" fmla="*/ 883023 w 883023"/>
              <a:gd name="connsiteY3" fmla="*/ 622883 h 757353"/>
              <a:gd name="connsiteX4" fmla="*/ 883023 w 883023"/>
              <a:gd name="connsiteY4" fmla="*/ 622883 h 757353"/>
              <a:gd name="connsiteX5" fmla="*/ 201706 w 883023"/>
              <a:gd name="connsiteY5" fmla="*/ 649778 h 757353"/>
              <a:gd name="connsiteX6" fmla="*/ 0 w 883023"/>
              <a:gd name="connsiteY6" fmla="*/ 757353 h 757353"/>
              <a:gd name="connsiteX7" fmla="*/ 67235 w 883023"/>
              <a:gd name="connsiteY7" fmla="*/ 37938 h 757353"/>
              <a:gd name="connsiteX8" fmla="*/ 208431 w 883023"/>
              <a:gd name="connsiteY8" fmla="*/ 4318 h 757353"/>
              <a:gd name="connsiteX0" fmla="*/ 208431 w 883023"/>
              <a:gd name="connsiteY0" fmla="*/ 4318 h 757353"/>
              <a:gd name="connsiteX1" fmla="*/ 782168 w 883023"/>
              <a:gd name="connsiteY1" fmla="*/ 17765 h 757353"/>
              <a:gd name="connsiteX2" fmla="*/ 883023 w 883023"/>
              <a:gd name="connsiteY2" fmla="*/ 37938 h 757353"/>
              <a:gd name="connsiteX3" fmla="*/ 883023 w 883023"/>
              <a:gd name="connsiteY3" fmla="*/ 622883 h 757353"/>
              <a:gd name="connsiteX4" fmla="*/ 883023 w 883023"/>
              <a:gd name="connsiteY4" fmla="*/ 622883 h 757353"/>
              <a:gd name="connsiteX5" fmla="*/ 201706 w 883023"/>
              <a:gd name="connsiteY5" fmla="*/ 649778 h 757353"/>
              <a:gd name="connsiteX6" fmla="*/ 0 w 883023"/>
              <a:gd name="connsiteY6" fmla="*/ 757353 h 757353"/>
              <a:gd name="connsiteX7" fmla="*/ 67235 w 883023"/>
              <a:gd name="connsiteY7" fmla="*/ 37938 h 757353"/>
              <a:gd name="connsiteX8" fmla="*/ 208431 w 883023"/>
              <a:gd name="connsiteY8" fmla="*/ 4318 h 757353"/>
              <a:gd name="connsiteX0" fmla="*/ 208431 w 883023"/>
              <a:gd name="connsiteY0" fmla="*/ 6455 h 759490"/>
              <a:gd name="connsiteX1" fmla="*/ 782168 w 883023"/>
              <a:gd name="connsiteY1" fmla="*/ 19902 h 759490"/>
              <a:gd name="connsiteX2" fmla="*/ 883023 w 883023"/>
              <a:gd name="connsiteY2" fmla="*/ 26628 h 759490"/>
              <a:gd name="connsiteX3" fmla="*/ 883023 w 883023"/>
              <a:gd name="connsiteY3" fmla="*/ 625020 h 759490"/>
              <a:gd name="connsiteX4" fmla="*/ 883023 w 883023"/>
              <a:gd name="connsiteY4" fmla="*/ 625020 h 759490"/>
              <a:gd name="connsiteX5" fmla="*/ 201706 w 883023"/>
              <a:gd name="connsiteY5" fmla="*/ 651915 h 759490"/>
              <a:gd name="connsiteX6" fmla="*/ 0 w 883023"/>
              <a:gd name="connsiteY6" fmla="*/ 759490 h 759490"/>
              <a:gd name="connsiteX7" fmla="*/ 67235 w 883023"/>
              <a:gd name="connsiteY7" fmla="*/ 40075 h 759490"/>
              <a:gd name="connsiteX8" fmla="*/ 208431 w 883023"/>
              <a:gd name="connsiteY8" fmla="*/ 6455 h 759490"/>
              <a:gd name="connsiteX0" fmla="*/ 235325 w 909917"/>
              <a:gd name="connsiteY0" fmla="*/ 6455 h 719149"/>
              <a:gd name="connsiteX1" fmla="*/ 809062 w 909917"/>
              <a:gd name="connsiteY1" fmla="*/ 19902 h 719149"/>
              <a:gd name="connsiteX2" fmla="*/ 909917 w 909917"/>
              <a:gd name="connsiteY2" fmla="*/ 26628 h 719149"/>
              <a:gd name="connsiteX3" fmla="*/ 909917 w 909917"/>
              <a:gd name="connsiteY3" fmla="*/ 625020 h 719149"/>
              <a:gd name="connsiteX4" fmla="*/ 909917 w 909917"/>
              <a:gd name="connsiteY4" fmla="*/ 625020 h 719149"/>
              <a:gd name="connsiteX5" fmla="*/ 228600 w 909917"/>
              <a:gd name="connsiteY5" fmla="*/ 651915 h 719149"/>
              <a:gd name="connsiteX6" fmla="*/ 0 w 909917"/>
              <a:gd name="connsiteY6" fmla="*/ 719149 h 719149"/>
              <a:gd name="connsiteX7" fmla="*/ 94129 w 909917"/>
              <a:gd name="connsiteY7" fmla="*/ 40075 h 719149"/>
              <a:gd name="connsiteX8" fmla="*/ 235325 w 909917"/>
              <a:gd name="connsiteY8" fmla="*/ 6455 h 719149"/>
              <a:gd name="connsiteX0" fmla="*/ 235325 w 909917"/>
              <a:gd name="connsiteY0" fmla="*/ 40594 h 753288"/>
              <a:gd name="connsiteX1" fmla="*/ 809062 w 909917"/>
              <a:gd name="connsiteY1" fmla="*/ 54041 h 753288"/>
              <a:gd name="connsiteX2" fmla="*/ 909917 w 909917"/>
              <a:gd name="connsiteY2" fmla="*/ 60767 h 753288"/>
              <a:gd name="connsiteX3" fmla="*/ 909917 w 909917"/>
              <a:gd name="connsiteY3" fmla="*/ 659159 h 753288"/>
              <a:gd name="connsiteX4" fmla="*/ 909917 w 909917"/>
              <a:gd name="connsiteY4" fmla="*/ 659159 h 753288"/>
              <a:gd name="connsiteX5" fmla="*/ 228600 w 909917"/>
              <a:gd name="connsiteY5" fmla="*/ 686054 h 753288"/>
              <a:gd name="connsiteX6" fmla="*/ 0 w 909917"/>
              <a:gd name="connsiteY6" fmla="*/ 753288 h 753288"/>
              <a:gd name="connsiteX7" fmla="*/ 134470 w 909917"/>
              <a:gd name="connsiteY7" fmla="*/ 20426 h 753288"/>
              <a:gd name="connsiteX8" fmla="*/ 235325 w 909917"/>
              <a:gd name="connsiteY8" fmla="*/ 40594 h 753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9917" h="753288">
                <a:moveTo>
                  <a:pt x="235325" y="40594"/>
                </a:moveTo>
                <a:lnTo>
                  <a:pt x="809062" y="54041"/>
                </a:lnTo>
                <a:cubicBezTo>
                  <a:pt x="864763" y="54041"/>
                  <a:pt x="909917" y="5066"/>
                  <a:pt x="909917" y="60767"/>
                </a:cubicBezTo>
                <a:lnTo>
                  <a:pt x="909917" y="659159"/>
                </a:lnTo>
                <a:lnTo>
                  <a:pt x="909917" y="659159"/>
                </a:lnTo>
                <a:lnTo>
                  <a:pt x="228600" y="686054"/>
                </a:lnTo>
                <a:lnTo>
                  <a:pt x="0" y="753288"/>
                </a:lnTo>
                <a:cubicBezTo>
                  <a:pt x="0" y="585200"/>
                  <a:pt x="134470" y="188514"/>
                  <a:pt x="134470" y="20426"/>
                </a:cubicBezTo>
                <a:cubicBezTo>
                  <a:pt x="134470" y="-35275"/>
                  <a:pt x="179624" y="40594"/>
                  <a:pt x="235325" y="40594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  <p:sp>
        <p:nvSpPr>
          <p:cNvPr id="18" name="Round Same Side Corner Rectangle 2"/>
          <p:cNvSpPr/>
          <p:nvPr/>
        </p:nvSpPr>
        <p:spPr>
          <a:xfrm rot="413716">
            <a:off x="330606" y="1325691"/>
            <a:ext cx="781017" cy="800976"/>
          </a:xfrm>
          <a:custGeom>
            <a:avLst/>
            <a:gdLst>
              <a:gd name="connsiteX0" fmla="*/ 100855 w 815788"/>
              <a:gd name="connsiteY0" fmla="*/ 0 h 605118"/>
              <a:gd name="connsiteX1" fmla="*/ 714933 w 815788"/>
              <a:gd name="connsiteY1" fmla="*/ 0 h 605118"/>
              <a:gd name="connsiteX2" fmla="*/ 815788 w 815788"/>
              <a:gd name="connsiteY2" fmla="*/ 100855 h 605118"/>
              <a:gd name="connsiteX3" fmla="*/ 815788 w 815788"/>
              <a:gd name="connsiteY3" fmla="*/ 605118 h 605118"/>
              <a:gd name="connsiteX4" fmla="*/ 815788 w 815788"/>
              <a:gd name="connsiteY4" fmla="*/ 605118 h 605118"/>
              <a:gd name="connsiteX5" fmla="*/ 0 w 815788"/>
              <a:gd name="connsiteY5" fmla="*/ 605118 h 605118"/>
              <a:gd name="connsiteX6" fmla="*/ 0 w 815788"/>
              <a:gd name="connsiteY6" fmla="*/ 605118 h 605118"/>
              <a:gd name="connsiteX7" fmla="*/ 0 w 815788"/>
              <a:gd name="connsiteY7" fmla="*/ 100855 h 605118"/>
              <a:gd name="connsiteX8" fmla="*/ 100855 w 815788"/>
              <a:gd name="connsiteY8" fmla="*/ 0 h 605118"/>
              <a:gd name="connsiteX0" fmla="*/ 168090 w 883023"/>
              <a:gd name="connsiteY0" fmla="*/ 0 h 739588"/>
              <a:gd name="connsiteX1" fmla="*/ 782168 w 883023"/>
              <a:gd name="connsiteY1" fmla="*/ 0 h 739588"/>
              <a:gd name="connsiteX2" fmla="*/ 883023 w 883023"/>
              <a:gd name="connsiteY2" fmla="*/ 100855 h 739588"/>
              <a:gd name="connsiteX3" fmla="*/ 883023 w 883023"/>
              <a:gd name="connsiteY3" fmla="*/ 605118 h 739588"/>
              <a:gd name="connsiteX4" fmla="*/ 883023 w 883023"/>
              <a:gd name="connsiteY4" fmla="*/ 605118 h 739588"/>
              <a:gd name="connsiteX5" fmla="*/ 67235 w 883023"/>
              <a:gd name="connsiteY5" fmla="*/ 605118 h 739588"/>
              <a:gd name="connsiteX6" fmla="*/ 0 w 883023"/>
              <a:gd name="connsiteY6" fmla="*/ 739588 h 739588"/>
              <a:gd name="connsiteX7" fmla="*/ 67235 w 883023"/>
              <a:gd name="connsiteY7" fmla="*/ 100855 h 739588"/>
              <a:gd name="connsiteX8" fmla="*/ 168090 w 883023"/>
              <a:gd name="connsiteY8" fmla="*/ 0 h 739588"/>
              <a:gd name="connsiteX0" fmla="*/ 208431 w 883023"/>
              <a:gd name="connsiteY0" fmla="*/ 0 h 753035"/>
              <a:gd name="connsiteX1" fmla="*/ 782168 w 883023"/>
              <a:gd name="connsiteY1" fmla="*/ 13447 h 753035"/>
              <a:gd name="connsiteX2" fmla="*/ 883023 w 883023"/>
              <a:gd name="connsiteY2" fmla="*/ 114302 h 753035"/>
              <a:gd name="connsiteX3" fmla="*/ 883023 w 883023"/>
              <a:gd name="connsiteY3" fmla="*/ 618565 h 753035"/>
              <a:gd name="connsiteX4" fmla="*/ 883023 w 883023"/>
              <a:gd name="connsiteY4" fmla="*/ 618565 h 753035"/>
              <a:gd name="connsiteX5" fmla="*/ 67235 w 883023"/>
              <a:gd name="connsiteY5" fmla="*/ 618565 h 753035"/>
              <a:gd name="connsiteX6" fmla="*/ 0 w 883023"/>
              <a:gd name="connsiteY6" fmla="*/ 753035 h 753035"/>
              <a:gd name="connsiteX7" fmla="*/ 67235 w 883023"/>
              <a:gd name="connsiteY7" fmla="*/ 114302 h 753035"/>
              <a:gd name="connsiteX8" fmla="*/ 208431 w 883023"/>
              <a:gd name="connsiteY8" fmla="*/ 0 h 753035"/>
              <a:gd name="connsiteX0" fmla="*/ 208431 w 883023"/>
              <a:gd name="connsiteY0" fmla="*/ 0 h 753035"/>
              <a:gd name="connsiteX1" fmla="*/ 782168 w 883023"/>
              <a:gd name="connsiteY1" fmla="*/ 13447 h 753035"/>
              <a:gd name="connsiteX2" fmla="*/ 883023 w 883023"/>
              <a:gd name="connsiteY2" fmla="*/ 114302 h 753035"/>
              <a:gd name="connsiteX3" fmla="*/ 883023 w 883023"/>
              <a:gd name="connsiteY3" fmla="*/ 618565 h 753035"/>
              <a:gd name="connsiteX4" fmla="*/ 883023 w 883023"/>
              <a:gd name="connsiteY4" fmla="*/ 618565 h 753035"/>
              <a:gd name="connsiteX5" fmla="*/ 201706 w 883023"/>
              <a:gd name="connsiteY5" fmla="*/ 645460 h 753035"/>
              <a:gd name="connsiteX6" fmla="*/ 0 w 883023"/>
              <a:gd name="connsiteY6" fmla="*/ 753035 h 753035"/>
              <a:gd name="connsiteX7" fmla="*/ 67235 w 883023"/>
              <a:gd name="connsiteY7" fmla="*/ 114302 h 753035"/>
              <a:gd name="connsiteX8" fmla="*/ 208431 w 883023"/>
              <a:gd name="connsiteY8" fmla="*/ 0 h 753035"/>
              <a:gd name="connsiteX0" fmla="*/ 208431 w 883023"/>
              <a:gd name="connsiteY0" fmla="*/ 4318 h 757353"/>
              <a:gd name="connsiteX1" fmla="*/ 782168 w 883023"/>
              <a:gd name="connsiteY1" fmla="*/ 17765 h 757353"/>
              <a:gd name="connsiteX2" fmla="*/ 883023 w 883023"/>
              <a:gd name="connsiteY2" fmla="*/ 118620 h 757353"/>
              <a:gd name="connsiteX3" fmla="*/ 883023 w 883023"/>
              <a:gd name="connsiteY3" fmla="*/ 622883 h 757353"/>
              <a:gd name="connsiteX4" fmla="*/ 883023 w 883023"/>
              <a:gd name="connsiteY4" fmla="*/ 622883 h 757353"/>
              <a:gd name="connsiteX5" fmla="*/ 201706 w 883023"/>
              <a:gd name="connsiteY5" fmla="*/ 649778 h 757353"/>
              <a:gd name="connsiteX6" fmla="*/ 0 w 883023"/>
              <a:gd name="connsiteY6" fmla="*/ 757353 h 757353"/>
              <a:gd name="connsiteX7" fmla="*/ 67235 w 883023"/>
              <a:gd name="connsiteY7" fmla="*/ 37938 h 757353"/>
              <a:gd name="connsiteX8" fmla="*/ 208431 w 883023"/>
              <a:gd name="connsiteY8" fmla="*/ 4318 h 757353"/>
              <a:gd name="connsiteX0" fmla="*/ 208431 w 883023"/>
              <a:gd name="connsiteY0" fmla="*/ 4318 h 757353"/>
              <a:gd name="connsiteX1" fmla="*/ 782168 w 883023"/>
              <a:gd name="connsiteY1" fmla="*/ 17765 h 757353"/>
              <a:gd name="connsiteX2" fmla="*/ 883023 w 883023"/>
              <a:gd name="connsiteY2" fmla="*/ 37938 h 757353"/>
              <a:gd name="connsiteX3" fmla="*/ 883023 w 883023"/>
              <a:gd name="connsiteY3" fmla="*/ 622883 h 757353"/>
              <a:gd name="connsiteX4" fmla="*/ 883023 w 883023"/>
              <a:gd name="connsiteY4" fmla="*/ 622883 h 757353"/>
              <a:gd name="connsiteX5" fmla="*/ 201706 w 883023"/>
              <a:gd name="connsiteY5" fmla="*/ 649778 h 757353"/>
              <a:gd name="connsiteX6" fmla="*/ 0 w 883023"/>
              <a:gd name="connsiteY6" fmla="*/ 757353 h 757353"/>
              <a:gd name="connsiteX7" fmla="*/ 67235 w 883023"/>
              <a:gd name="connsiteY7" fmla="*/ 37938 h 757353"/>
              <a:gd name="connsiteX8" fmla="*/ 208431 w 883023"/>
              <a:gd name="connsiteY8" fmla="*/ 4318 h 757353"/>
              <a:gd name="connsiteX0" fmla="*/ 208431 w 883023"/>
              <a:gd name="connsiteY0" fmla="*/ 6455 h 759490"/>
              <a:gd name="connsiteX1" fmla="*/ 782168 w 883023"/>
              <a:gd name="connsiteY1" fmla="*/ 19902 h 759490"/>
              <a:gd name="connsiteX2" fmla="*/ 883023 w 883023"/>
              <a:gd name="connsiteY2" fmla="*/ 26628 h 759490"/>
              <a:gd name="connsiteX3" fmla="*/ 883023 w 883023"/>
              <a:gd name="connsiteY3" fmla="*/ 625020 h 759490"/>
              <a:gd name="connsiteX4" fmla="*/ 883023 w 883023"/>
              <a:gd name="connsiteY4" fmla="*/ 625020 h 759490"/>
              <a:gd name="connsiteX5" fmla="*/ 201706 w 883023"/>
              <a:gd name="connsiteY5" fmla="*/ 651915 h 759490"/>
              <a:gd name="connsiteX6" fmla="*/ 0 w 883023"/>
              <a:gd name="connsiteY6" fmla="*/ 759490 h 759490"/>
              <a:gd name="connsiteX7" fmla="*/ 67235 w 883023"/>
              <a:gd name="connsiteY7" fmla="*/ 40075 h 759490"/>
              <a:gd name="connsiteX8" fmla="*/ 208431 w 883023"/>
              <a:gd name="connsiteY8" fmla="*/ 6455 h 759490"/>
              <a:gd name="connsiteX0" fmla="*/ 235325 w 909917"/>
              <a:gd name="connsiteY0" fmla="*/ 6455 h 719149"/>
              <a:gd name="connsiteX1" fmla="*/ 809062 w 909917"/>
              <a:gd name="connsiteY1" fmla="*/ 19902 h 719149"/>
              <a:gd name="connsiteX2" fmla="*/ 909917 w 909917"/>
              <a:gd name="connsiteY2" fmla="*/ 26628 h 719149"/>
              <a:gd name="connsiteX3" fmla="*/ 909917 w 909917"/>
              <a:gd name="connsiteY3" fmla="*/ 625020 h 719149"/>
              <a:gd name="connsiteX4" fmla="*/ 909917 w 909917"/>
              <a:gd name="connsiteY4" fmla="*/ 625020 h 719149"/>
              <a:gd name="connsiteX5" fmla="*/ 228600 w 909917"/>
              <a:gd name="connsiteY5" fmla="*/ 651915 h 719149"/>
              <a:gd name="connsiteX6" fmla="*/ 0 w 909917"/>
              <a:gd name="connsiteY6" fmla="*/ 719149 h 719149"/>
              <a:gd name="connsiteX7" fmla="*/ 94129 w 909917"/>
              <a:gd name="connsiteY7" fmla="*/ 40075 h 719149"/>
              <a:gd name="connsiteX8" fmla="*/ 235325 w 909917"/>
              <a:gd name="connsiteY8" fmla="*/ 6455 h 719149"/>
              <a:gd name="connsiteX0" fmla="*/ 235325 w 909917"/>
              <a:gd name="connsiteY0" fmla="*/ 40594 h 753288"/>
              <a:gd name="connsiteX1" fmla="*/ 809062 w 909917"/>
              <a:gd name="connsiteY1" fmla="*/ 54041 h 753288"/>
              <a:gd name="connsiteX2" fmla="*/ 909917 w 909917"/>
              <a:gd name="connsiteY2" fmla="*/ 60767 h 753288"/>
              <a:gd name="connsiteX3" fmla="*/ 909917 w 909917"/>
              <a:gd name="connsiteY3" fmla="*/ 659159 h 753288"/>
              <a:gd name="connsiteX4" fmla="*/ 909917 w 909917"/>
              <a:gd name="connsiteY4" fmla="*/ 659159 h 753288"/>
              <a:gd name="connsiteX5" fmla="*/ 228600 w 909917"/>
              <a:gd name="connsiteY5" fmla="*/ 686054 h 753288"/>
              <a:gd name="connsiteX6" fmla="*/ 0 w 909917"/>
              <a:gd name="connsiteY6" fmla="*/ 753288 h 753288"/>
              <a:gd name="connsiteX7" fmla="*/ 134470 w 909917"/>
              <a:gd name="connsiteY7" fmla="*/ 20426 h 753288"/>
              <a:gd name="connsiteX8" fmla="*/ 235325 w 909917"/>
              <a:gd name="connsiteY8" fmla="*/ 40594 h 753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9917" h="753288">
                <a:moveTo>
                  <a:pt x="235325" y="40594"/>
                </a:moveTo>
                <a:lnTo>
                  <a:pt x="809062" y="54041"/>
                </a:lnTo>
                <a:cubicBezTo>
                  <a:pt x="864763" y="54041"/>
                  <a:pt x="909917" y="5066"/>
                  <a:pt x="909917" y="60767"/>
                </a:cubicBezTo>
                <a:lnTo>
                  <a:pt x="909917" y="659159"/>
                </a:lnTo>
                <a:lnTo>
                  <a:pt x="909917" y="659159"/>
                </a:lnTo>
                <a:lnTo>
                  <a:pt x="228600" y="686054"/>
                </a:lnTo>
                <a:lnTo>
                  <a:pt x="0" y="753288"/>
                </a:lnTo>
                <a:cubicBezTo>
                  <a:pt x="0" y="585200"/>
                  <a:pt x="134470" y="188514"/>
                  <a:pt x="134470" y="20426"/>
                </a:cubicBezTo>
                <a:cubicBezTo>
                  <a:pt x="134470" y="-35275"/>
                  <a:pt x="179624" y="40594"/>
                  <a:pt x="235325" y="40594"/>
                </a:cubicBezTo>
                <a:close/>
              </a:path>
            </a:pathLst>
          </a:custGeom>
          <a:solidFill>
            <a:srgbClr val="F1A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90504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7832" y="3039828"/>
            <a:ext cx="7050016" cy="785635"/>
          </a:xfrm>
        </p:spPr>
        <p:txBody>
          <a:bodyPr>
            <a:normAutofit/>
          </a:bodyPr>
          <a:lstStyle/>
          <a:p>
            <a:r>
              <a:rPr lang="en-US" dirty="0" smtClean="0"/>
              <a:t>Or maybe advisor is a farm doctor?</a:t>
            </a:r>
            <a:endParaRPr lang="mk-MK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6877" y="2426036"/>
            <a:ext cx="6681085" cy="7595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 smtClean="0">
                <a:solidFill>
                  <a:srgbClr val="00B050"/>
                </a:solidFill>
                <a:latin typeface="Bradley Hand ITC" panose="03070402050302030203" pitchFamily="66" charset="0"/>
              </a:rPr>
              <a:t>Is advisor teacher</a:t>
            </a:r>
            <a:r>
              <a:rPr lang="en-US" sz="6600" b="1" dirty="0">
                <a:solidFill>
                  <a:srgbClr val="00B050"/>
                </a:solidFill>
                <a:latin typeface="Bradley Hand ITC" panose="03070402050302030203" pitchFamily="66" charset="0"/>
              </a:rPr>
              <a:t>?</a:t>
            </a:r>
            <a:endParaRPr lang="mk-MK" sz="6600" b="1" dirty="0">
              <a:solidFill>
                <a:srgbClr val="00B05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75965" y="5312674"/>
            <a:ext cx="4526784" cy="6804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Or just problem solver?</a:t>
            </a:r>
            <a:endParaRPr lang="mk-MK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26588" y="3924356"/>
            <a:ext cx="1992573" cy="6488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Or seller?</a:t>
            </a:r>
            <a:endParaRPr lang="mk-MK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892862" y="4223348"/>
            <a:ext cx="3509887" cy="6997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Or hired worker?</a:t>
            </a:r>
            <a:endParaRPr lang="mk-MK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158856" y="4761436"/>
            <a:ext cx="3413144" cy="7129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Or financier?</a:t>
            </a:r>
            <a:endParaRPr lang="mk-MK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501253" y="830031"/>
            <a:ext cx="4981431" cy="53893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Is 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advisor farm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engineer?</a:t>
            </a:r>
            <a:endParaRPr lang="mk-MK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702257" y="1437203"/>
            <a:ext cx="6478414" cy="7183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Baskerville Old Face" panose="02020602080505020303" pitchFamily="18" charset="0"/>
              </a:rPr>
              <a:t>Is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Baskerville Old Face" panose="02020602080505020303" pitchFamily="18" charset="0"/>
              </a:rPr>
              <a:t>advisor demonstrator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Baskerville Old Face" panose="02020602080505020303" pitchFamily="18" charset="0"/>
              </a:rPr>
              <a:t>?</a:t>
            </a:r>
            <a:endParaRPr lang="mk-MK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0" y="13909"/>
            <a:ext cx="9144000" cy="6821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u="none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 smtClean="0"/>
              <a:t>What is advisor?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300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863307"/>
            <a:ext cx="9144000" cy="5259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1800"/>
              </a:spcAft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Content expert vs Process </a:t>
            </a:r>
          </a:p>
          <a:p>
            <a:pPr algn="l">
              <a:spcAft>
                <a:spcPts val="1800"/>
              </a:spcAft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Specialist 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 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Multidisciplinary</a:t>
            </a:r>
          </a:p>
          <a:p>
            <a:pPr algn="l">
              <a:spcAft>
                <a:spcPts val="1800"/>
              </a:spcAft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Lecturing vs Facilitator</a:t>
            </a:r>
          </a:p>
          <a:p>
            <a:pPr algn="l">
              <a:spcAft>
                <a:spcPts val="1800"/>
              </a:spcAft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Individual 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 Group</a:t>
            </a:r>
            <a:endParaRPr lang="mk-MK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spcAft>
                <a:spcPts val="1800"/>
              </a:spcAft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Consultant vs Advisor</a:t>
            </a:r>
          </a:p>
          <a:p>
            <a:pPr algn="l">
              <a:spcAft>
                <a:spcPts val="1800"/>
              </a:spcAft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Sectoral 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 General</a:t>
            </a:r>
          </a:p>
          <a:p>
            <a:pPr algn="l">
              <a:spcAft>
                <a:spcPts val="1800"/>
              </a:spcAft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Public vs Private</a:t>
            </a:r>
          </a:p>
          <a:p>
            <a:pPr algn="l"/>
            <a:endParaRPr lang="mk-MK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395985" y="2300943"/>
            <a:ext cx="7735825" cy="115047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mk-MK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-1413165" y="3451414"/>
            <a:ext cx="6580909" cy="115047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mk-MK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13909"/>
            <a:ext cx="9144000" cy="6821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u="none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 smtClean="0"/>
              <a:t>Types of advisors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70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/>
          <p:cNvSpPr/>
          <p:nvPr/>
        </p:nvSpPr>
        <p:spPr>
          <a:xfrm>
            <a:off x="1146412" y="1733270"/>
            <a:ext cx="6755642" cy="3559882"/>
          </a:xfrm>
          <a:prstGeom prst="rtTriangl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 dirty="0"/>
          </a:p>
        </p:txBody>
      </p:sp>
      <p:sp>
        <p:nvSpPr>
          <p:cNvPr id="7" name="Right Triangle 6"/>
          <p:cNvSpPr/>
          <p:nvPr/>
        </p:nvSpPr>
        <p:spPr>
          <a:xfrm flipH="1">
            <a:off x="1132764" y="1733270"/>
            <a:ext cx="6728346" cy="3559882"/>
          </a:xfrm>
          <a:prstGeom prst="rtTriangle">
            <a:avLst/>
          </a:prstGeom>
          <a:solidFill>
            <a:srgbClr val="00B05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13909"/>
            <a:ext cx="9144000" cy="6821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u="none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 smtClean="0"/>
              <a:t>Content expert </a:t>
            </a:r>
            <a:r>
              <a:rPr lang="en-US" dirty="0"/>
              <a:t>vs </a:t>
            </a:r>
            <a:r>
              <a:rPr lang="en-US" dirty="0" smtClean="0"/>
              <a:t>Process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805218" y="1733270"/>
            <a:ext cx="13648" cy="3559882"/>
          </a:xfrm>
          <a:prstGeom prst="straightConnector1">
            <a:avLst/>
          </a:prstGeom>
          <a:ln w="762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339326" y="1397486"/>
            <a:ext cx="465892" cy="3895666"/>
          </a:xfrm>
          <a:prstGeom prst="rect">
            <a:avLst/>
          </a:prstGeom>
        </p:spPr>
        <p:txBody>
          <a:bodyPr vert="vert270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 focus</a:t>
            </a:r>
            <a:endParaRPr lang="mk-MK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8231874" y="1733270"/>
            <a:ext cx="13648" cy="3559882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339326" y="1282205"/>
            <a:ext cx="1684175" cy="3308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 solvers</a:t>
            </a:r>
          </a:p>
          <a:p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Responsibility</a:t>
            </a:r>
          </a:p>
          <a:p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Expert skills </a:t>
            </a:r>
            <a:endParaRPr lang="mk-MK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096837" y="1331471"/>
            <a:ext cx="1794164" cy="28762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 definers</a:t>
            </a:r>
          </a:p>
          <a:p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Client involvement</a:t>
            </a:r>
          </a:p>
          <a:p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Facilitation skills</a:t>
            </a:r>
            <a:endParaRPr lang="mk-MK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8247790" y="1370190"/>
            <a:ext cx="465892" cy="3895666"/>
          </a:xfrm>
          <a:prstGeom prst="rect">
            <a:avLst/>
          </a:prstGeom>
        </p:spPr>
        <p:txBody>
          <a:bodyPr vert="vert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 focus</a:t>
            </a:r>
            <a:endParaRPr lang="mk-MK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7334792" y="5533566"/>
            <a:ext cx="1794164" cy="28762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Responsibility</a:t>
            </a:r>
            <a:endParaRPr lang="mk-MK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84331" y="5533566"/>
            <a:ext cx="1794164" cy="28762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Client involvement</a:t>
            </a:r>
            <a:endParaRPr lang="mk-MK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21814" y="3001244"/>
            <a:ext cx="1351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Expert</a:t>
            </a:r>
            <a:endParaRPr lang="mk-MK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01618" y="3001244"/>
            <a:ext cx="1488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</a:t>
            </a:r>
            <a:endParaRPr lang="mk-MK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85677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0" y="13909"/>
            <a:ext cx="9144000" cy="6821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u="none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/>
              <a:t>Specialist vs Multidisciplinary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550" y="2224585"/>
            <a:ext cx="1991919" cy="216317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74550" y="1060328"/>
            <a:ext cx="1875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Specialist</a:t>
            </a:r>
            <a:endParaRPr lang="mk-MK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99797" y="1060327"/>
            <a:ext cx="30702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Multidisciplinary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45215">
            <a:off x="4879660" y="2297451"/>
            <a:ext cx="381852" cy="41468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098" y="2246083"/>
            <a:ext cx="1604092" cy="106772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169" y="2224585"/>
            <a:ext cx="766976" cy="133065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411" y="3361703"/>
            <a:ext cx="1781583" cy="138524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2" y="2756848"/>
            <a:ext cx="4402351" cy="341194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039" y="2402145"/>
            <a:ext cx="784004" cy="60762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317" y="1639406"/>
            <a:ext cx="1595137" cy="119635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3837" y="3173651"/>
            <a:ext cx="1532370" cy="158521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551" y="4650367"/>
            <a:ext cx="1129917" cy="98016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045" y="4189308"/>
            <a:ext cx="830727" cy="83072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604" y="5102210"/>
            <a:ext cx="1279894" cy="106657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695" y="5102210"/>
            <a:ext cx="1295449" cy="967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299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67" y="1863471"/>
            <a:ext cx="4190165" cy="3513752"/>
          </a:xfrm>
          <a:prstGeom prst="rect">
            <a:avLst/>
          </a:prstGeom>
        </p:spPr>
      </p:pic>
      <p:pic>
        <p:nvPicPr>
          <p:cNvPr id="1028" name="Picture 4" descr="Image result for eye gif">
            <a:hlinkClick r:id="rId4"/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068" y="4146129"/>
            <a:ext cx="1864814" cy="1633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683" y="1808882"/>
            <a:ext cx="3687584" cy="1259924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0" y="13909"/>
            <a:ext cx="9144000" cy="6821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u="none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 smtClean="0"/>
              <a:t>Lecturing </a:t>
            </a:r>
            <a:r>
              <a:rPr lang="en-US" dirty="0"/>
              <a:t>vs Facilitator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14902" y="896555"/>
            <a:ext cx="17581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Lecturing</a:t>
            </a:r>
            <a:endParaRPr lang="mk-MK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73254" y="954320"/>
            <a:ext cx="19243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Facilitator</a:t>
            </a:r>
            <a:endParaRPr lang="mk-MK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87861" y="3701048"/>
            <a:ext cx="778682" cy="75457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516" y="2705949"/>
            <a:ext cx="859809" cy="1719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218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563</TotalTime>
  <Words>320</Words>
  <Application>Microsoft Office PowerPoint</Application>
  <PresentationFormat>On-screen Show (4:3)</PresentationFormat>
  <Paragraphs>113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Arial Narrow</vt:lpstr>
      <vt:lpstr>Baskerville Old Face</vt:lpstr>
      <vt:lpstr>Bradley Hand ITC</vt:lpstr>
      <vt:lpstr>Calibri</vt:lpstr>
      <vt:lpstr>Calibri Light</vt:lpstr>
      <vt:lpstr>Office Theme</vt:lpstr>
      <vt:lpstr>What is an role of ADVISOR</vt:lpstr>
      <vt:lpstr>PowerPoint Presentation</vt:lpstr>
      <vt:lpstr>PowerPoint Presentation</vt:lpstr>
      <vt:lpstr>PowerPoint Presentation</vt:lpstr>
      <vt:lpstr>Or maybe advisor is a farm doctor?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a role of ADVISOR?</dc:title>
  <dc:creator>Lazo Dimitrov</dc:creator>
  <cp:lastModifiedBy>LENOVO</cp:lastModifiedBy>
  <cp:revision>58</cp:revision>
  <dcterms:created xsi:type="dcterms:W3CDTF">2017-09-28T18:49:17Z</dcterms:created>
  <dcterms:modified xsi:type="dcterms:W3CDTF">2017-10-02T13:38:02Z</dcterms:modified>
</cp:coreProperties>
</file>