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37"/>
  </p:notesMasterIdLst>
  <p:handoutMasterIdLst>
    <p:handoutMasterId r:id="rId38"/>
  </p:handoutMasterIdLst>
  <p:sldIdLst>
    <p:sldId id="279" r:id="rId2"/>
    <p:sldId id="280" r:id="rId3"/>
    <p:sldId id="281" r:id="rId4"/>
    <p:sldId id="282" r:id="rId5"/>
    <p:sldId id="284" r:id="rId6"/>
    <p:sldId id="285" r:id="rId7"/>
    <p:sldId id="286" r:id="rId8"/>
    <p:sldId id="287" r:id="rId9"/>
    <p:sldId id="288" r:id="rId10"/>
    <p:sldId id="289" r:id="rId11"/>
    <p:sldId id="290" r:id="rId12"/>
    <p:sldId id="301" r:id="rId13"/>
    <p:sldId id="291" r:id="rId14"/>
    <p:sldId id="292" r:id="rId15"/>
    <p:sldId id="293" r:id="rId16"/>
    <p:sldId id="294" r:id="rId17"/>
    <p:sldId id="295" r:id="rId18"/>
    <p:sldId id="296" r:id="rId19"/>
    <p:sldId id="297" r:id="rId20"/>
    <p:sldId id="298" r:id="rId21"/>
    <p:sldId id="316" r:id="rId22"/>
    <p:sldId id="299" r:id="rId23"/>
    <p:sldId id="300" r:id="rId24"/>
    <p:sldId id="304" r:id="rId25"/>
    <p:sldId id="302" r:id="rId26"/>
    <p:sldId id="306" r:id="rId27"/>
    <p:sldId id="307" r:id="rId28"/>
    <p:sldId id="308" r:id="rId29"/>
    <p:sldId id="309" r:id="rId30"/>
    <p:sldId id="310" r:id="rId31"/>
    <p:sldId id="311" r:id="rId32"/>
    <p:sldId id="312" r:id="rId33"/>
    <p:sldId id="313" r:id="rId34"/>
    <p:sldId id="314" r:id="rId35"/>
    <p:sldId id="315" r:id="rId36"/>
  </p:sldIdLst>
  <p:sldSz cx="9144000" cy="6858000" type="screen4x3"/>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BBE0E3"/>
    <a:srgbClr val="A0D565"/>
    <a:srgbClr val="FF5050"/>
    <a:srgbClr val="FF7C80"/>
    <a:srgbClr val="C0E399"/>
    <a:srgbClr val="FFFF66"/>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533" autoAdjust="0"/>
  </p:normalViewPr>
  <p:slideViewPr>
    <p:cSldViewPr showGuides="1">
      <p:cViewPr varScale="1">
        <p:scale>
          <a:sx n="92" d="100"/>
          <a:sy n="92" d="100"/>
        </p:scale>
        <p:origin x="1344" y="90"/>
      </p:cViewPr>
      <p:guideLst>
        <p:guide orient="horz" pos="2160"/>
        <p:guide pos="2880"/>
      </p:guideLst>
    </p:cSldViewPr>
  </p:slideViewPr>
  <p:notesTextViewPr>
    <p:cViewPr>
      <p:scale>
        <a:sx n="1" d="1"/>
        <a:sy n="1" d="1"/>
      </p:scale>
      <p:origin x="0" y="0"/>
    </p:cViewPr>
  </p:notesTextViewPr>
  <p:sorterViewPr>
    <p:cViewPr>
      <p:scale>
        <a:sx n="120" d="100"/>
        <a:sy n="120" d="100"/>
      </p:scale>
      <p:origin x="0" y="-1440"/>
    </p:cViewPr>
  </p:sorterViewPr>
  <p:notesViewPr>
    <p:cSldViewPr>
      <p:cViewPr varScale="1">
        <p:scale>
          <a:sx n="65" d="100"/>
          <a:sy n="65" d="100"/>
        </p:scale>
        <p:origin x="336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7" y="2"/>
            <a:ext cx="2945659" cy="498135"/>
          </a:xfrm>
          <a:prstGeom prst="rect">
            <a:avLst/>
          </a:prstGeom>
        </p:spPr>
        <p:txBody>
          <a:bodyPr vert="horz" lIns="91440" tIns="45720" rIns="91440" bIns="45720" rtlCol="0"/>
          <a:lstStyle>
            <a:lvl1pPr algn="r">
              <a:defRPr sz="1200"/>
            </a:lvl1pPr>
          </a:lstStyle>
          <a:p>
            <a:fld id="{3C673192-F51A-44E7-9B5B-04CAC591416B}" type="datetimeFigureOut">
              <a:rPr lang="en-GB" smtClean="0"/>
              <a:t>04/04/2017</a:t>
            </a:fld>
            <a:endParaRPr lang="en-GB"/>
          </a:p>
        </p:txBody>
      </p:sp>
      <p:sp>
        <p:nvSpPr>
          <p:cNvPr id="4" name="Footer Placeholder 3"/>
          <p:cNvSpPr>
            <a:spLocks noGrp="1"/>
          </p:cNvSpPr>
          <p:nvPr>
            <p:ph type="ftr" sz="quarter" idx="2"/>
          </p:nvPr>
        </p:nvSpPr>
        <p:spPr>
          <a:xfrm>
            <a:off x="4"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7" y="9430091"/>
            <a:ext cx="2945659" cy="498134"/>
          </a:xfrm>
          <a:prstGeom prst="rect">
            <a:avLst/>
          </a:prstGeom>
        </p:spPr>
        <p:txBody>
          <a:bodyPr vert="horz" lIns="91440" tIns="45720" rIns="91440" bIns="45720" rtlCol="0" anchor="b"/>
          <a:lstStyle>
            <a:lvl1pPr algn="r">
              <a:defRPr sz="1200"/>
            </a:lvl1pPr>
          </a:lstStyle>
          <a:p>
            <a:fld id="{7F7EE602-965C-43EB-9C5E-A6276E81DCA8}" type="slidenum">
              <a:rPr lang="en-GB" smtClean="0"/>
              <a:t>‹#›</a:t>
            </a:fld>
            <a:endParaRPr lang="en-GB"/>
          </a:p>
        </p:txBody>
      </p:sp>
    </p:spTree>
    <p:extLst>
      <p:ext uri="{BB962C8B-B14F-4D97-AF65-F5344CB8AC3E}">
        <p14:creationId xmlns:p14="http://schemas.microsoft.com/office/powerpoint/2010/main" val="28283410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7" y="2"/>
            <a:ext cx="2945659" cy="498135"/>
          </a:xfrm>
          <a:prstGeom prst="rect">
            <a:avLst/>
          </a:prstGeom>
        </p:spPr>
        <p:txBody>
          <a:bodyPr vert="horz" lIns="91440" tIns="45720" rIns="91440" bIns="45720" rtlCol="0"/>
          <a:lstStyle>
            <a:lvl1pPr algn="r">
              <a:defRPr sz="1200"/>
            </a:lvl1pPr>
          </a:lstStyle>
          <a:p>
            <a:fld id="{8ED84D6B-E864-4298-84E7-7DD82EC47972}" type="datetimeFigureOut">
              <a:rPr lang="en-GB" smtClean="0"/>
              <a:t>04/04/2017</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60"/>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4"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7" y="9430091"/>
            <a:ext cx="2945659" cy="498134"/>
          </a:xfrm>
          <a:prstGeom prst="rect">
            <a:avLst/>
          </a:prstGeom>
        </p:spPr>
        <p:txBody>
          <a:bodyPr vert="horz" lIns="91440" tIns="45720" rIns="91440" bIns="45720" rtlCol="0" anchor="b"/>
          <a:lstStyle>
            <a:lvl1pPr algn="r">
              <a:defRPr sz="1200"/>
            </a:lvl1pPr>
          </a:lstStyle>
          <a:p>
            <a:fld id="{27BC28B6-92D5-4E94-812A-40458073C721}" type="slidenum">
              <a:rPr lang="en-GB" smtClean="0"/>
              <a:t>‹#›</a:t>
            </a:fld>
            <a:endParaRPr lang="en-GB"/>
          </a:p>
        </p:txBody>
      </p:sp>
    </p:spTree>
    <p:extLst>
      <p:ext uri="{BB962C8B-B14F-4D97-AF65-F5344CB8AC3E}">
        <p14:creationId xmlns:p14="http://schemas.microsoft.com/office/powerpoint/2010/main" val="181723948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Bef>
                <a:spcPts val="0"/>
              </a:spcBef>
            </a:pPr>
            <a:r>
              <a:rPr lang="en-US" altLang="en-US" dirty="0"/>
              <a:t>What relevance does it have to </a:t>
            </a:r>
            <a:r>
              <a:rPr lang="tr-TR" altLang="en-US" dirty="0"/>
              <a:t>Cyprus, </a:t>
            </a:r>
            <a:r>
              <a:rPr lang="en-US" altLang="en-US" dirty="0"/>
              <a:t>where </a:t>
            </a:r>
            <a:r>
              <a:rPr lang="en-GB" altLang="en-US" dirty="0"/>
              <a:t>most </a:t>
            </a:r>
            <a:r>
              <a:rPr lang="en-US" altLang="en-US" dirty="0"/>
              <a:t>companies are private family owned businesses where the shareholders and the managers are often the same people</a:t>
            </a:r>
            <a:r>
              <a:rPr lang="tr-TR" altLang="en-US" dirty="0"/>
              <a:t>?</a:t>
            </a:r>
            <a:endParaRPr lang="en-US" altLang="en-US" dirty="0"/>
          </a:p>
          <a:p>
            <a:endParaRPr lang="en-US" altLang="en-US" dirty="0"/>
          </a:p>
        </p:txBody>
      </p:sp>
    </p:spTree>
    <p:extLst>
      <p:ext uri="{BB962C8B-B14F-4D97-AF65-F5344CB8AC3E}">
        <p14:creationId xmlns:p14="http://schemas.microsoft.com/office/powerpoint/2010/main" val="1180884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solidFill>
                  <a:srgbClr val="002060"/>
                </a:solidFill>
              </a:rPr>
              <a:t>The size, structure and composition of the board, as well as suitability of its members, should be commensurate to the size of the company, the complexity of the ownership structure and the responsibilities taken on. Owners should consider that family-independent expertise of the board can improve the quality and objectivity of its work. </a:t>
            </a:r>
          </a:p>
          <a:p>
            <a:endParaRPr lang="en-GB" dirty="0"/>
          </a:p>
        </p:txBody>
      </p:sp>
    </p:spTree>
    <p:extLst>
      <p:ext uri="{BB962C8B-B14F-4D97-AF65-F5344CB8AC3E}">
        <p14:creationId xmlns:p14="http://schemas.microsoft.com/office/powerpoint/2010/main" val="3243802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002060"/>
                </a:solidFill>
                <a:cs typeface="Calibri" panose="020F0502020204030204" pitchFamily="34" charset="0"/>
              </a:rPr>
              <a:t>When selecting the board members, care should be taken they are in possession of the skills required, conflicts of interest are avoided and the members identify with the values and goals of the owners</a:t>
            </a:r>
          </a:p>
          <a:p>
            <a:endParaRPr lang="en-GB" dirty="0"/>
          </a:p>
        </p:txBody>
      </p:sp>
    </p:spTree>
    <p:extLst>
      <p:ext uri="{BB962C8B-B14F-4D97-AF65-F5344CB8AC3E}">
        <p14:creationId xmlns:p14="http://schemas.microsoft.com/office/powerpoint/2010/main" val="37318135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295400" y="3352800"/>
            <a:ext cx="7772400" cy="1371600"/>
          </a:xfrm>
        </p:spPr>
        <p:txBody>
          <a:bodyPr/>
          <a:lstStyle>
            <a:lvl1pPr algn="ctr" rtl="0" eaLnBrk="1" fontAlgn="base" hangingPunct="1">
              <a:spcBef>
                <a:spcPct val="0"/>
              </a:spcBef>
              <a:spcAft>
                <a:spcPct val="0"/>
              </a:spcAft>
              <a:defRPr lang="en-GB" sz="3400" kern="0" cap="none" baseline="0" dirty="0">
                <a:solidFill>
                  <a:srgbClr val="C00000"/>
                </a:solidFill>
                <a:effectLst/>
                <a:latin typeface="Calibri" pitchFamily="34" charset="0"/>
                <a:ea typeface="+mj-ea"/>
                <a:cs typeface="+mj-cs"/>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828800" y="4724400"/>
            <a:ext cx="6400800" cy="685800"/>
          </a:xfrm>
        </p:spPr>
        <p:txBody>
          <a:bodyPr/>
          <a:lstStyle>
            <a:lvl1pPr marL="0" indent="0" algn="ctr" rtl="0" eaLnBrk="1" fontAlgn="base" hangingPunct="1">
              <a:spcBef>
                <a:spcPct val="20000"/>
              </a:spcBef>
              <a:spcAft>
                <a:spcPct val="0"/>
              </a:spcAft>
              <a:buClr>
                <a:srgbClr val="FF0000"/>
              </a:buClr>
              <a:buFont typeface="Wingdings" pitchFamily="2" charset="2"/>
              <a:buNone/>
              <a:defRPr lang="en-GB" sz="3200" b="1" dirty="0">
                <a:solidFill>
                  <a:srgbClr val="000066"/>
                </a:solidFill>
                <a:latin typeface="Calibri" pitchFamily="34" charset="0"/>
                <a:ea typeface="+mn-ea"/>
                <a:cs typeface="+mn-c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dirty="0"/>
          </a:p>
        </p:txBody>
      </p:sp>
      <p:pic>
        <p:nvPicPr>
          <p:cNvPr id="9" name="Picture 8"/>
          <p:cNvPicPr>
            <a:picLocks noChangeAspect="1" noChangeArrowheads="1"/>
          </p:cNvPicPr>
          <p:nvPr/>
        </p:nvPicPr>
        <p:blipFill>
          <a:blip r:embed="rId2" cstate="print"/>
          <a:srcRect/>
          <a:stretch>
            <a:fillRect/>
          </a:stretch>
        </p:blipFill>
        <p:spPr bwMode="auto">
          <a:xfrm>
            <a:off x="3995738" y="2057400"/>
            <a:ext cx="2065337" cy="1244600"/>
          </a:xfrm>
          <a:prstGeom prst="rect">
            <a:avLst/>
          </a:prstGeom>
          <a:noFill/>
          <a:ln w="9525">
            <a:noFill/>
            <a:miter lim="800000"/>
            <a:headEnd/>
            <a:tailEnd/>
          </a:ln>
        </p:spPr>
      </p:pic>
      <p:sp>
        <p:nvSpPr>
          <p:cNvPr id="10" name="Text Box 2054"/>
          <p:cNvSpPr txBox="1">
            <a:spLocks noChangeArrowheads="1"/>
          </p:cNvSpPr>
          <p:nvPr/>
        </p:nvSpPr>
        <p:spPr bwMode="auto">
          <a:xfrm>
            <a:off x="1536700" y="468313"/>
            <a:ext cx="7272338" cy="1108075"/>
          </a:xfrm>
          <a:prstGeom prst="rect">
            <a:avLst/>
          </a:prstGeom>
          <a:noFill/>
          <a:ln w="9525">
            <a:noFill/>
            <a:miter lim="800000"/>
            <a:headEnd/>
            <a:tailEnd/>
          </a:ln>
        </p:spPr>
        <p:txBody>
          <a:bodyPr>
            <a:spAutoFit/>
          </a:bodyPr>
          <a:lstStyle/>
          <a:p>
            <a:pPr algn="ctr"/>
            <a:r>
              <a:rPr lang="tr-TR" sz="2400" b="1">
                <a:latin typeface="Calibri" pitchFamily="34" charset="0"/>
              </a:rPr>
              <a:t>Kıbrıs’ın kuzey kesiminde Sürdürülebilir Ekonomik Kalkınma ve Bilişim Sektör Programı </a:t>
            </a:r>
          </a:p>
          <a:p>
            <a:pPr algn="ctr"/>
            <a:r>
              <a:rPr lang="tr-TR" b="1">
                <a:latin typeface="Calibri" pitchFamily="34" charset="0"/>
              </a:rPr>
              <a:t>Europe</a:t>
            </a:r>
            <a:r>
              <a:rPr lang="en-GB" b="1">
                <a:latin typeface="Calibri" pitchFamily="34" charset="0"/>
              </a:rPr>
              <a:t>Aid/127043/C/SER/CY</a:t>
            </a:r>
            <a:endParaRPr lang="en-IE" b="1">
              <a:latin typeface="Calibri" pitchFamily="34" charset="0"/>
            </a:endParaRPr>
          </a:p>
        </p:txBody>
      </p:sp>
    </p:spTree>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295400" y="304800"/>
            <a:ext cx="7696200" cy="533400"/>
          </a:xfrm>
        </p:spPr>
        <p:txBody>
          <a:bodyPr/>
          <a:lstStyle>
            <a:lvl1pPr>
              <a:defRPr lang="en-GB" sz="3400" b="1" kern="0" cap="none" baseline="0" dirty="0">
                <a:solidFill>
                  <a:schemeClr val="accent2"/>
                </a:solidFill>
                <a:effectLst/>
                <a:latin typeface="Calibri" pitchFamily="34" charset="0"/>
                <a:ea typeface="+mn-ea"/>
                <a:cs typeface="+mn-cs"/>
              </a:defRPr>
            </a:lvl1pPr>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1295400" y="990600"/>
            <a:ext cx="7696200" cy="4648200"/>
          </a:xfrm>
        </p:spPr>
        <p:txBody>
          <a:bodyPr vert="eaVert"/>
          <a:lstStyle>
            <a:lvl1pPr>
              <a:buClr>
                <a:schemeClr val="accent6"/>
              </a:buClr>
              <a:buFont typeface="Wingdings" pitchFamily="2" charset="2"/>
              <a:buChar char="Ø"/>
              <a:defRPr/>
            </a:lvl1pPr>
            <a:lvl2pPr>
              <a:buClr>
                <a:schemeClr val="accent6"/>
              </a:buClr>
              <a:buFont typeface="Wingdings" pitchFamily="2" charset="2"/>
              <a:buChar char="Ø"/>
              <a:defRPr/>
            </a:lvl2pPr>
            <a:lvl3pPr>
              <a:buClr>
                <a:schemeClr val="accent6"/>
              </a:buClr>
              <a:buFont typeface="Wingdings" pitchFamily="2" charset="2"/>
              <a:buChar char="Ø"/>
              <a:defRPr/>
            </a:lvl3pPr>
            <a:lvl4pPr>
              <a:buClr>
                <a:schemeClr val="accent6"/>
              </a:buClr>
              <a:buFont typeface="Wingdings" pitchFamily="2" charset="2"/>
              <a:buChar char="Ø"/>
              <a:defRPr/>
            </a:lvl4pPr>
            <a:lvl5pPr>
              <a:buClr>
                <a:schemeClr val="accent6"/>
              </a:buClr>
              <a:buFont typeface="Wingdings" pitchFamily="2" charset="2"/>
              <a:buChar char="Ø"/>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838200"/>
            <a:ext cx="1924050" cy="5334000"/>
          </a:xfrm>
        </p:spPr>
        <p:txBody>
          <a:bodyPr vert="eaVert"/>
          <a:lstStyle>
            <a:lvl1pPr>
              <a:defRPr lang="en-GB" sz="3400" b="1" kern="0" cap="none" baseline="0" dirty="0">
                <a:solidFill>
                  <a:schemeClr val="accent2"/>
                </a:solidFill>
                <a:effectLst/>
                <a:latin typeface="Calibri" pitchFamily="34" charset="0"/>
                <a:ea typeface="+mn-ea"/>
                <a:cs typeface="+mn-cs"/>
              </a:defRPr>
            </a:lvl1pPr>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1676400" y="914400"/>
            <a:ext cx="5162550" cy="5334000"/>
          </a:xfrm>
        </p:spPr>
        <p:txBody>
          <a:bodyPr vert="eaVert"/>
          <a:lstStyle>
            <a:lvl1pPr>
              <a:buClr>
                <a:schemeClr val="accent6"/>
              </a:buClr>
              <a:buFont typeface="Wingdings" pitchFamily="2" charset="2"/>
              <a:buChar char="Ø"/>
              <a:defRPr/>
            </a:lvl1pPr>
            <a:lvl2pPr>
              <a:buClr>
                <a:schemeClr val="accent6"/>
              </a:buClr>
              <a:buFont typeface="Wingdings" pitchFamily="2" charset="2"/>
              <a:buChar char="Ø"/>
              <a:defRPr/>
            </a:lvl2pPr>
            <a:lvl3pPr>
              <a:buClr>
                <a:schemeClr val="accent6"/>
              </a:buClr>
              <a:buFont typeface="Wingdings" pitchFamily="2" charset="2"/>
              <a:buChar char="Ø"/>
              <a:defRPr/>
            </a:lvl3pPr>
            <a:lvl4pPr>
              <a:buClr>
                <a:schemeClr val="accent6"/>
              </a:buClr>
              <a:buFont typeface="Wingdings" pitchFamily="2" charset="2"/>
              <a:buChar char="Ø"/>
              <a:defRPr/>
            </a:lvl4pPr>
            <a:lvl5pPr>
              <a:buClr>
                <a:schemeClr val="accent6"/>
              </a:buClr>
              <a:buFont typeface="Wingdings" pitchFamily="2" charset="2"/>
              <a:buChar char="Ø"/>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47800" y="375047"/>
            <a:ext cx="7467600" cy="615553"/>
          </a:xfrm>
          <a:noFill/>
        </p:spPr>
        <p:txBody>
          <a:bodyPr>
            <a:spAutoFit/>
          </a:bodyPr>
          <a:lstStyle>
            <a:lvl1pPr>
              <a:defRPr lang="en-US" sz="3400" kern="0" dirty="0" smtClean="0">
                <a:solidFill>
                  <a:schemeClr val="accent2"/>
                </a:solidFill>
                <a:latin typeface="Calibri" pitchFamily="34" charset="0"/>
                <a:ea typeface="+mn-ea"/>
                <a:cs typeface="+mn-cs"/>
              </a:defRPr>
            </a:lvl1pPr>
          </a:lstStyle>
          <a:p>
            <a:r>
              <a:rPr lang="en-US" smtClean="0"/>
              <a:t>Click to edit Master title style</a:t>
            </a:r>
            <a:endParaRPr lang="en-GB" dirty="0"/>
          </a:p>
        </p:txBody>
      </p:sp>
      <p:sp>
        <p:nvSpPr>
          <p:cNvPr id="3" name="Content Placeholder 2"/>
          <p:cNvSpPr>
            <a:spLocks noGrp="1"/>
          </p:cNvSpPr>
          <p:nvPr>
            <p:ph idx="1"/>
          </p:nvPr>
        </p:nvSpPr>
        <p:spPr>
          <a:xfrm>
            <a:off x="1524000" y="1143000"/>
            <a:ext cx="7391400" cy="4953000"/>
          </a:xfrm>
        </p:spPr>
        <p:txBody>
          <a:bodyPr/>
          <a:lstStyle>
            <a:lvl1pPr>
              <a:buClr>
                <a:schemeClr val="accent6"/>
              </a:buClr>
              <a:buFont typeface="Wingdings" pitchFamily="2" charset="2"/>
              <a:buChar char="Ø"/>
              <a:defRPr kumimoji="1" lang="en-US" b="1" kern="1200" dirty="0" smtClean="0">
                <a:solidFill>
                  <a:schemeClr val="tx1"/>
                </a:solidFill>
                <a:latin typeface="Calibri" pitchFamily="34" charset="0"/>
                <a:ea typeface="+mn-ea"/>
                <a:cs typeface="+mn-cs"/>
              </a:defRPr>
            </a:lvl1pPr>
            <a:lvl2pPr>
              <a:buClr>
                <a:schemeClr val="accent6"/>
              </a:buClr>
              <a:buFont typeface="Wingdings" pitchFamily="2" charset="2"/>
              <a:buChar char="Ø"/>
              <a:defRPr>
                <a:solidFill>
                  <a:schemeClr val="tx1"/>
                </a:solidFill>
                <a:latin typeface="Calibri" pitchFamily="34" charset="0"/>
              </a:defRPr>
            </a:lvl2pPr>
            <a:lvl3pPr>
              <a:buClr>
                <a:schemeClr val="accent6"/>
              </a:buClr>
              <a:buFont typeface="Wingdings" pitchFamily="2" charset="2"/>
              <a:buChar char="Ø"/>
              <a:defRPr>
                <a:solidFill>
                  <a:schemeClr val="tx1"/>
                </a:solidFill>
                <a:latin typeface="Calibri" pitchFamily="34" charset="0"/>
              </a:defRPr>
            </a:lvl3pPr>
            <a:lvl4pPr>
              <a:buClr>
                <a:schemeClr val="accent6"/>
              </a:buClr>
              <a:buFont typeface="Wingdings" pitchFamily="2" charset="2"/>
              <a:buChar char="Ø"/>
              <a:defRPr>
                <a:solidFill>
                  <a:schemeClr val="tx1"/>
                </a:solidFill>
                <a:latin typeface="Calibri" pitchFamily="34" charset="0"/>
              </a:defRPr>
            </a:lvl4pPr>
            <a:lvl5pPr>
              <a:buClr>
                <a:schemeClr val="accent6"/>
              </a:buClr>
              <a:buFont typeface="Wingdings" pitchFamily="2" charset="2"/>
              <a:buChar char="Ø"/>
              <a:defRPr>
                <a:solidFill>
                  <a:schemeClr val="tx1"/>
                </a:solidFill>
                <a:latin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24000" y="4406900"/>
            <a:ext cx="7391400" cy="1362075"/>
          </a:xfrm>
        </p:spPr>
        <p:txBody>
          <a:bodyPr anchor="t"/>
          <a:lstStyle>
            <a:lvl1pPr algn="ctr" rtl="0" eaLnBrk="1" fontAlgn="base" hangingPunct="1">
              <a:spcBef>
                <a:spcPct val="0"/>
              </a:spcBef>
              <a:spcAft>
                <a:spcPct val="0"/>
              </a:spcAft>
              <a:defRPr lang="en-GB" sz="3400" b="1" kern="0" cap="none" baseline="0" dirty="0">
                <a:solidFill>
                  <a:srgbClr val="C00000"/>
                </a:solidFill>
                <a:effectLst/>
                <a:latin typeface="Calibri" pitchFamily="34" charset="0"/>
                <a:ea typeface="+mj-ea"/>
                <a:cs typeface="+mj-cs"/>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1524000" y="2906713"/>
            <a:ext cx="7391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485900" y="1143000"/>
            <a:ext cx="3619500" cy="4648200"/>
          </a:xfrm>
        </p:spPr>
        <p:txBody>
          <a:bodyPr/>
          <a:lstStyle>
            <a:lvl1pPr>
              <a:buClr>
                <a:schemeClr val="accent6"/>
              </a:buClr>
              <a:buFont typeface="Wingdings" pitchFamily="2" charset="2"/>
              <a:buChar char="Ø"/>
              <a:defRPr sz="2800"/>
            </a:lvl1pPr>
            <a:lvl2pPr>
              <a:buClr>
                <a:schemeClr val="accent6"/>
              </a:buClr>
              <a:buFont typeface="Wingdings" pitchFamily="2" charset="2"/>
              <a:buChar char="Ø"/>
              <a:defRPr sz="2400"/>
            </a:lvl2pPr>
            <a:lvl3pPr>
              <a:buClr>
                <a:schemeClr val="accent6"/>
              </a:buClr>
              <a:buFont typeface="Wingdings" pitchFamily="2" charset="2"/>
              <a:buChar char="Ø"/>
              <a:defRPr sz="2000"/>
            </a:lvl3pPr>
            <a:lvl4pPr>
              <a:buClr>
                <a:schemeClr val="accent6"/>
              </a:buClr>
              <a:buFont typeface="Wingdings" pitchFamily="2" charset="2"/>
              <a:buChar char="Ø"/>
              <a:defRPr sz="1800"/>
            </a:lvl4pPr>
            <a:lvl5pPr>
              <a:buClr>
                <a:schemeClr val="accent6"/>
              </a:buClr>
              <a:buFont typeface="Wingdings" pitchFamily="2" charset="2"/>
              <a:buChar char="Ø"/>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5257800" y="1143000"/>
            <a:ext cx="3657600" cy="4648200"/>
          </a:xfrm>
        </p:spPr>
        <p:txBody>
          <a:bodyPr/>
          <a:lstStyle>
            <a:lvl1pPr>
              <a:buClr>
                <a:schemeClr val="accent6"/>
              </a:buClr>
              <a:buFont typeface="Wingdings" pitchFamily="2" charset="2"/>
              <a:buChar char="Ø"/>
              <a:defRPr sz="2800"/>
            </a:lvl1pPr>
            <a:lvl2pPr>
              <a:buClr>
                <a:schemeClr val="accent6"/>
              </a:buClr>
              <a:buFont typeface="Wingdings" pitchFamily="2" charset="2"/>
              <a:buChar char="Ø"/>
              <a:defRPr sz="2400"/>
            </a:lvl2pPr>
            <a:lvl3pPr>
              <a:buClr>
                <a:schemeClr val="accent6"/>
              </a:buClr>
              <a:buFont typeface="Wingdings" pitchFamily="2" charset="2"/>
              <a:buChar char="Ø"/>
              <a:defRPr sz="2000"/>
            </a:lvl3pPr>
            <a:lvl4pPr>
              <a:buClr>
                <a:schemeClr val="accent6"/>
              </a:buClr>
              <a:buFont typeface="Wingdings" pitchFamily="2" charset="2"/>
              <a:buChar char="Ø"/>
              <a:defRPr sz="1800"/>
            </a:lvl4pPr>
            <a:lvl5pPr>
              <a:buClr>
                <a:schemeClr val="accent6"/>
              </a:buClr>
              <a:buFont typeface="Wingdings" pitchFamily="2" charset="2"/>
              <a:buChar char="Ø"/>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Title 1"/>
          <p:cNvSpPr>
            <a:spLocks noGrp="1"/>
          </p:cNvSpPr>
          <p:nvPr>
            <p:ph type="title"/>
          </p:nvPr>
        </p:nvSpPr>
        <p:spPr>
          <a:xfrm>
            <a:off x="1447800" y="375047"/>
            <a:ext cx="7467600" cy="615553"/>
          </a:xfrm>
          <a:noFill/>
        </p:spPr>
        <p:txBody>
          <a:bodyPr>
            <a:spAutoFit/>
          </a:bodyPr>
          <a:lstStyle>
            <a:lvl1pPr>
              <a:defRPr lang="en-US" sz="3400" kern="0" dirty="0" smtClean="0">
                <a:solidFill>
                  <a:schemeClr val="accent2"/>
                </a:solidFill>
                <a:latin typeface="Calibri" pitchFamily="34" charset="0"/>
                <a:ea typeface="+mn-ea"/>
                <a:cs typeface="+mn-cs"/>
              </a:defRPr>
            </a:lvl1pPr>
          </a:lstStyle>
          <a:p>
            <a:r>
              <a:rPr lang="en-US" smtClean="0"/>
              <a:t>Click to edit Master title style</a:t>
            </a:r>
            <a:endParaRPr lang="en-GB" dirty="0"/>
          </a:p>
        </p:txBody>
      </p:sp>
    </p:spTree>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447800" y="1295400"/>
            <a:ext cx="3505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47800" y="1935162"/>
            <a:ext cx="3505200" cy="3951288"/>
          </a:xfrm>
        </p:spPr>
        <p:txBody>
          <a:bodyPr/>
          <a:lstStyle>
            <a:lvl1pPr>
              <a:buClr>
                <a:schemeClr val="accent6"/>
              </a:buClr>
              <a:buFont typeface="Wingdings" pitchFamily="2" charset="2"/>
              <a:buChar char="Ø"/>
              <a:defRPr sz="2400"/>
            </a:lvl1pPr>
            <a:lvl2pPr>
              <a:buClr>
                <a:schemeClr val="accent6"/>
              </a:buClr>
              <a:buFont typeface="Wingdings" pitchFamily="2" charset="2"/>
              <a:buChar char="Ø"/>
              <a:defRPr sz="2000"/>
            </a:lvl2pPr>
            <a:lvl3pPr>
              <a:buClr>
                <a:schemeClr val="accent6"/>
              </a:buClr>
              <a:buFont typeface="Wingdings" pitchFamily="2" charset="2"/>
              <a:buChar char="Ø"/>
              <a:defRPr sz="1800"/>
            </a:lvl3pPr>
            <a:lvl4pPr>
              <a:buClr>
                <a:schemeClr val="accent6"/>
              </a:buClr>
              <a:buFont typeface="Wingdings" pitchFamily="2" charset="2"/>
              <a:buChar char="Ø"/>
              <a:defRPr sz="1600"/>
            </a:lvl4pPr>
            <a:lvl5pPr>
              <a:buClr>
                <a:schemeClr val="accent6"/>
              </a:buClr>
              <a:buFont typeface="Wingdings" pitchFamily="2" charset="2"/>
              <a:buChar char="Ø"/>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5181600" y="1295400"/>
            <a:ext cx="37369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1935162"/>
            <a:ext cx="3736975" cy="3951288"/>
          </a:xfrm>
        </p:spPr>
        <p:txBody>
          <a:bodyPr/>
          <a:lstStyle>
            <a:lvl1pPr>
              <a:buClr>
                <a:schemeClr val="accent6"/>
              </a:buClr>
              <a:buFont typeface="Wingdings" pitchFamily="2" charset="2"/>
              <a:buChar char="Ø"/>
              <a:defRPr sz="2400"/>
            </a:lvl1pPr>
            <a:lvl2pPr>
              <a:buClr>
                <a:schemeClr val="accent6"/>
              </a:buClr>
              <a:buFont typeface="Wingdings" pitchFamily="2" charset="2"/>
              <a:buChar char="Ø"/>
              <a:defRPr sz="2000"/>
            </a:lvl2pPr>
            <a:lvl3pPr>
              <a:buClr>
                <a:schemeClr val="accent6"/>
              </a:buClr>
              <a:buFont typeface="Wingdings" pitchFamily="2" charset="2"/>
              <a:buChar char="Ø"/>
              <a:defRPr sz="1800"/>
            </a:lvl3pPr>
            <a:lvl4pPr>
              <a:buClr>
                <a:schemeClr val="accent6"/>
              </a:buClr>
              <a:buFont typeface="Wingdings" pitchFamily="2" charset="2"/>
              <a:buChar char="Ø"/>
              <a:defRPr sz="1600"/>
            </a:lvl4pPr>
            <a:lvl5pPr>
              <a:buClr>
                <a:schemeClr val="accent6"/>
              </a:buClr>
              <a:buFont typeface="Wingdings" pitchFamily="2" charset="2"/>
              <a:buChar char="Ø"/>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Title 1"/>
          <p:cNvSpPr>
            <a:spLocks noGrp="1"/>
          </p:cNvSpPr>
          <p:nvPr>
            <p:ph type="title"/>
          </p:nvPr>
        </p:nvSpPr>
        <p:spPr>
          <a:xfrm>
            <a:off x="1447800" y="375047"/>
            <a:ext cx="7467600" cy="615553"/>
          </a:xfrm>
          <a:noFill/>
        </p:spPr>
        <p:txBody>
          <a:bodyPr>
            <a:spAutoFit/>
          </a:bodyPr>
          <a:lstStyle>
            <a:lvl1pPr>
              <a:defRPr lang="en-US" sz="3400" kern="0" dirty="0" smtClean="0">
                <a:solidFill>
                  <a:schemeClr val="accent2"/>
                </a:solidFill>
                <a:latin typeface="Calibri" pitchFamily="34" charset="0"/>
                <a:ea typeface="+mn-ea"/>
                <a:cs typeface="+mn-cs"/>
              </a:defRPr>
            </a:lvl1pPr>
          </a:lstStyle>
          <a:p>
            <a:r>
              <a:rPr lang="en-US" smtClean="0"/>
              <a:t>Click to edit Master title style</a:t>
            </a:r>
            <a:endParaRPr lang="en-GB" dirty="0"/>
          </a:p>
        </p:txBody>
      </p:sp>
    </p:spTree>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95400" y="2819400"/>
            <a:ext cx="7696200" cy="533400"/>
          </a:xfrm>
        </p:spPr>
        <p:txBody>
          <a:bodyPr/>
          <a:lstStyle>
            <a:lvl1pPr>
              <a:defRPr lang="en-GB" sz="3400" b="1" kern="0" cap="none" baseline="0" dirty="0">
                <a:solidFill>
                  <a:srgbClr val="C00000"/>
                </a:solidFill>
                <a:effectLst/>
                <a:latin typeface="Calibri" pitchFamily="34" charset="0"/>
                <a:ea typeface="+mj-ea"/>
                <a:cs typeface="+mj-cs"/>
              </a:defRPr>
            </a:lvl1pPr>
          </a:lstStyle>
          <a:p>
            <a:r>
              <a:rPr lang="en-US" dirty="0" smtClean="0"/>
              <a:t>CLICK TO EDIT MASTER TITLE STYLE</a:t>
            </a:r>
            <a:endParaRPr lang="en-GB" dirty="0"/>
          </a:p>
        </p:txBody>
      </p:sp>
    </p:spTree>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63687" y="273050"/>
            <a:ext cx="3008313" cy="1162050"/>
          </a:xfrm>
        </p:spPr>
        <p:txBody>
          <a:bodyPr anchor="b"/>
          <a:lstStyle>
            <a:lvl1pPr algn="l">
              <a:defRPr sz="2000" b="1"/>
            </a:lvl1pPr>
          </a:lstStyle>
          <a:p>
            <a:r>
              <a:rPr lang="en-US" smtClean="0"/>
              <a:t>Click to edit Master title style</a:t>
            </a:r>
            <a:endParaRPr lang="en-GB" dirty="0"/>
          </a:p>
        </p:txBody>
      </p:sp>
      <p:sp>
        <p:nvSpPr>
          <p:cNvPr id="3" name="Content Placeholder 2"/>
          <p:cNvSpPr>
            <a:spLocks noGrp="1"/>
          </p:cNvSpPr>
          <p:nvPr>
            <p:ph idx="1"/>
          </p:nvPr>
        </p:nvSpPr>
        <p:spPr>
          <a:xfrm>
            <a:off x="4724400" y="273050"/>
            <a:ext cx="3962400" cy="5853113"/>
          </a:xfrm>
        </p:spPr>
        <p:txBody>
          <a:bodyPr/>
          <a:lstStyle>
            <a:lvl1pPr>
              <a:buClr>
                <a:schemeClr val="accent6"/>
              </a:buClr>
              <a:buFont typeface="Wingdings" pitchFamily="2" charset="2"/>
              <a:buChar char="Ø"/>
              <a:defRPr sz="3200"/>
            </a:lvl1pPr>
            <a:lvl2pPr>
              <a:buClr>
                <a:schemeClr val="accent6"/>
              </a:buClr>
              <a:buFont typeface="Wingdings" pitchFamily="2" charset="2"/>
              <a:buChar char="Ø"/>
              <a:defRPr sz="2800"/>
            </a:lvl2pPr>
            <a:lvl3pPr>
              <a:buClr>
                <a:schemeClr val="accent6"/>
              </a:buClr>
              <a:buFont typeface="Wingdings" pitchFamily="2" charset="2"/>
              <a:buChar char="Ø"/>
              <a:defRPr sz="2400"/>
            </a:lvl3pPr>
            <a:lvl4pPr>
              <a:buClr>
                <a:schemeClr val="accent6"/>
              </a:buClr>
              <a:buFont typeface="Wingdings" pitchFamily="2" charset="2"/>
              <a:buChar char="Ø"/>
              <a:defRPr sz="2000"/>
            </a:lvl4pPr>
            <a:lvl5pPr>
              <a:buClr>
                <a:schemeClr val="accent6"/>
              </a:buClr>
              <a:buFont typeface="Wingdings" pitchFamily="2" charset="2"/>
              <a:buChar char="Ø"/>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1563687"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lang="en-GB" sz="3400" b="1" kern="0" cap="none" baseline="0" dirty="0">
                <a:solidFill>
                  <a:srgbClr val="C00000"/>
                </a:solidFill>
                <a:effectLst/>
                <a:latin typeface="Calibri" pitchFamily="34" charset="0"/>
                <a:ea typeface="+mj-ea"/>
                <a:cs typeface="+mj-cs"/>
              </a:defRPr>
            </a:lvl1pPr>
          </a:lstStyle>
          <a:p>
            <a:r>
              <a:rPr lang="en-US" smtClean="0"/>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http://europa.eu/abc/symbols/emblem/images/europ_flag/jaune.jpg"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95400" y="457200"/>
            <a:ext cx="7696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1295400" y="1219200"/>
            <a:ext cx="76962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4" name="Picture 2055" descr="http://europa.eu/abc/symbols/emblem/images/europ_flag/jaune.jpg"/>
          <p:cNvPicPr>
            <a:picLocks noChangeAspect="1" noChangeArrowheads="1"/>
          </p:cNvPicPr>
          <p:nvPr/>
        </p:nvPicPr>
        <p:blipFill>
          <a:blip r:embed="rId14" r:link="rId15" cstate="print"/>
          <a:srcRect/>
          <a:stretch>
            <a:fillRect/>
          </a:stretch>
        </p:blipFill>
        <p:spPr bwMode="auto">
          <a:xfrm>
            <a:off x="112713" y="136525"/>
            <a:ext cx="854075" cy="576263"/>
          </a:xfrm>
          <a:prstGeom prst="rect">
            <a:avLst/>
          </a:prstGeom>
          <a:noFill/>
          <a:ln w="9525">
            <a:noFill/>
            <a:miter lim="800000"/>
            <a:headEnd/>
            <a:tailEnd/>
          </a:ln>
        </p:spPr>
      </p:pic>
      <p:pic>
        <p:nvPicPr>
          <p:cNvPr id="6" name="Picture 51" descr="DIADIKASIA logo"/>
          <p:cNvPicPr>
            <a:picLocks noChangeAspect="1" noChangeArrowheads="1"/>
          </p:cNvPicPr>
          <p:nvPr/>
        </p:nvPicPr>
        <p:blipFill>
          <a:blip r:embed="rId16" cstate="print"/>
          <a:srcRect/>
          <a:stretch>
            <a:fillRect/>
          </a:stretch>
        </p:blipFill>
        <p:spPr bwMode="auto">
          <a:xfrm>
            <a:off x="179388" y="2924175"/>
            <a:ext cx="720725" cy="719138"/>
          </a:xfrm>
          <a:prstGeom prst="rect">
            <a:avLst/>
          </a:prstGeom>
          <a:noFill/>
          <a:ln w="9525">
            <a:noFill/>
            <a:miter lim="800000"/>
            <a:headEnd/>
            <a:tailEnd/>
          </a:ln>
        </p:spPr>
      </p:pic>
      <p:sp>
        <p:nvSpPr>
          <p:cNvPr id="8" name="TextBox 7"/>
          <p:cNvSpPr txBox="1"/>
          <p:nvPr/>
        </p:nvSpPr>
        <p:spPr>
          <a:xfrm>
            <a:off x="8382000" y="0"/>
            <a:ext cx="609600" cy="381000"/>
          </a:xfrm>
          <a:prstGeom prst="rect">
            <a:avLst/>
          </a:prstGeom>
          <a:noFill/>
        </p:spPr>
        <p:txBody>
          <a:bodyPr wrap="square" rtlCol="0">
            <a:spAutoFit/>
          </a:bodyPr>
          <a:lstStyle/>
          <a:p>
            <a:fld id="{FA30B9B7-0D99-4403-B5ED-59DD0DF8FA81}" type="slidenum">
              <a:rPr lang="en-US" smtClean="0"/>
              <a:pPr/>
              <a:t>‹#›</a:t>
            </a:fld>
            <a:endParaRPr lang="el-GR"/>
          </a:p>
        </p:txBody>
      </p:sp>
      <p:sp>
        <p:nvSpPr>
          <p:cNvPr id="9" name="Text Box 2058"/>
          <p:cNvSpPr txBox="1">
            <a:spLocks noChangeArrowheads="1"/>
          </p:cNvSpPr>
          <p:nvPr/>
        </p:nvSpPr>
        <p:spPr bwMode="auto">
          <a:xfrm>
            <a:off x="0" y="1700213"/>
            <a:ext cx="125888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tr-TR" sz="1200" smtClean="0">
                <a:solidFill>
                  <a:schemeClr val="bg1"/>
                </a:solidFill>
              </a:rPr>
              <a:t>Th</a:t>
            </a:r>
            <a:r>
              <a:rPr lang="en-US" sz="1200" smtClean="0">
                <a:solidFill>
                  <a:schemeClr val="bg1"/>
                </a:solidFill>
              </a:rPr>
              <a:t>is</a:t>
            </a:r>
            <a:r>
              <a:rPr lang="en-US" sz="1200" baseline="0" smtClean="0">
                <a:solidFill>
                  <a:schemeClr val="bg1"/>
                </a:solidFill>
              </a:rPr>
              <a:t>  project is funded by the European Union and implemented by </a:t>
            </a:r>
            <a:endParaRPr lang="hr-HR" sz="1200" smtClean="0">
              <a:solidFill>
                <a:schemeClr val="bg1"/>
              </a:solidFill>
            </a:endParaRPr>
          </a:p>
          <a:p>
            <a:pPr eaLnBrk="1" hangingPunct="1">
              <a:defRPr/>
            </a:pPr>
            <a:endParaRPr lang="hr-HR" sz="1200" smtClean="0"/>
          </a:p>
        </p:txBody>
      </p:sp>
      <p:sp>
        <p:nvSpPr>
          <p:cNvPr id="2" name="Rectangle 1"/>
          <p:cNvSpPr/>
          <p:nvPr userDrawn="1"/>
        </p:nvSpPr>
        <p:spPr>
          <a:xfrm>
            <a:off x="1828800" y="6248400"/>
            <a:ext cx="6172200" cy="400110"/>
          </a:xfrm>
          <a:prstGeom prst="rect">
            <a:avLst/>
          </a:prstGeom>
        </p:spPr>
        <p:txBody>
          <a:bodyPr wrap="square">
            <a:spAutoFit/>
          </a:bodyPr>
          <a:lstStyle/>
          <a:p>
            <a:r>
              <a:rPr lang="en-GB" sz="1000" b="1" i="0" smtClean="0">
                <a:effectLst/>
                <a:latin typeface="Arial" panose="020B0604020202020204" pitchFamily="34" charset="0"/>
                <a:ea typeface="Times New Roman" panose="02020603050405020304" pitchFamily="18" charset="0"/>
                <a:cs typeface="Times New Roman" panose="02020603050405020304" pitchFamily="18" charset="0"/>
              </a:rPr>
              <a:t>Technical assistance </a:t>
            </a:r>
            <a:r>
              <a:rPr lang="tr-TR" sz="1000" b="1" i="0" smtClean="0">
                <a:effectLst/>
                <a:latin typeface="Arial" panose="020B0604020202020204" pitchFamily="34" charset="0"/>
                <a:ea typeface="Times New Roman" panose="02020603050405020304" pitchFamily="18" charset="0"/>
                <a:cs typeface="Times New Roman" panose="02020603050405020304" pitchFamily="18" charset="0"/>
              </a:rPr>
              <a:t>t</a:t>
            </a:r>
            <a:r>
              <a:rPr lang="en-GB" sz="1000" b="1" i="0" smtClean="0">
                <a:effectLst/>
                <a:latin typeface="Arial" panose="020B0604020202020204" pitchFamily="34" charset="0"/>
                <a:ea typeface="Times New Roman" panose="02020603050405020304" pitchFamily="18" charset="0"/>
                <a:cs typeface="Times New Roman" panose="02020603050405020304" pitchFamily="18" charset="0"/>
              </a:rPr>
              <a:t>o </a:t>
            </a:r>
            <a:r>
              <a:rPr lang="tr-TR" sz="1000" b="1" i="0" smtClean="0">
                <a:effectLst/>
                <a:latin typeface="Arial" panose="020B0604020202020204" pitchFamily="34" charset="0"/>
                <a:ea typeface="Times New Roman" panose="02020603050405020304" pitchFamily="18" charset="0"/>
                <a:cs typeface="Times New Roman" panose="02020603050405020304" pitchFamily="18" charset="0"/>
              </a:rPr>
              <a:t>build the capacity of</a:t>
            </a:r>
            <a:r>
              <a:rPr lang="tr-TR" sz="1000" b="1" i="0" baseline="0" smtClean="0">
                <a:effectLst/>
                <a:latin typeface="Arial" panose="020B0604020202020204" pitchFamily="34" charset="0"/>
                <a:ea typeface="Times New Roman" panose="02020603050405020304" pitchFamily="18" charset="0"/>
                <a:cs typeface="Times New Roman" panose="02020603050405020304" pitchFamily="18" charset="0"/>
              </a:rPr>
              <a:t> the local stakeholders (including business support organisations) and enhance the competitiveness of the </a:t>
            </a:r>
            <a:r>
              <a:rPr lang="en-GB" sz="1000" b="1" i="0" smtClean="0">
                <a:effectLst/>
                <a:latin typeface="Arial" panose="020B0604020202020204" pitchFamily="34" charset="0"/>
                <a:ea typeface="Times New Roman" panose="02020603050405020304" pitchFamily="18" charset="0"/>
                <a:cs typeface="Times New Roman" panose="02020603050405020304" pitchFamily="18" charset="0"/>
              </a:rPr>
              <a:t>private sector</a:t>
            </a:r>
            <a:r>
              <a:rPr lang="tr-TR" sz="1000" b="1" i="0" smtClean="0">
                <a:effectLst/>
                <a:latin typeface="Arial" panose="020B0604020202020204" pitchFamily="34" charset="0"/>
                <a:ea typeface="Times New Roman" panose="02020603050405020304" pitchFamily="18" charset="0"/>
                <a:cs typeface="Times New Roman" panose="02020603050405020304" pitchFamily="18" charset="0"/>
              </a:rPr>
              <a:t>.</a:t>
            </a:r>
            <a:r>
              <a:rPr lang="tr-TR" sz="1000" b="1" i="0" baseline="0" smtClean="0">
                <a:effectLst/>
                <a:latin typeface="Arial" panose="020B0604020202020204" pitchFamily="34" charset="0"/>
                <a:ea typeface="Times New Roman" panose="02020603050405020304" pitchFamily="18" charset="0"/>
                <a:cs typeface="Times New Roman" panose="02020603050405020304" pitchFamily="18" charset="0"/>
              </a:rPr>
              <a:t> </a:t>
            </a:r>
            <a:r>
              <a:rPr lang="tr-TR" sz="1000" b="1" i="0" smtClean="0">
                <a:effectLst/>
                <a:latin typeface="Arial" panose="020B0604020202020204" pitchFamily="34" charset="0"/>
                <a:cs typeface="Times New Roman" panose="02020603050405020304" pitchFamily="18" charset="0"/>
              </a:rPr>
              <a:t>Ref:</a:t>
            </a:r>
            <a:r>
              <a:rPr lang="tr-TR" sz="1000" b="1" i="0" baseline="0" smtClean="0">
                <a:effectLst/>
                <a:latin typeface="Arial" panose="020B0604020202020204" pitchFamily="34" charset="0"/>
                <a:cs typeface="Times New Roman" panose="02020603050405020304" pitchFamily="18" charset="0"/>
              </a:rPr>
              <a:t> EuropeAid/136143</a:t>
            </a:r>
            <a:endParaRPr lang="en-GB" sz="1000" b="1" i="0"/>
          </a:p>
        </p:txBody>
      </p:sp>
      <p:pic>
        <p:nvPicPr>
          <p:cNvPr id="10" name="Picture 9"/>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8001000" y="6261463"/>
            <a:ext cx="990600" cy="37295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ircle/>
  </p:transition>
  <p:txStyles>
    <p:titleStyle>
      <a:lvl1pPr algn="ctr" rtl="0" eaLnBrk="1" fontAlgn="base" hangingPunct="1">
        <a:spcBef>
          <a:spcPct val="0"/>
        </a:spcBef>
        <a:spcAft>
          <a:spcPct val="0"/>
        </a:spcAft>
        <a:defRPr lang="en-US" sz="3400" b="1" kern="0" cap="none" baseline="0" dirty="0" smtClean="0">
          <a:solidFill>
            <a:schemeClr val="accent2"/>
          </a:solidFill>
          <a:effectLst/>
          <a:latin typeface="Calibri" pitchFamily="34" charset="0"/>
          <a:ea typeface="+mn-ea"/>
          <a:cs typeface="+mn-cs"/>
        </a:defRPr>
      </a:lvl1pPr>
      <a:lvl2pPr algn="ctr" rtl="0" eaLnBrk="1" fontAlgn="base" hangingPunct="1">
        <a:spcBef>
          <a:spcPct val="0"/>
        </a:spcBef>
        <a:spcAft>
          <a:spcPct val="0"/>
        </a:spcAft>
        <a:defRPr sz="2800" b="1">
          <a:solidFill>
            <a:srgbClr val="FF0000"/>
          </a:solidFill>
          <a:latin typeface="Arial Narrow" pitchFamily="34" charset="0"/>
        </a:defRPr>
      </a:lvl2pPr>
      <a:lvl3pPr algn="ctr" rtl="0" eaLnBrk="1" fontAlgn="base" hangingPunct="1">
        <a:spcBef>
          <a:spcPct val="0"/>
        </a:spcBef>
        <a:spcAft>
          <a:spcPct val="0"/>
        </a:spcAft>
        <a:defRPr sz="2800" b="1">
          <a:solidFill>
            <a:srgbClr val="FF0000"/>
          </a:solidFill>
          <a:latin typeface="Arial Narrow" pitchFamily="34" charset="0"/>
        </a:defRPr>
      </a:lvl3pPr>
      <a:lvl4pPr algn="ctr" rtl="0" eaLnBrk="1" fontAlgn="base" hangingPunct="1">
        <a:spcBef>
          <a:spcPct val="0"/>
        </a:spcBef>
        <a:spcAft>
          <a:spcPct val="0"/>
        </a:spcAft>
        <a:defRPr sz="2800" b="1">
          <a:solidFill>
            <a:srgbClr val="FF0000"/>
          </a:solidFill>
          <a:latin typeface="Arial Narrow" pitchFamily="34" charset="0"/>
        </a:defRPr>
      </a:lvl4pPr>
      <a:lvl5pPr algn="ctr" rtl="0" eaLnBrk="1" fontAlgn="base" hangingPunct="1">
        <a:spcBef>
          <a:spcPct val="0"/>
        </a:spcBef>
        <a:spcAft>
          <a:spcPct val="0"/>
        </a:spcAft>
        <a:defRPr sz="2800" b="1">
          <a:solidFill>
            <a:srgbClr val="FF0000"/>
          </a:solidFill>
          <a:latin typeface="Arial Narrow" pitchFamily="34" charset="0"/>
        </a:defRPr>
      </a:lvl5pPr>
      <a:lvl6pPr marL="457200" algn="ctr" rtl="0" eaLnBrk="1" fontAlgn="base" hangingPunct="1">
        <a:spcBef>
          <a:spcPct val="0"/>
        </a:spcBef>
        <a:spcAft>
          <a:spcPct val="0"/>
        </a:spcAft>
        <a:defRPr sz="2800" b="1">
          <a:solidFill>
            <a:srgbClr val="FF0000"/>
          </a:solidFill>
          <a:latin typeface="Arial Narrow" pitchFamily="34" charset="0"/>
        </a:defRPr>
      </a:lvl6pPr>
      <a:lvl7pPr marL="914400" algn="ctr" rtl="0" eaLnBrk="1" fontAlgn="base" hangingPunct="1">
        <a:spcBef>
          <a:spcPct val="0"/>
        </a:spcBef>
        <a:spcAft>
          <a:spcPct val="0"/>
        </a:spcAft>
        <a:defRPr sz="2800" b="1">
          <a:solidFill>
            <a:srgbClr val="FF0000"/>
          </a:solidFill>
          <a:latin typeface="Arial Narrow" pitchFamily="34" charset="0"/>
        </a:defRPr>
      </a:lvl7pPr>
      <a:lvl8pPr marL="1371600" algn="ctr" rtl="0" eaLnBrk="1" fontAlgn="base" hangingPunct="1">
        <a:spcBef>
          <a:spcPct val="0"/>
        </a:spcBef>
        <a:spcAft>
          <a:spcPct val="0"/>
        </a:spcAft>
        <a:defRPr sz="2800" b="1">
          <a:solidFill>
            <a:srgbClr val="FF0000"/>
          </a:solidFill>
          <a:latin typeface="Arial Narrow" pitchFamily="34" charset="0"/>
        </a:defRPr>
      </a:lvl8pPr>
      <a:lvl9pPr marL="1828800" algn="ctr" rtl="0" eaLnBrk="1" fontAlgn="base" hangingPunct="1">
        <a:spcBef>
          <a:spcPct val="0"/>
        </a:spcBef>
        <a:spcAft>
          <a:spcPct val="0"/>
        </a:spcAft>
        <a:defRPr sz="2800" b="1">
          <a:solidFill>
            <a:srgbClr val="FF0000"/>
          </a:solidFill>
          <a:latin typeface="Arial Narrow" pitchFamily="34" charset="0"/>
        </a:defRPr>
      </a:lvl9pPr>
    </p:titleStyle>
    <p:bodyStyle>
      <a:lvl1pPr marL="342900" indent="-342900" algn="l" rtl="0" eaLnBrk="1" fontAlgn="base" hangingPunct="1">
        <a:spcBef>
          <a:spcPct val="20000"/>
        </a:spcBef>
        <a:spcAft>
          <a:spcPct val="0"/>
        </a:spcAft>
        <a:buClr>
          <a:schemeClr val="accent6"/>
        </a:buClr>
        <a:buFont typeface="Wingdings" pitchFamily="2" charset="2"/>
        <a:buChar char="Ø"/>
        <a:defRPr sz="32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chemeClr val="accent6"/>
        </a:buClr>
        <a:buFont typeface="Wingdings" pitchFamily="2" charset="2"/>
        <a:buChar char="Ø"/>
        <a:defRPr sz="2800" b="1">
          <a:solidFill>
            <a:schemeClr val="tx1"/>
          </a:solidFill>
          <a:latin typeface="Calibri" pitchFamily="34" charset="0"/>
        </a:defRPr>
      </a:lvl2pPr>
      <a:lvl3pPr marL="1143000" indent="-228600" algn="l" rtl="0" eaLnBrk="1" fontAlgn="base" hangingPunct="1">
        <a:spcBef>
          <a:spcPct val="20000"/>
        </a:spcBef>
        <a:spcAft>
          <a:spcPct val="0"/>
        </a:spcAft>
        <a:buClr>
          <a:schemeClr val="accent6"/>
        </a:buClr>
        <a:buFont typeface="Wingdings" pitchFamily="2" charset="2"/>
        <a:buChar char="Ø"/>
        <a:defRPr sz="2400" b="1">
          <a:solidFill>
            <a:schemeClr val="tx1"/>
          </a:solidFill>
          <a:latin typeface="Calibri" pitchFamily="34" charset="0"/>
        </a:defRPr>
      </a:lvl3pPr>
      <a:lvl4pPr marL="1600200" indent="-228600" algn="l" rtl="0" eaLnBrk="1" fontAlgn="base" hangingPunct="1">
        <a:spcBef>
          <a:spcPct val="20000"/>
        </a:spcBef>
        <a:spcAft>
          <a:spcPct val="0"/>
        </a:spcAft>
        <a:buClr>
          <a:schemeClr val="accent6"/>
        </a:buClr>
        <a:buFont typeface="Wingdings" pitchFamily="2" charset="2"/>
        <a:buChar char="Ø"/>
        <a:defRPr sz="2000" b="1">
          <a:solidFill>
            <a:schemeClr val="tx1"/>
          </a:solidFill>
          <a:latin typeface="Calibri" pitchFamily="34" charset="0"/>
        </a:defRPr>
      </a:lvl4pPr>
      <a:lvl5pPr marL="2057400" indent="-228600" algn="l" rtl="0" eaLnBrk="1" fontAlgn="base" hangingPunct="1">
        <a:spcBef>
          <a:spcPct val="20000"/>
        </a:spcBef>
        <a:spcAft>
          <a:spcPct val="0"/>
        </a:spcAft>
        <a:buClr>
          <a:schemeClr val="accent6"/>
        </a:buClr>
        <a:buFont typeface="Wingdings" pitchFamily="2" charset="2"/>
        <a:buChar char="Ø"/>
        <a:defRPr sz="2000" b="1">
          <a:solidFill>
            <a:schemeClr val="tx1"/>
          </a:solidFill>
          <a:latin typeface="Calibri" pitchFamily="34" charset="0"/>
        </a:defRPr>
      </a:lvl5pPr>
      <a:lvl6pPr marL="2514600" indent="-228600" algn="l" rtl="0" eaLnBrk="1" fontAlgn="base" hangingPunct="1">
        <a:spcBef>
          <a:spcPct val="20000"/>
        </a:spcBef>
        <a:spcAft>
          <a:spcPct val="0"/>
        </a:spcAft>
        <a:buClr>
          <a:srgbClr val="FF0000"/>
        </a:buClr>
        <a:buFont typeface="Wingdings" pitchFamily="2" charset="2"/>
        <a:buChar char="§"/>
        <a:defRPr sz="2000" b="1">
          <a:solidFill>
            <a:srgbClr val="000066"/>
          </a:solidFill>
          <a:latin typeface="+mn-lt"/>
        </a:defRPr>
      </a:lvl6pPr>
      <a:lvl7pPr marL="2971800" indent="-228600" algn="l" rtl="0" eaLnBrk="1" fontAlgn="base" hangingPunct="1">
        <a:spcBef>
          <a:spcPct val="20000"/>
        </a:spcBef>
        <a:spcAft>
          <a:spcPct val="0"/>
        </a:spcAft>
        <a:buClr>
          <a:srgbClr val="FF0000"/>
        </a:buClr>
        <a:buFont typeface="Wingdings" pitchFamily="2" charset="2"/>
        <a:buChar char="§"/>
        <a:defRPr sz="2000" b="1">
          <a:solidFill>
            <a:srgbClr val="000066"/>
          </a:solidFill>
          <a:latin typeface="+mn-lt"/>
        </a:defRPr>
      </a:lvl7pPr>
      <a:lvl8pPr marL="3429000" indent="-228600" algn="l" rtl="0" eaLnBrk="1" fontAlgn="base" hangingPunct="1">
        <a:spcBef>
          <a:spcPct val="20000"/>
        </a:spcBef>
        <a:spcAft>
          <a:spcPct val="0"/>
        </a:spcAft>
        <a:buClr>
          <a:srgbClr val="FF0000"/>
        </a:buClr>
        <a:buFont typeface="Wingdings" pitchFamily="2" charset="2"/>
        <a:buChar char="§"/>
        <a:defRPr sz="2000" b="1">
          <a:solidFill>
            <a:srgbClr val="000066"/>
          </a:solidFill>
          <a:latin typeface="+mn-lt"/>
        </a:defRPr>
      </a:lvl8pPr>
      <a:lvl9pPr marL="3886200" indent="-228600" algn="l" rtl="0" eaLnBrk="1" fontAlgn="base" hangingPunct="1">
        <a:spcBef>
          <a:spcPct val="20000"/>
        </a:spcBef>
        <a:spcAft>
          <a:spcPct val="0"/>
        </a:spcAft>
        <a:buClr>
          <a:srgbClr val="FF0000"/>
        </a:buClr>
        <a:buFont typeface="Wingdings" pitchFamily="2" charset="2"/>
        <a:buChar char="§"/>
        <a:defRPr sz="2000" b="1">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057400" y="2057400"/>
            <a:ext cx="5943600" cy="2667000"/>
          </a:xfrm>
          <a:prstGeom prst="rect">
            <a:avLst/>
          </a:prstGeom>
          <a:noFill/>
          <a:ln w="9525">
            <a:noFill/>
            <a:miter lim="800000"/>
            <a:headEnd/>
            <a:tailEnd/>
          </a:ln>
        </p:spPr>
        <p:txBody>
          <a:bodyPr anchor="ctr"/>
          <a:lstStyle/>
          <a:p>
            <a:pPr algn="ctr"/>
            <a:endParaRPr lang="en-GB" sz="2000" b="1" dirty="0" smtClean="0">
              <a:solidFill>
                <a:srgbClr val="C00000"/>
              </a:solidFill>
              <a:latin typeface="Calibri" panose="020F0502020204030204" pitchFamily="34" charset="0"/>
            </a:endParaRPr>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352800" y="533400"/>
            <a:ext cx="2971800" cy="1118865"/>
          </a:xfrm>
          <a:prstGeom prst="rect">
            <a:avLst/>
          </a:prstGeom>
        </p:spPr>
      </p:pic>
      <p:sp>
        <p:nvSpPr>
          <p:cNvPr id="6" name="Rectangle 2"/>
          <p:cNvSpPr txBox="1">
            <a:spLocks noChangeArrowheads="1"/>
          </p:cNvSpPr>
          <p:nvPr/>
        </p:nvSpPr>
        <p:spPr bwMode="auto">
          <a:xfrm>
            <a:off x="2057400" y="2743200"/>
            <a:ext cx="6096000" cy="1524000"/>
          </a:xfrm>
          <a:prstGeom prst="rect">
            <a:avLst/>
          </a:prstGeom>
          <a:noFill/>
          <a:ln w="9525">
            <a:noFill/>
            <a:miter lim="800000"/>
            <a:headEnd/>
            <a:tailEnd/>
          </a:ln>
        </p:spPr>
        <p:txBody>
          <a:bodyPr anchor="ctr"/>
          <a:lstStyle/>
          <a:p>
            <a:pPr algn="ctr"/>
            <a:r>
              <a:rPr lang="en-GB" sz="2600" b="1" dirty="0">
                <a:solidFill>
                  <a:srgbClr val="000090"/>
                </a:solidFill>
              </a:rPr>
              <a:t>Technical assistance to build the capacity of the local stakeholders (including business support organisations) and enhance the competitiveness of the private sector. </a:t>
            </a:r>
          </a:p>
        </p:txBody>
      </p:sp>
    </p:spTree>
    <p:extLst>
      <p:ext uri="{BB962C8B-B14F-4D97-AF65-F5344CB8AC3E}">
        <p14:creationId xmlns:p14="http://schemas.microsoft.com/office/powerpoint/2010/main" val="1679532924"/>
      </p:ext>
    </p:extLst>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Sustainability</a:t>
            </a:r>
            <a:endParaRPr lang="en-GB" dirty="0"/>
          </a:p>
        </p:txBody>
      </p:sp>
      <p:sp>
        <p:nvSpPr>
          <p:cNvPr id="3" name="Content Placeholder 2"/>
          <p:cNvSpPr>
            <a:spLocks noGrp="1"/>
          </p:cNvSpPr>
          <p:nvPr>
            <p:ph idx="1"/>
          </p:nvPr>
        </p:nvSpPr>
        <p:spPr>
          <a:xfrm>
            <a:off x="1485900" y="767953"/>
            <a:ext cx="7391400" cy="4953000"/>
          </a:xfrm>
        </p:spPr>
        <p:txBody>
          <a:bodyPr/>
          <a:lstStyle/>
          <a:p>
            <a:r>
              <a:rPr lang="en-US" altLang="en-US" sz="2800" b="0" dirty="0"/>
              <a:t>Most </a:t>
            </a:r>
            <a:r>
              <a:rPr lang="en-US" altLang="en-US" sz="2800" b="0" dirty="0" smtClean="0"/>
              <a:t>commonly used</a:t>
            </a:r>
            <a:r>
              <a:rPr lang="tr-TR" altLang="en-US" sz="2800" b="0" dirty="0" smtClean="0"/>
              <a:t> definition</a:t>
            </a:r>
            <a:r>
              <a:rPr lang="en-US" altLang="en-US" sz="2800" b="0" dirty="0" smtClean="0"/>
              <a:t> </a:t>
            </a:r>
            <a:r>
              <a:rPr lang="en-US" altLang="en-US" sz="2800" b="0" dirty="0"/>
              <a:t>is from the </a:t>
            </a:r>
            <a:r>
              <a:rPr lang="en-US" altLang="en-US" sz="2800" b="0" dirty="0" err="1"/>
              <a:t>Brundtland</a:t>
            </a:r>
            <a:r>
              <a:rPr lang="en-US" altLang="en-US" sz="2800" b="0" dirty="0"/>
              <a:t> Report for the World Commission on Environment and Development 1987 which </a:t>
            </a:r>
            <a:r>
              <a:rPr lang="en-US" altLang="en-US" sz="2800" b="0" dirty="0" smtClean="0"/>
              <a:t>defines </a:t>
            </a:r>
            <a:r>
              <a:rPr lang="tr-TR" altLang="en-US" sz="2800" b="0" dirty="0" smtClean="0"/>
              <a:t>sustainability</a:t>
            </a:r>
            <a:r>
              <a:rPr lang="en-US" altLang="en-US" sz="2800" b="0" dirty="0" smtClean="0"/>
              <a:t> </a:t>
            </a:r>
            <a:r>
              <a:rPr lang="en-US" altLang="en-US" sz="2800" b="0" dirty="0"/>
              <a:t>as:</a:t>
            </a:r>
          </a:p>
          <a:p>
            <a:pPr marL="0" indent="0">
              <a:buNone/>
            </a:pPr>
            <a:endParaRPr lang="en-US" altLang="en-US" b="0" dirty="0"/>
          </a:p>
          <a:p>
            <a:pPr algn="ctr">
              <a:buNone/>
            </a:pPr>
            <a:r>
              <a:rPr lang="ja-JP" altLang="en-US" sz="2400" b="0" i="1" dirty="0">
                <a:cs typeface="Calibri" panose="020F0502020204030204" pitchFamily="34" charset="0"/>
              </a:rPr>
              <a:t>‘</a:t>
            </a:r>
            <a:r>
              <a:rPr lang="en-US" altLang="ja-JP" sz="2400" b="0" i="1" dirty="0">
                <a:cs typeface="Calibri" panose="020F0502020204030204" pitchFamily="34" charset="0"/>
              </a:rPr>
              <a:t>development that meets the </a:t>
            </a:r>
            <a:r>
              <a:rPr lang="en-US" altLang="ja-JP" sz="2400" b="0" i="1" dirty="0" smtClean="0">
                <a:cs typeface="Calibri" panose="020F0502020204030204" pitchFamily="34" charset="0"/>
              </a:rPr>
              <a:t>needs</a:t>
            </a:r>
            <a:r>
              <a:rPr lang="tr-TR" altLang="ja-JP" sz="2400" b="0" i="1" dirty="0" smtClean="0">
                <a:cs typeface="Calibri" panose="020F0502020204030204" pitchFamily="34" charset="0"/>
              </a:rPr>
              <a:t> </a:t>
            </a:r>
            <a:r>
              <a:rPr lang="en-US" altLang="en-US" sz="2400" b="0" i="1" dirty="0" smtClean="0">
                <a:cs typeface="Calibri" panose="020F0502020204030204" pitchFamily="34" charset="0"/>
              </a:rPr>
              <a:t>of </a:t>
            </a:r>
            <a:r>
              <a:rPr lang="en-US" altLang="en-US" sz="2400" b="0" i="1" dirty="0">
                <a:cs typeface="Calibri" panose="020F0502020204030204" pitchFamily="34" charset="0"/>
              </a:rPr>
              <a:t>the present without </a:t>
            </a:r>
            <a:r>
              <a:rPr lang="en-US" altLang="en-US" sz="2400" b="0" i="1" dirty="0" smtClean="0">
                <a:cs typeface="Calibri" panose="020F0502020204030204" pitchFamily="34" charset="0"/>
              </a:rPr>
              <a:t>compromising</a:t>
            </a:r>
            <a:r>
              <a:rPr lang="tr-TR" altLang="en-US" sz="2400" b="0" i="1" dirty="0" smtClean="0">
                <a:cs typeface="Calibri" panose="020F0502020204030204" pitchFamily="34" charset="0"/>
              </a:rPr>
              <a:t> </a:t>
            </a:r>
            <a:r>
              <a:rPr lang="en-US" altLang="en-US" sz="2400" b="0" i="1" dirty="0" smtClean="0">
                <a:cs typeface="Calibri" panose="020F0502020204030204" pitchFamily="34" charset="0"/>
              </a:rPr>
              <a:t>the </a:t>
            </a:r>
            <a:r>
              <a:rPr lang="en-US" altLang="en-US" sz="2400" b="0" i="1" dirty="0">
                <a:cs typeface="Calibri" panose="020F0502020204030204" pitchFamily="34" charset="0"/>
              </a:rPr>
              <a:t>ability of future </a:t>
            </a:r>
            <a:r>
              <a:rPr lang="en-US" altLang="en-US" sz="2400" b="0" i="1" dirty="0" smtClean="0">
                <a:cs typeface="Calibri" panose="020F0502020204030204" pitchFamily="34" charset="0"/>
              </a:rPr>
              <a:t>generations</a:t>
            </a:r>
            <a:r>
              <a:rPr lang="tr-TR" altLang="en-US" sz="2400" b="0" i="1" dirty="0" smtClean="0">
                <a:cs typeface="Calibri" panose="020F0502020204030204" pitchFamily="34" charset="0"/>
              </a:rPr>
              <a:t> </a:t>
            </a:r>
            <a:r>
              <a:rPr lang="en-US" altLang="en-US" sz="2400" b="0" i="1" dirty="0" smtClean="0">
                <a:cs typeface="Calibri" panose="020F0502020204030204" pitchFamily="34" charset="0"/>
              </a:rPr>
              <a:t>to </a:t>
            </a:r>
            <a:r>
              <a:rPr lang="en-US" altLang="en-US" sz="2400" b="0" i="1" dirty="0">
                <a:cs typeface="Calibri" panose="020F0502020204030204" pitchFamily="34" charset="0"/>
              </a:rPr>
              <a:t>meet their own needs</a:t>
            </a:r>
            <a:r>
              <a:rPr lang="ja-JP" altLang="en-US" sz="2400" b="0" i="1" dirty="0">
                <a:cs typeface="Calibri" panose="020F0502020204030204" pitchFamily="34" charset="0"/>
              </a:rPr>
              <a:t>’</a:t>
            </a:r>
            <a:endParaRPr lang="en-US" altLang="ja-JP" sz="2400" b="0" i="1" dirty="0">
              <a:cs typeface="Calibri" panose="020F0502020204030204" pitchFamily="34" charset="0"/>
            </a:endParaRPr>
          </a:p>
          <a:p>
            <a:pPr>
              <a:buNone/>
            </a:pPr>
            <a:endParaRPr lang="en-US" altLang="en-US" dirty="0"/>
          </a:p>
        </p:txBody>
      </p:sp>
    </p:spTree>
    <p:extLst>
      <p:ext uri="{BB962C8B-B14F-4D97-AF65-F5344CB8AC3E}">
        <p14:creationId xmlns:p14="http://schemas.microsoft.com/office/powerpoint/2010/main" val="3803441463"/>
      </p:ext>
    </p:extLst>
  </p:cSld>
  <p:clrMapOvr>
    <a:masterClrMapping/>
  </p:clrMapOvr>
  <p:transition spd="slow">
    <p:circl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Sustainability</a:t>
            </a:r>
            <a:endParaRPr lang="en-GB" dirty="0"/>
          </a:p>
        </p:txBody>
      </p:sp>
      <p:sp>
        <p:nvSpPr>
          <p:cNvPr id="3" name="Content Placeholder 2"/>
          <p:cNvSpPr>
            <a:spLocks noGrp="1"/>
          </p:cNvSpPr>
          <p:nvPr>
            <p:ph idx="1"/>
          </p:nvPr>
        </p:nvSpPr>
        <p:spPr>
          <a:xfrm>
            <a:off x="1485900" y="767953"/>
            <a:ext cx="7391400" cy="4953000"/>
          </a:xfrm>
        </p:spPr>
        <p:txBody>
          <a:bodyPr/>
          <a:lstStyle/>
          <a:p>
            <a:pPr>
              <a:lnSpc>
                <a:spcPct val="150000"/>
              </a:lnSpc>
              <a:spcBef>
                <a:spcPts val="0"/>
              </a:spcBef>
            </a:pPr>
            <a:r>
              <a:rPr lang="en-US" altLang="en-US" sz="2800" b="0" dirty="0"/>
              <a:t>Sustainability recognizes stakeholder rights i.e. the rights of interested parties e.g. employees, the community, suppliers, customers etc</a:t>
            </a:r>
            <a:r>
              <a:rPr lang="en-US" altLang="en-US" sz="2800" b="0" dirty="0" smtClean="0"/>
              <a:t>.</a:t>
            </a:r>
            <a:endParaRPr lang="en-US" altLang="en-US" sz="2800" b="0" dirty="0"/>
          </a:p>
          <a:p>
            <a:pPr>
              <a:lnSpc>
                <a:spcPct val="150000"/>
              </a:lnSpc>
              <a:spcBef>
                <a:spcPts val="0"/>
              </a:spcBef>
            </a:pPr>
            <a:r>
              <a:rPr lang="en-US" altLang="en-US" sz="2800" b="0" dirty="0"/>
              <a:t>Encourage co-operation between the company and its stakeholders in creating wealth, jobs and economic </a:t>
            </a:r>
            <a:r>
              <a:rPr lang="en-US" altLang="en-US" sz="2800" b="0" dirty="0" smtClean="0"/>
              <a:t>stability</a:t>
            </a:r>
            <a:endParaRPr lang="en-US" altLang="en-US" sz="2800" b="0" dirty="0"/>
          </a:p>
        </p:txBody>
      </p:sp>
    </p:spTree>
    <p:extLst>
      <p:ext uri="{BB962C8B-B14F-4D97-AF65-F5344CB8AC3E}">
        <p14:creationId xmlns:p14="http://schemas.microsoft.com/office/powerpoint/2010/main" val="3749667772"/>
      </p:ext>
    </p:extLst>
  </p:cSld>
  <p:clrMapOvr>
    <a:masterClrMapping/>
  </p:clrMapOvr>
  <p:transition spd="slow">
    <p:circl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smtClean="0"/>
              <a:t>Business Ethics</a:t>
            </a:r>
            <a:endParaRPr lang="en-GB" dirty="0"/>
          </a:p>
        </p:txBody>
      </p:sp>
      <p:sp>
        <p:nvSpPr>
          <p:cNvPr id="3" name="Content Placeholder 2"/>
          <p:cNvSpPr>
            <a:spLocks noGrp="1"/>
          </p:cNvSpPr>
          <p:nvPr>
            <p:ph idx="1"/>
          </p:nvPr>
        </p:nvSpPr>
        <p:spPr>
          <a:xfrm>
            <a:off x="1295400" y="767952"/>
            <a:ext cx="7848600" cy="5480448"/>
          </a:xfrm>
        </p:spPr>
        <p:txBody>
          <a:bodyPr/>
          <a:lstStyle/>
          <a:p>
            <a:r>
              <a:rPr lang="en-US" altLang="en-US" sz="2400" b="0" dirty="0"/>
              <a:t>Established values and principles a company uses to inform and conduct its activities</a:t>
            </a:r>
          </a:p>
          <a:p>
            <a:endParaRPr lang="en-US" altLang="en-US" sz="2400" b="0" dirty="0"/>
          </a:p>
          <a:p>
            <a:r>
              <a:rPr lang="en-US" altLang="en-US" sz="2400" b="0" dirty="0"/>
              <a:t>Should permeate a company</a:t>
            </a:r>
            <a:r>
              <a:rPr lang="ja-JP" altLang="en-US" sz="2400" b="0" dirty="0">
                <a:latin typeface="Arial" panose="020B0604020202020204" pitchFamily="34" charset="0"/>
              </a:rPr>
              <a:t>’</a:t>
            </a:r>
            <a:r>
              <a:rPr lang="en-US" altLang="ja-JP" sz="2400" b="0" dirty="0"/>
              <a:t>s culture and drive its strategy, business goals, policies and activities</a:t>
            </a:r>
          </a:p>
          <a:p>
            <a:endParaRPr lang="en-US" altLang="en-US" sz="2400" b="0" dirty="0"/>
          </a:p>
          <a:p>
            <a:r>
              <a:rPr lang="en-US" altLang="en-US" sz="2400" b="0" dirty="0"/>
              <a:t>Usually found in a code of </a:t>
            </a:r>
            <a:r>
              <a:rPr lang="en-US" altLang="en-US" sz="2400" b="0" dirty="0" smtClean="0"/>
              <a:t>ethics</a:t>
            </a:r>
            <a:endParaRPr lang="en-US" altLang="en-US" sz="2400" b="0" dirty="0"/>
          </a:p>
        </p:txBody>
      </p:sp>
    </p:spTree>
    <p:extLst>
      <p:ext uri="{BB962C8B-B14F-4D97-AF65-F5344CB8AC3E}">
        <p14:creationId xmlns:p14="http://schemas.microsoft.com/office/powerpoint/2010/main" val="3298825171"/>
      </p:ext>
    </p:extLst>
  </p:cSld>
  <p:clrMapOvr>
    <a:masterClrMapping/>
  </p:clrMapOvr>
  <p:transition spd="slow">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Elements of Corporate Governance</a:t>
            </a:r>
            <a:endParaRPr lang="en-GB" dirty="0"/>
          </a:p>
        </p:txBody>
      </p:sp>
      <p:sp>
        <p:nvSpPr>
          <p:cNvPr id="3" name="Content Placeholder 2"/>
          <p:cNvSpPr>
            <a:spLocks noGrp="1"/>
          </p:cNvSpPr>
          <p:nvPr>
            <p:ph idx="1"/>
          </p:nvPr>
        </p:nvSpPr>
        <p:spPr>
          <a:xfrm>
            <a:off x="1485900" y="767953"/>
            <a:ext cx="7391400" cy="4953000"/>
          </a:xfrm>
        </p:spPr>
        <p:txBody>
          <a:bodyPr/>
          <a:lstStyle/>
          <a:p>
            <a:pPr>
              <a:lnSpc>
                <a:spcPct val="150000"/>
              </a:lnSpc>
              <a:spcBef>
                <a:spcPts val="0"/>
              </a:spcBef>
            </a:pPr>
            <a:r>
              <a:rPr lang="en-US" altLang="en-US" sz="2800" b="0" dirty="0"/>
              <a:t>Good Board </a:t>
            </a:r>
            <a:r>
              <a:rPr lang="en-US" altLang="en-US" sz="2800" b="0" dirty="0" smtClean="0"/>
              <a:t>practices</a:t>
            </a:r>
            <a:endParaRPr lang="en-US" altLang="en-US" sz="2800" b="0" dirty="0"/>
          </a:p>
          <a:p>
            <a:pPr>
              <a:lnSpc>
                <a:spcPct val="150000"/>
              </a:lnSpc>
              <a:spcBef>
                <a:spcPts val="0"/>
              </a:spcBef>
            </a:pPr>
            <a:r>
              <a:rPr lang="en-US" altLang="en-US" sz="2800" b="0" dirty="0"/>
              <a:t>Control </a:t>
            </a:r>
            <a:r>
              <a:rPr lang="en-US" altLang="en-US" sz="2800" b="0" dirty="0" smtClean="0"/>
              <a:t>Environment</a:t>
            </a:r>
            <a:endParaRPr lang="en-US" altLang="en-US" sz="2800" b="0" dirty="0"/>
          </a:p>
          <a:p>
            <a:pPr>
              <a:lnSpc>
                <a:spcPct val="150000"/>
              </a:lnSpc>
              <a:spcBef>
                <a:spcPts val="0"/>
              </a:spcBef>
            </a:pPr>
            <a:r>
              <a:rPr lang="en-US" altLang="en-US" sz="2800" b="0" dirty="0"/>
              <a:t>Transparent </a:t>
            </a:r>
            <a:r>
              <a:rPr lang="en-US" altLang="en-US" sz="2800" b="0" dirty="0" smtClean="0"/>
              <a:t>disclosure</a:t>
            </a:r>
            <a:endParaRPr lang="en-US" altLang="en-US" sz="2800" b="0" dirty="0"/>
          </a:p>
          <a:p>
            <a:pPr>
              <a:lnSpc>
                <a:spcPct val="150000"/>
              </a:lnSpc>
              <a:spcBef>
                <a:spcPts val="0"/>
              </a:spcBef>
            </a:pPr>
            <a:r>
              <a:rPr lang="en-US" altLang="en-US" sz="2800" b="0" dirty="0"/>
              <a:t>Well-defined shareholder </a:t>
            </a:r>
            <a:r>
              <a:rPr lang="en-US" altLang="en-US" sz="2800" b="0" dirty="0" smtClean="0"/>
              <a:t>rights</a:t>
            </a:r>
            <a:endParaRPr lang="en-US" altLang="en-US" sz="2800" b="0" dirty="0"/>
          </a:p>
          <a:p>
            <a:pPr>
              <a:lnSpc>
                <a:spcPct val="150000"/>
              </a:lnSpc>
              <a:spcBef>
                <a:spcPts val="0"/>
              </a:spcBef>
            </a:pPr>
            <a:r>
              <a:rPr lang="en-US" altLang="en-US" sz="2800" b="0" dirty="0"/>
              <a:t>Board commitment</a:t>
            </a:r>
          </a:p>
        </p:txBody>
      </p:sp>
    </p:spTree>
    <p:extLst>
      <p:ext uri="{BB962C8B-B14F-4D97-AF65-F5344CB8AC3E}">
        <p14:creationId xmlns:p14="http://schemas.microsoft.com/office/powerpoint/2010/main" val="3756819817"/>
      </p:ext>
    </p:extLst>
  </p:cSld>
  <p:clrMapOvr>
    <a:masterClrMapping/>
  </p:clrMapOvr>
  <p:transition spd="slow">
    <p:circl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Good Board Practices</a:t>
            </a:r>
            <a:endParaRPr lang="en-GB" dirty="0"/>
          </a:p>
        </p:txBody>
      </p:sp>
      <p:sp>
        <p:nvSpPr>
          <p:cNvPr id="3" name="Content Placeholder 2"/>
          <p:cNvSpPr>
            <a:spLocks noGrp="1"/>
          </p:cNvSpPr>
          <p:nvPr>
            <p:ph idx="1"/>
          </p:nvPr>
        </p:nvSpPr>
        <p:spPr>
          <a:xfrm>
            <a:off x="1219200" y="767953"/>
            <a:ext cx="7924800" cy="4953000"/>
          </a:xfrm>
        </p:spPr>
        <p:txBody>
          <a:bodyPr/>
          <a:lstStyle/>
          <a:p>
            <a:pPr>
              <a:lnSpc>
                <a:spcPct val="150000"/>
              </a:lnSpc>
              <a:spcBef>
                <a:spcPts val="0"/>
              </a:spcBef>
            </a:pPr>
            <a:r>
              <a:rPr lang="en-US" altLang="en-US" sz="2800" b="0" dirty="0"/>
              <a:t>Clearly defined roles and </a:t>
            </a:r>
            <a:r>
              <a:rPr lang="en-US" altLang="en-US" sz="2800" b="0" dirty="0" smtClean="0"/>
              <a:t>authorities</a:t>
            </a:r>
            <a:endParaRPr lang="en-US" altLang="en-US" sz="2800" b="0" dirty="0"/>
          </a:p>
          <a:p>
            <a:pPr>
              <a:lnSpc>
                <a:spcPct val="150000"/>
              </a:lnSpc>
              <a:spcBef>
                <a:spcPts val="0"/>
              </a:spcBef>
            </a:pPr>
            <a:r>
              <a:rPr lang="en-US" altLang="en-US" sz="2800" b="0" dirty="0"/>
              <a:t>Duties and responsibilities of Directors </a:t>
            </a:r>
            <a:r>
              <a:rPr lang="tr-TR" altLang="en-US" sz="2800" b="0" dirty="0" smtClean="0"/>
              <a:t>u</a:t>
            </a:r>
            <a:r>
              <a:rPr lang="en-US" altLang="en-US" sz="2800" b="0" dirty="0" err="1" smtClean="0"/>
              <a:t>nderstood</a:t>
            </a:r>
            <a:endParaRPr lang="en-US" altLang="en-US" sz="2800" b="0" dirty="0"/>
          </a:p>
          <a:p>
            <a:pPr>
              <a:lnSpc>
                <a:spcPct val="150000"/>
              </a:lnSpc>
              <a:spcBef>
                <a:spcPts val="0"/>
              </a:spcBef>
            </a:pPr>
            <a:r>
              <a:rPr lang="en-US" altLang="en-US" sz="2800" b="0" dirty="0"/>
              <a:t>Board is well </a:t>
            </a:r>
            <a:r>
              <a:rPr lang="en-US" altLang="en-US" sz="2800" b="0" dirty="0" smtClean="0"/>
              <a:t>structured</a:t>
            </a:r>
            <a:endParaRPr lang="en-US" altLang="en-US" sz="2800" b="0" dirty="0"/>
          </a:p>
          <a:p>
            <a:pPr>
              <a:lnSpc>
                <a:spcPct val="150000"/>
              </a:lnSpc>
              <a:spcBef>
                <a:spcPts val="0"/>
              </a:spcBef>
            </a:pPr>
            <a:r>
              <a:rPr lang="en-US" altLang="en-US" sz="2800" b="0" dirty="0"/>
              <a:t>Appropriate composition and mix of skills </a:t>
            </a:r>
          </a:p>
        </p:txBody>
      </p:sp>
    </p:spTree>
    <p:extLst>
      <p:ext uri="{BB962C8B-B14F-4D97-AF65-F5344CB8AC3E}">
        <p14:creationId xmlns:p14="http://schemas.microsoft.com/office/powerpoint/2010/main" val="1396477170"/>
      </p:ext>
    </p:extLst>
  </p:cSld>
  <p:clrMapOvr>
    <a:masterClrMapping/>
  </p:clrMapOvr>
  <p:transition spd="slow">
    <p:circl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Good Board Procedures</a:t>
            </a:r>
            <a:endParaRPr lang="en-GB" dirty="0"/>
          </a:p>
        </p:txBody>
      </p:sp>
      <p:sp>
        <p:nvSpPr>
          <p:cNvPr id="3" name="Content Placeholder 2"/>
          <p:cNvSpPr>
            <a:spLocks noGrp="1"/>
          </p:cNvSpPr>
          <p:nvPr>
            <p:ph idx="1"/>
          </p:nvPr>
        </p:nvSpPr>
        <p:spPr>
          <a:xfrm>
            <a:off x="1485900" y="767953"/>
            <a:ext cx="7391400" cy="4953000"/>
          </a:xfrm>
        </p:spPr>
        <p:txBody>
          <a:bodyPr/>
          <a:lstStyle/>
          <a:p>
            <a:r>
              <a:rPr lang="en-US" altLang="en-US" sz="2800" b="0" dirty="0"/>
              <a:t>Appropriate Board procedures</a:t>
            </a:r>
          </a:p>
          <a:p>
            <a:endParaRPr lang="en-US" altLang="en-US" sz="2800" b="0" dirty="0"/>
          </a:p>
          <a:p>
            <a:r>
              <a:rPr lang="en-US" altLang="en-US" sz="2800" b="0" dirty="0"/>
              <a:t>Director Remuneration in line with best practice</a:t>
            </a:r>
          </a:p>
          <a:p>
            <a:endParaRPr lang="en-US" altLang="en-US" sz="2800" b="0" dirty="0"/>
          </a:p>
          <a:p>
            <a:r>
              <a:rPr lang="en-US" altLang="en-US" sz="2800" b="0" dirty="0"/>
              <a:t>Board self-evaluation and training conducted</a:t>
            </a:r>
          </a:p>
        </p:txBody>
      </p:sp>
    </p:spTree>
    <p:extLst>
      <p:ext uri="{BB962C8B-B14F-4D97-AF65-F5344CB8AC3E}">
        <p14:creationId xmlns:p14="http://schemas.microsoft.com/office/powerpoint/2010/main" val="685811199"/>
      </p:ext>
    </p:extLst>
  </p:cSld>
  <p:clrMapOvr>
    <a:masterClrMapping/>
  </p:clrMapOvr>
  <p:transition spd="slow">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Control Environment</a:t>
            </a:r>
            <a:endParaRPr lang="en-GB" dirty="0"/>
          </a:p>
        </p:txBody>
      </p:sp>
      <p:sp>
        <p:nvSpPr>
          <p:cNvPr id="3" name="Content Placeholder 2"/>
          <p:cNvSpPr>
            <a:spLocks noGrp="1"/>
          </p:cNvSpPr>
          <p:nvPr>
            <p:ph idx="1"/>
          </p:nvPr>
        </p:nvSpPr>
        <p:spPr>
          <a:xfrm>
            <a:off x="1485900" y="685800"/>
            <a:ext cx="7391400" cy="4953000"/>
          </a:xfrm>
        </p:spPr>
        <p:txBody>
          <a:bodyPr/>
          <a:lstStyle/>
          <a:p>
            <a:pPr>
              <a:lnSpc>
                <a:spcPct val="150000"/>
              </a:lnSpc>
              <a:spcBef>
                <a:spcPts val="0"/>
              </a:spcBef>
            </a:pPr>
            <a:r>
              <a:rPr lang="en-US" altLang="en-US" sz="2800" b="0" dirty="0"/>
              <a:t>Internal control procedures</a:t>
            </a:r>
          </a:p>
          <a:p>
            <a:pPr>
              <a:lnSpc>
                <a:spcPct val="150000"/>
              </a:lnSpc>
              <a:spcBef>
                <a:spcPts val="0"/>
              </a:spcBef>
            </a:pPr>
            <a:r>
              <a:rPr lang="en-US" altLang="en-US" sz="2800" b="0" dirty="0" smtClean="0"/>
              <a:t>Risk </a:t>
            </a:r>
            <a:r>
              <a:rPr lang="en-US" altLang="en-US" sz="2800" b="0" dirty="0"/>
              <a:t>management framework </a:t>
            </a:r>
            <a:r>
              <a:rPr lang="en-US" altLang="en-US" sz="2800" b="0" dirty="0" smtClean="0"/>
              <a:t>present</a:t>
            </a:r>
            <a:endParaRPr lang="en-US" altLang="en-US" sz="2800" b="0" dirty="0"/>
          </a:p>
          <a:p>
            <a:pPr>
              <a:lnSpc>
                <a:spcPct val="150000"/>
              </a:lnSpc>
              <a:spcBef>
                <a:spcPts val="0"/>
              </a:spcBef>
            </a:pPr>
            <a:r>
              <a:rPr lang="en-US" altLang="en-US" sz="2800" b="0" dirty="0"/>
              <a:t>Disaster recovery systems in </a:t>
            </a:r>
            <a:r>
              <a:rPr lang="en-US" altLang="en-US" sz="2800" b="0" dirty="0" smtClean="0"/>
              <a:t>place</a:t>
            </a:r>
            <a:endParaRPr lang="en-US" altLang="en-US" sz="2800" b="0" dirty="0"/>
          </a:p>
          <a:p>
            <a:pPr>
              <a:lnSpc>
                <a:spcPct val="150000"/>
              </a:lnSpc>
              <a:spcBef>
                <a:spcPts val="0"/>
              </a:spcBef>
            </a:pPr>
            <a:r>
              <a:rPr lang="en-US" altLang="en-US" sz="2800" b="0" dirty="0"/>
              <a:t>Media management techniques in </a:t>
            </a:r>
            <a:r>
              <a:rPr lang="en-US" altLang="en-US" sz="2800" b="0" dirty="0" smtClean="0"/>
              <a:t>use</a:t>
            </a:r>
            <a:endParaRPr lang="tr-TR" altLang="en-US" sz="2800" b="0" dirty="0"/>
          </a:p>
          <a:p>
            <a:pPr>
              <a:lnSpc>
                <a:spcPct val="150000"/>
              </a:lnSpc>
              <a:spcBef>
                <a:spcPts val="0"/>
              </a:spcBef>
            </a:pPr>
            <a:r>
              <a:rPr lang="en-US" sz="2800" b="0" dirty="0" smtClean="0"/>
              <a:t>Business </a:t>
            </a:r>
            <a:r>
              <a:rPr lang="en-US" sz="2800" b="0" dirty="0"/>
              <a:t>continuity procedures in </a:t>
            </a:r>
            <a:r>
              <a:rPr lang="en-US" sz="2800" b="0" dirty="0" smtClean="0"/>
              <a:t>place</a:t>
            </a:r>
            <a:endParaRPr lang="tr-TR" sz="2800" b="0" dirty="0" smtClean="0"/>
          </a:p>
          <a:p>
            <a:pPr>
              <a:lnSpc>
                <a:spcPct val="150000"/>
              </a:lnSpc>
              <a:spcBef>
                <a:spcPts val="0"/>
              </a:spcBef>
            </a:pPr>
            <a:r>
              <a:rPr lang="en-US" sz="2800" b="0" dirty="0" smtClean="0"/>
              <a:t>Independent </a:t>
            </a:r>
            <a:r>
              <a:rPr lang="en-US" sz="2800" b="0" dirty="0"/>
              <a:t>external auditor conducts </a:t>
            </a:r>
            <a:r>
              <a:rPr lang="en-US" sz="2800" b="0" dirty="0" smtClean="0"/>
              <a:t>audits</a:t>
            </a:r>
            <a:endParaRPr lang="tr-TR" sz="2800" b="0" dirty="0" smtClean="0"/>
          </a:p>
          <a:p>
            <a:pPr>
              <a:lnSpc>
                <a:spcPct val="150000"/>
              </a:lnSpc>
              <a:spcBef>
                <a:spcPts val="0"/>
              </a:spcBef>
            </a:pPr>
            <a:r>
              <a:rPr lang="en-US" sz="2800" b="0" dirty="0" smtClean="0"/>
              <a:t>Independent </a:t>
            </a:r>
            <a:r>
              <a:rPr lang="en-US" sz="2800" b="0" dirty="0"/>
              <a:t>audit committee </a:t>
            </a:r>
            <a:r>
              <a:rPr lang="en-US" sz="2800" b="0" dirty="0" smtClean="0"/>
              <a:t>established</a:t>
            </a:r>
            <a:endParaRPr lang="tr-TR" sz="2800" b="0" dirty="0" smtClean="0"/>
          </a:p>
          <a:p>
            <a:pPr>
              <a:lnSpc>
                <a:spcPct val="150000"/>
              </a:lnSpc>
              <a:spcBef>
                <a:spcPts val="0"/>
              </a:spcBef>
            </a:pPr>
            <a:r>
              <a:rPr lang="en-US" altLang="en-US" sz="2800" b="0" dirty="0"/>
              <a:t>Management Information systems established</a:t>
            </a:r>
          </a:p>
          <a:p>
            <a:pPr marL="0" indent="0">
              <a:lnSpc>
                <a:spcPct val="150000"/>
              </a:lnSpc>
              <a:buNone/>
            </a:pPr>
            <a:endParaRPr lang="en-US" sz="2800" dirty="0"/>
          </a:p>
          <a:p>
            <a:pPr>
              <a:lnSpc>
                <a:spcPct val="150000"/>
              </a:lnSpc>
            </a:pPr>
            <a:endParaRPr lang="en-US" altLang="en-US" sz="2800" dirty="0"/>
          </a:p>
        </p:txBody>
      </p:sp>
    </p:spTree>
    <p:extLst>
      <p:ext uri="{BB962C8B-B14F-4D97-AF65-F5344CB8AC3E}">
        <p14:creationId xmlns:p14="http://schemas.microsoft.com/office/powerpoint/2010/main" val="1693709238"/>
      </p:ext>
    </p:extLst>
  </p:cSld>
  <p:clrMapOvr>
    <a:masterClrMapping/>
  </p:clrMapOvr>
  <p:transition spd="slow">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Transparent Disclosure</a:t>
            </a:r>
            <a:endParaRPr lang="en-GB" dirty="0"/>
          </a:p>
        </p:txBody>
      </p:sp>
      <p:sp>
        <p:nvSpPr>
          <p:cNvPr id="3" name="Content Placeholder 2"/>
          <p:cNvSpPr>
            <a:spLocks noGrp="1"/>
          </p:cNvSpPr>
          <p:nvPr>
            <p:ph idx="1"/>
          </p:nvPr>
        </p:nvSpPr>
        <p:spPr>
          <a:xfrm>
            <a:off x="1485900" y="767953"/>
            <a:ext cx="7391400" cy="4953000"/>
          </a:xfrm>
        </p:spPr>
        <p:txBody>
          <a:bodyPr/>
          <a:lstStyle/>
          <a:p>
            <a:pPr>
              <a:lnSpc>
                <a:spcPct val="150000"/>
              </a:lnSpc>
              <a:spcBef>
                <a:spcPts val="0"/>
              </a:spcBef>
            </a:pPr>
            <a:r>
              <a:rPr lang="en-US" altLang="en-US" sz="2800" b="0" dirty="0"/>
              <a:t>Financial Information </a:t>
            </a:r>
            <a:r>
              <a:rPr lang="en-US" altLang="en-US" sz="2800" b="0" dirty="0" smtClean="0"/>
              <a:t>disclosed</a:t>
            </a:r>
            <a:endParaRPr lang="en-US" altLang="en-US" sz="2800" b="0" dirty="0"/>
          </a:p>
          <a:p>
            <a:pPr>
              <a:lnSpc>
                <a:spcPct val="150000"/>
              </a:lnSpc>
              <a:spcBef>
                <a:spcPts val="0"/>
              </a:spcBef>
            </a:pPr>
            <a:r>
              <a:rPr lang="en-US" altLang="en-US" sz="2800" b="0" dirty="0"/>
              <a:t>Non-Financial Information </a:t>
            </a:r>
            <a:r>
              <a:rPr lang="en-US" altLang="en-US" sz="2800" b="0" dirty="0" smtClean="0"/>
              <a:t>disclosed</a:t>
            </a:r>
            <a:endParaRPr lang="en-US" altLang="en-US" sz="2800" b="0" dirty="0"/>
          </a:p>
          <a:p>
            <a:pPr>
              <a:lnSpc>
                <a:spcPct val="150000"/>
              </a:lnSpc>
              <a:spcBef>
                <a:spcPts val="0"/>
              </a:spcBef>
            </a:pPr>
            <a:r>
              <a:rPr lang="en-US" altLang="en-US" sz="2800" b="0" dirty="0"/>
              <a:t>Financials prepared according to International Financial Reporting Standards (IFRS</a:t>
            </a:r>
            <a:r>
              <a:rPr lang="en-US" altLang="en-US" sz="2800" b="0" dirty="0" smtClean="0"/>
              <a:t>)</a:t>
            </a:r>
            <a:endParaRPr lang="tr-TR" altLang="en-US" sz="2800" b="0" dirty="0" smtClean="0"/>
          </a:p>
          <a:p>
            <a:pPr>
              <a:lnSpc>
                <a:spcPct val="150000"/>
              </a:lnSpc>
              <a:spcBef>
                <a:spcPts val="0"/>
              </a:spcBef>
            </a:pPr>
            <a:r>
              <a:rPr lang="en-US" altLang="en-US" sz="2800" b="0" dirty="0"/>
              <a:t>Companies Registry filings up to </a:t>
            </a:r>
            <a:r>
              <a:rPr lang="en-US" altLang="en-US" sz="2800" b="0" dirty="0" smtClean="0"/>
              <a:t>date</a:t>
            </a:r>
            <a:endParaRPr lang="en-US" altLang="en-US" sz="2800" b="0" dirty="0"/>
          </a:p>
          <a:p>
            <a:pPr>
              <a:lnSpc>
                <a:spcPct val="150000"/>
              </a:lnSpc>
              <a:spcBef>
                <a:spcPts val="0"/>
              </a:spcBef>
            </a:pPr>
            <a:r>
              <a:rPr lang="en-US" altLang="en-US" sz="2800" b="0" dirty="0"/>
              <a:t>High-Quality annual report </a:t>
            </a:r>
            <a:r>
              <a:rPr lang="en-US" altLang="en-US" sz="2800" b="0" dirty="0" smtClean="0"/>
              <a:t>published</a:t>
            </a:r>
            <a:endParaRPr lang="en-US" altLang="en-US" sz="2800" b="0" dirty="0"/>
          </a:p>
          <a:p>
            <a:pPr>
              <a:lnSpc>
                <a:spcPct val="150000"/>
              </a:lnSpc>
              <a:spcBef>
                <a:spcPts val="0"/>
              </a:spcBef>
            </a:pPr>
            <a:r>
              <a:rPr lang="en-US" altLang="en-US" sz="2800" b="0" dirty="0"/>
              <a:t>Web-based disclosure</a:t>
            </a:r>
          </a:p>
          <a:p>
            <a:endParaRPr lang="en-US" altLang="en-US" sz="2800" dirty="0"/>
          </a:p>
        </p:txBody>
      </p:sp>
    </p:spTree>
    <p:extLst>
      <p:ext uri="{BB962C8B-B14F-4D97-AF65-F5344CB8AC3E}">
        <p14:creationId xmlns:p14="http://schemas.microsoft.com/office/powerpoint/2010/main" val="2411695726"/>
      </p:ext>
    </p:extLst>
  </p:cSld>
  <p:clrMapOvr>
    <a:masterClrMapping/>
  </p:clrMapOvr>
  <p:transition spd="slow">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Well-defined Shareholder Rights</a:t>
            </a:r>
            <a:endParaRPr lang="en-GB" dirty="0"/>
          </a:p>
        </p:txBody>
      </p:sp>
      <p:sp>
        <p:nvSpPr>
          <p:cNvPr id="3" name="Content Placeholder 2"/>
          <p:cNvSpPr>
            <a:spLocks noGrp="1"/>
          </p:cNvSpPr>
          <p:nvPr>
            <p:ph idx="1"/>
          </p:nvPr>
        </p:nvSpPr>
        <p:spPr>
          <a:xfrm>
            <a:off x="1485900" y="767953"/>
            <a:ext cx="7391400" cy="4953000"/>
          </a:xfrm>
        </p:spPr>
        <p:txBody>
          <a:bodyPr/>
          <a:lstStyle/>
          <a:p>
            <a:pPr>
              <a:lnSpc>
                <a:spcPct val="150000"/>
              </a:lnSpc>
              <a:spcBef>
                <a:spcPts val="0"/>
              </a:spcBef>
            </a:pPr>
            <a:r>
              <a:rPr lang="en-US" altLang="en-US" sz="2800" b="0" dirty="0"/>
              <a:t>Minority shareholder rights </a:t>
            </a:r>
            <a:r>
              <a:rPr lang="en-US" altLang="en-US" sz="2800" b="0" dirty="0" err="1" smtClean="0"/>
              <a:t>formalised</a:t>
            </a:r>
            <a:endParaRPr lang="en-US" altLang="en-US" sz="2800" b="0" dirty="0"/>
          </a:p>
          <a:p>
            <a:pPr>
              <a:lnSpc>
                <a:spcPct val="150000"/>
              </a:lnSpc>
              <a:spcBef>
                <a:spcPts val="0"/>
              </a:spcBef>
            </a:pPr>
            <a:r>
              <a:rPr lang="en-US" altLang="en-US" sz="2800" b="0" dirty="0"/>
              <a:t>Well-</a:t>
            </a:r>
            <a:r>
              <a:rPr lang="en-US" altLang="en-US" sz="2800" b="0" dirty="0" err="1"/>
              <a:t>organised</a:t>
            </a:r>
            <a:r>
              <a:rPr lang="en-US" altLang="en-US" sz="2800" b="0" dirty="0"/>
              <a:t> shareholder meetings </a:t>
            </a:r>
            <a:r>
              <a:rPr lang="en-US" altLang="en-US" sz="2800" b="0" dirty="0" smtClean="0"/>
              <a:t>conducted</a:t>
            </a:r>
            <a:endParaRPr lang="en-US" altLang="en-US" sz="2800" b="0" dirty="0"/>
          </a:p>
          <a:p>
            <a:pPr>
              <a:lnSpc>
                <a:spcPct val="150000"/>
              </a:lnSpc>
              <a:spcBef>
                <a:spcPts val="0"/>
              </a:spcBef>
            </a:pPr>
            <a:r>
              <a:rPr lang="en-US" altLang="en-US" sz="2800" b="0" dirty="0"/>
              <a:t>Policy on related party transactions</a:t>
            </a:r>
          </a:p>
          <a:p>
            <a:pPr marL="0" indent="0">
              <a:lnSpc>
                <a:spcPct val="150000"/>
              </a:lnSpc>
              <a:spcBef>
                <a:spcPts val="0"/>
              </a:spcBef>
              <a:buNone/>
            </a:pPr>
            <a:endParaRPr lang="en-US" altLang="en-US" sz="2800" dirty="0"/>
          </a:p>
        </p:txBody>
      </p:sp>
    </p:spTree>
    <p:extLst>
      <p:ext uri="{BB962C8B-B14F-4D97-AF65-F5344CB8AC3E}">
        <p14:creationId xmlns:p14="http://schemas.microsoft.com/office/powerpoint/2010/main" val="1066087565"/>
      </p:ext>
    </p:extLst>
  </p:cSld>
  <p:clrMapOvr>
    <a:masterClrMapping/>
  </p:clrMapOvr>
  <p:transition spd="slow">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Transparent Disclosure</a:t>
            </a:r>
            <a:endParaRPr lang="en-GB" dirty="0"/>
          </a:p>
        </p:txBody>
      </p:sp>
      <p:sp>
        <p:nvSpPr>
          <p:cNvPr id="3" name="Content Placeholder 2"/>
          <p:cNvSpPr>
            <a:spLocks noGrp="1"/>
          </p:cNvSpPr>
          <p:nvPr>
            <p:ph idx="1"/>
          </p:nvPr>
        </p:nvSpPr>
        <p:spPr>
          <a:xfrm>
            <a:off x="1485900" y="767953"/>
            <a:ext cx="7391400" cy="4953000"/>
          </a:xfrm>
        </p:spPr>
        <p:txBody>
          <a:bodyPr/>
          <a:lstStyle/>
          <a:p>
            <a:pPr>
              <a:lnSpc>
                <a:spcPct val="150000"/>
              </a:lnSpc>
              <a:spcBef>
                <a:spcPts val="0"/>
              </a:spcBef>
            </a:pPr>
            <a:r>
              <a:rPr lang="en-US" altLang="en-US" sz="2800" b="0" dirty="0"/>
              <a:t>Minority shareholder rights </a:t>
            </a:r>
            <a:r>
              <a:rPr lang="en-US" altLang="en-US" sz="2800" b="0" dirty="0" err="1" smtClean="0"/>
              <a:t>formalised</a:t>
            </a:r>
            <a:endParaRPr lang="en-US" altLang="en-US" sz="2800" b="0" dirty="0"/>
          </a:p>
          <a:p>
            <a:pPr>
              <a:lnSpc>
                <a:spcPct val="150000"/>
              </a:lnSpc>
              <a:spcBef>
                <a:spcPts val="0"/>
              </a:spcBef>
            </a:pPr>
            <a:r>
              <a:rPr lang="en-US" altLang="en-US" sz="2800" b="0" dirty="0"/>
              <a:t>Well-</a:t>
            </a:r>
            <a:r>
              <a:rPr lang="en-US" altLang="en-US" sz="2800" b="0" dirty="0" err="1"/>
              <a:t>organised</a:t>
            </a:r>
            <a:r>
              <a:rPr lang="en-US" altLang="en-US" sz="2800" b="0" dirty="0"/>
              <a:t> shareholder meetings </a:t>
            </a:r>
            <a:r>
              <a:rPr lang="en-US" altLang="en-US" sz="2800" b="0" dirty="0" smtClean="0"/>
              <a:t>conducted</a:t>
            </a:r>
            <a:endParaRPr lang="en-US" altLang="en-US" sz="2800" b="0" dirty="0"/>
          </a:p>
          <a:p>
            <a:pPr>
              <a:lnSpc>
                <a:spcPct val="150000"/>
              </a:lnSpc>
              <a:spcBef>
                <a:spcPts val="0"/>
              </a:spcBef>
            </a:pPr>
            <a:r>
              <a:rPr lang="en-US" altLang="en-US" sz="2800" b="0" dirty="0"/>
              <a:t>Policy on related party </a:t>
            </a:r>
            <a:r>
              <a:rPr lang="en-US" altLang="en-US" sz="2800" b="0" dirty="0" smtClean="0"/>
              <a:t>transactions</a:t>
            </a:r>
            <a:endParaRPr lang="tr-TR" altLang="en-US" sz="2800" b="0" dirty="0"/>
          </a:p>
          <a:p>
            <a:pPr>
              <a:lnSpc>
                <a:spcPct val="150000"/>
              </a:lnSpc>
              <a:spcBef>
                <a:spcPts val="0"/>
              </a:spcBef>
            </a:pPr>
            <a:r>
              <a:rPr lang="en-US" sz="2800" b="0" dirty="0" smtClean="0"/>
              <a:t>Policy </a:t>
            </a:r>
            <a:r>
              <a:rPr lang="en-US" sz="2800" b="0" dirty="0"/>
              <a:t>on extraordinary </a:t>
            </a:r>
            <a:r>
              <a:rPr lang="en-US" sz="2800" b="0" dirty="0" smtClean="0"/>
              <a:t>transactions</a:t>
            </a:r>
            <a:endParaRPr lang="tr-TR" sz="2800" b="0" dirty="0" smtClean="0"/>
          </a:p>
          <a:p>
            <a:pPr>
              <a:lnSpc>
                <a:spcPct val="150000"/>
              </a:lnSpc>
              <a:spcBef>
                <a:spcPts val="0"/>
              </a:spcBef>
            </a:pPr>
            <a:r>
              <a:rPr lang="en-US" sz="2800" b="0" dirty="0" smtClean="0"/>
              <a:t>Clearly </a:t>
            </a:r>
            <a:r>
              <a:rPr lang="en-US" sz="2800" b="0" dirty="0"/>
              <a:t>defined and explicit dividend policy</a:t>
            </a:r>
          </a:p>
          <a:p>
            <a:pPr>
              <a:lnSpc>
                <a:spcPct val="150000"/>
              </a:lnSpc>
              <a:spcBef>
                <a:spcPts val="0"/>
              </a:spcBef>
            </a:pPr>
            <a:endParaRPr lang="en-US" altLang="en-US" sz="2800" b="0" dirty="0"/>
          </a:p>
          <a:p>
            <a:pPr marL="0" indent="0">
              <a:lnSpc>
                <a:spcPct val="150000"/>
              </a:lnSpc>
              <a:spcBef>
                <a:spcPts val="0"/>
              </a:spcBef>
              <a:buNone/>
            </a:pPr>
            <a:endParaRPr lang="en-US" altLang="en-US" sz="2800" dirty="0"/>
          </a:p>
        </p:txBody>
      </p:sp>
    </p:spTree>
    <p:extLst>
      <p:ext uri="{BB962C8B-B14F-4D97-AF65-F5344CB8AC3E}">
        <p14:creationId xmlns:p14="http://schemas.microsoft.com/office/powerpoint/2010/main" val="2153892693"/>
      </p:ext>
    </p:extLst>
  </p:cSld>
  <p:clrMapOvr>
    <a:masterClrMapping/>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11679"/>
            <a:ext cx="7467600" cy="830997"/>
          </a:xfrm>
        </p:spPr>
        <p:txBody>
          <a:bodyPr/>
          <a:lstStyle/>
          <a:p>
            <a:r>
              <a:rPr lang="tr-TR" sz="4800" dirty="0" smtClean="0"/>
              <a:t>CORPORATE GOVERNANCE</a:t>
            </a:r>
            <a:endParaRPr lang="en-GB" sz="4800" dirty="0"/>
          </a:p>
        </p:txBody>
      </p:sp>
    </p:spTree>
    <p:extLst>
      <p:ext uri="{BB962C8B-B14F-4D97-AF65-F5344CB8AC3E}">
        <p14:creationId xmlns:p14="http://schemas.microsoft.com/office/powerpoint/2010/main" val="3675509275"/>
      </p:ext>
    </p:extLst>
  </p:cSld>
  <p:clrMapOvr>
    <a:masterClrMapping/>
  </p:clrMapOvr>
  <p:transition spd="slow">
    <p:circl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Board Commitment </a:t>
            </a:r>
            <a:endParaRPr lang="en-GB" dirty="0"/>
          </a:p>
        </p:txBody>
      </p:sp>
      <p:sp>
        <p:nvSpPr>
          <p:cNvPr id="3" name="Content Placeholder 2"/>
          <p:cNvSpPr>
            <a:spLocks noGrp="1"/>
          </p:cNvSpPr>
          <p:nvPr>
            <p:ph idx="1"/>
          </p:nvPr>
        </p:nvSpPr>
        <p:spPr>
          <a:xfrm>
            <a:off x="1485900" y="767953"/>
            <a:ext cx="7391400" cy="4953000"/>
          </a:xfrm>
        </p:spPr>
        <p:txBody>
          <a:bodyPr/>
          <a:lstStyle/>
          <a:p>
            <a:pPr>
              <a:spcBef>
                <a:spcPts val="1200"/>
              </a:spcBef>
            </a:pPr>
            <a:r>
              <a:rPr lang="en-US" altLang="en-US" sz="2400" b="0" dirty="0"/>
              <a:t>The Board discusses corporate governance issues and has created a corporate governance committee</a:t>
            </a:r>
          </a:p>
          <a:p>
            <a:pPr>
              <a:spcBef>
                <a:spcPts val="1200"/>
              </a:spcBef>
            </a:pPr>
            <a:r>
              <a:rPr lang="en-US" altLang="en-US" sz="2400" b="0" dirty="0"/>
              <a:t>The company has a corporate governance champion</a:t>
            </a:r>
          </a:p>
          <a:p>
            <a:pPr>
              <a:spcBef>
                <a:spcPts val="1200"/>
              </a:spcBef>
            </a:pPr>
            <a:r>
              <a:rPr lang="en-US" altLang="en-US" sz="2400" b="0" dirty="0"/>
              <a:t>A corporate governance improvement plan has been </a:t>
            </a:r>
            <a:r>
              <a:rPr lang="en-US" altLang="en-US" sz="2400" b="0" dirty="0" smtClean="0"/>
              <a:t>created</a:t>
            </a:r>
            <a:r>
              <a:rPr lang="tr-TR" altLang="en-US" sz="2400" b="0" dirty="0" smtClean="0"/>
              <a:t> and a corporate governance code is in place</a:t>
            </a:r>
            <a:endParaRPr lang="en-US" altLang="en-US" sz="2400" b="0" dirty="0"/>
          </a:p>
          <a:p>
            <a:pPr>
              <a:spcBef>
                <a:spcPts val="1200"/>
              </a:spcBef>
            </a:pPr>
            <a:r>
              <a:rPr lang="en-US" altLang="en-US" sz="2400" b="0" dirty="0"/>
              <a:t>Appropriate resources are committed to corporate governance </a:t>
            </a:r>
            <a:r>
              <a:rPr lang="en-US" altLang="en-US" sz="2400" b="0" dirty="0" smtClean="0"/>
              <a:t>initiatives</a:t>
            </a:r>
            <a:endParaRPr lang="tr-TR" altLang="en-US" sz="2400" b="0" dirty="0" smtClean="0"/>
          </a:p>
          <a:p>
            <a:pPr>
              <a:spcBef>
                <a:spcPts val="1200"/>
              </a:spcBef>
            </a:pPr>
            <a:r>
              <a:rPr lang="en-US" altLang="en-US" sz="2400" b="0" dirty="0"/>
              <a:t>Policies and procedures have been </a:t>
            </a:r>
            <a:r>
              <a:rPr lang="en-US" altLang="en-US" sz="2400" b="0" dirty="0" err="1"/>
              <a:t>formalised</a:t>
            </a:r>
            <a:r>
              <a:rPr lang="en-US" altLang="en-US" sz="2400" b="0" dirty="0"/>
              <a:t> and distributed to relevant </a:t>
            </a:r>
            <a:r>
              <a:rPr lang="en-US" altLang="en-US" sz="2400" b="0" dirty="0" smtClean="0"/>
              <a:t>staff</a:t>
            </a:r>
            <a:r>
              <a:rPr lang="tr-TR" altLang="en-US" sz="2400" b="0" dirty="0" smtClean="0"/>
              <a:t> with a code of ethics </a:t>
            </a:r>
            <a:endParaRPr lang="en-US" altLang="en-US" sz="2400" b="0" dirty="0"/>
          </a:p>
          <a:p>
            <a:pPr>
              <a:spcBef>
                <a:spcPts val="1200"/>
              </a:spcBef>
            </a:pPr>
            <a:r>
              <a:rPr lang="en-US" altLang="en-US" sz="2400" b="0" dirty="0" smtClean="0"/>
              <a:t>The </a:t>
            </a:r>
            <a:r>
              <a:rPr lang="en-US" altLang="en-US" sz="2400" b="0" dirty="0"/>
              <a:t>company is </a:t>
            </a:r>
            <a:r>
              <a:rPr lang="en-US" altLang="en-US" sz="2400" b="0" dirty="0" err="1"/>
              <a:t>recognised</a:t>
            </a:r>
            <a:r>
              <a:rPr lang="en-US" altLang="en-US" sz="2400" b="0" dirty="0"/>
              <a:t> as a corporate governance leader</a:t>
            </a:r>
          </a:p>
          <a:p>
            <a:endParaRPr lang="en-US" altLang="en-US" sz="2800" b="0" dirty="0"/>
          </a:p>
          <a:p>
            <a:pPr marL="0" indent="0">
              <a:lnSpc>
                <a:spcPct val="150000"/>
              </a:lnSpc>
              <a:spcBef>
                <a:spcPts val="0"/>
              </a:spcBef>
              <a:buNone/>
            </a:pPr>
            <a:endParaRPr lang="en-US" altLang="en-US" sz="2800" dirty="0"/>
          </a:p>
        </p:txBody>
      </p:sp>
    </p:spTree>
    <p:extLst>
      <p:ext uri="{BB962C8B-B14F-4D97-AF65-F5344CB8AC3E}">
        <p14:creationId xmlns:p14="http://schemas.microsoft.com/office/powerpoint/2010/main" val="2424314450"/>
      </p:ext>
    </p:extLst>
  </p:cSld>
  <p:clrMapOvr>
    <a:masterClrMapping/>
  </p:clrMapOvr>
  <p:transition spd="slow">
    <p:circl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en-GB" altLang="en-US" sz="3600" dirty="0" smtClean="0"/>
              <a:t>Cadbury Report</a:t>
            </a:r>
            <a:endParaRPr lang="en-GB" dirty="0"/>
          </a:p>
        </p:txBody>
      </p:sp>
      <p:sp>
        <p:nvSpPr>
          <p:cNvPr id="3" name="Content Placeholder 2"/>
          <p:cNvSpPr>
            <a:spLocks noGrp="1"/>
          </p:cNvSpPr>
          <p:nvPr>
            <p:ph idx="1"/>
          </p:nvPr>
        </p:nvSpPr>
        <p:spPr>
          <a:xfrm>
            <a:off x="1485900" y="767953"/>
            <a:ext cx="7391400" cy="4953000"/>
          </a:xfrm>
        </p:spPr>
        <p:txBody>
          <a:bodyPr/>
          <a:lstStyle/>
          <a:p>
            <a:pPr>
              <a:spcBef>
                <a:spcPts val="1200"/>
              </a:spcBef>
            </a:pPr>
            <a:r>
              <a:rPr lang="en-US" altLang="en-US" sz="2400" b="0" dirty="0" smtClean="0"/>
              <a:t>Contemporary Corporate Governance started in 1992 with the Cadbury Report</a:t>
            </a:r>
          </a:p>
          <a:p>
            <a:pPr>
              <a:spcBef>
                <a:spcPts val="1200"/>
              </a:spcBef>
            </a:pPr>
            <a:r>
              <a:rPr lang="en-US" altLang="en-US" sz="2400" b="0" dirty="0" smtClean="0"/>
              <a:t>Cadbury was the result of several high profile company collapses </a:t>
            </a:r>
          </a:p>
          <a:p>
            <a:pPr>
              <a:spcBef>
                <a:spcPts val="1200"/>
              </a:spcBef>
            </a:pPr>
            <a:r>
              <a:rPr lang="en-US" altLang="en-US" sz="2400" b="0" dirty="0" smtClean="0"/>
              <a:t>Cadbury report is concerned primarily with protecting weak and widely dispersed shareholders against self- interested Directors and managers</a:t>
            </a:r>
            <a:endParaRPr lang="en-US" altLang="en-US" sz="2400" b="0" dirty="0"/>
          </a:p>
        </p:txBody>
      </p:sp>
    </p:spTree>
    <p:extLst>
      <p:ext uri="{BB962C8B-B14F-4D97-AF65-F5344CB8AC3E}">
        <p14:creationId xmlns:p14="http://schemas.microsoft.com/office/powerpoint/2010/main" val="3210093729"/>
      </p:ext>
    </p:extLst>
  </p:cSld>
  <p:clrMapOvr>
    <a:masterClrMapping/>
  </p:clrMapOvr>
  <p:transition spd="slow">
    <p:circl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Country Perspective</a:t>
            </a:r>
            <a:endParaRPr lang="en-GB" dirty="0"/>
          </a:p>
        </p:txBody>
      </p:sp>
      <p:sp>
        <p:nvSpPr>
          <p:cNvPr id="3" name="Content Placeholder 2"/>
          <p:cNvSpPr>
            <a:spLocks noGrp="1"/>
          </p:cNvSpPr>
          <p:nvPr>
            <p:ph idx="1"/>
          </p:nvPr>
        </p:nvSpPr>
        <p:spPr>
          <a:xfrm>
            <a:off x="1485900" y="767952"/>
            <a:ext cx="7391400" cy="5251847"/>
          </a:xfrm>
        </p:spPr>
        <p:txBody>
          <a:bodyPr/>
          <a:lstStyle/>
          <a:p>
            <a:r>
              <a:rPr lang="en-US" altLang="en-US" sz="2400" b="0" dirty="0">
                <a:cs typeface="Calibri" panose="020F0502020204030204" pitchFamily="34" charset="0"/>
              </a:rPr>
              <a:t>Corporate Governance is by way of legislation or best practice Code</a:t>
            </a:r>
          </a:p>
          <a:p>
            <a:r>
              <a:rPr lang="en-US" altLang="en-US" sz="2400" b="0" dirty="0">
                <a:cs typeface="Calibri" panose="020F0502020204030204" pitchFamily="34" charset="0"/>
              </a:rPr>
              <a:t>US adopted legislation in 2002  - Sarbanes Oxley Act</a:t>
            </a:r>
          </a:p>
          <a:p>
            <a:r>
              <a:rPr lang="en-US" altLang="en-US" sz="2400" b="0" dirty="0">
                <a:cs typeface="Calibri" panose="020F0502020204030204" pitchFamily="34" charset="0"/>
              </a:rPr>
              <a:t>Most other developed and emerging market countries have adopted best practice Codes e.g. Combined Code in the UK, </a:t>
            </a:r>
            <a:r>
              <a:rPr lang="en-US" altLang="en-US" sz="2400" b="0" dirty="0" err="1">
                <a:cs typeface="Calibri" panose="020F0502020204030204" pitchFamily="34" charset="0"/>
              </a:rPr>
              <a:t>Cromme</a:t>
            </a:r>
            <a:r>
              <a:rPr lang="en-US" altLang="en-US" sz="2400" b="0" dirty="0">
                <a:cs typeface="Calibri" panose="020F0502020204030204" pitchFamily="34" charset="0"/>
              </a:rPr>
              <a:t> Code in Germany and the King II Code in South </a:t>
            </a:r>
            <a:r>
              <a:rPr lang="en-US" altLang="en-US" sz="2400" b="0" dirty="0" smtClean="0">
                <a:cs typeface="Calibri" panose="020F0502020204030204" pitchFamily="34" charset="0"/>
              </a:rPr>
              <a:t>Africa</a:t>
            </a:r>
            <a:endParaRPr lang="tr-TR" altLang="en-US" sz="2400" b="0" dirty="0" smtClean="0">
              <a:cs typeface="Calibri" panose="020F0502020204030204" pitchFamily="34" charset="0"/>
            </a:endParaRPr>
          </a:p>
          <a:p>
            <a:r>
              <a:rPr lang="en-US" altLang="en-US" sz="2400" b="0" dirty="0">
                <a:cs typeface="Calibri" panose="020F0502020204030204" pitchFamily="34" charset="0"/>
              </a:rPr>
              <a:t>These Codes are voluntary and are enforced by shareholders</a:t>
            </a:r>
          </a:p>
          <a:p>
            <a:r>
              <a:rPr lang="en-US" altLang="en-US" sz="2400" b="0" dirty="0">
                <a:cs typeface="Calibri" panose="020F0502020204030204" pitchFamily="34" charset="0"/>
              </a:rPr>
              <a:t>Most of them operate on a </a:t>
            </a:r>
            <a:r>
              <a:rPr lang="ja-JP" altLang="en-US" sz="2400" b="0" dirty="0">
                <a:cs typeface="Calibri" panose="020F0502020204030204" pitchFamily="34" charset="0"/>
              </a:rPr>
              <a:t>‘</a:t>
            </a:r>
            <a:r>
              <a:rPr lang="en-US" altLang="ja-JP" sz="2400" b="0" dirty="0">
                <a:cs typeface="Calibri" panose="020F0502020204030204" pitchFamily="34" charset="0"/>
              </a:rPr>
              <a:t>comply or explain</a:t>
            </a:r>
            <a:r>
              <a:rPr lang="ja-JP" altLang="en-US" sz="2400" b="0" dirty="0">
                <a:cs typeface="Calibri" panose="020F0502020204030204" pitchFamily="34" charset="0"/>
              </a:rPr>
              <a:t>’</a:t>
            </a:r>
            <a:r>
              <a:rPr lang="en-US" altLang="ja-JP" sz="2400" b="0" dirty="0">
                <a:cs typeface="Calibri" panose="020F0502020204030204" pitchFamily="34" charset="0"/>
              </a:rPr>
              <a:t> approach</a:t>
            </a:r>
          </a:p>
          <a:p>
            <a:r>
              <a:rPr lang="en-US" altLang="en-US" sz="2400" b="0" dirty="0">
                <a:cs typeface="Calibri" panose="020F0502020204030204" pitchFamily="34" charset="0"/>
              </a:rPr>
              <a:t>The Media also play a part in highlighting good or bad practices</a:t>
            </a:r>
          </a:p>
          <a:p>
            <a:endParaRPr lang="en-US" altLang="en-US" sz="2400" dirty="0"/>
          </a:p>
        </p:txBody>
      </p:sp>
    </p:spTree>
    <p:extLst>
      <p:ext uri="{BB962C8B-B14F-4D97-AF65-F5344CB8AC3E}">
        <p14:creationId xmlns:p14="http://schemas.microsoft.com/office/powerpoint/2010/main" val="2228577996"/>
      </p:ext>
    </p:extLst>
  </p:cSld>
  <p:clrMapOvr>
    <a:masterClrMapping/>
  </p:clrMapOvr>
  <p:transition spd="slow">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en-GB" altLang="en-US" sz="3600" dirty="0" smtClean="0"/>
              <a:t>Benefits of Corporate Governance</a:t>
            </a:r>
            <a:endParaRPr lang="en-GB" dirty="0"/>
          </a:p>
        </p:txBody>
      </p:sp>
      <p:sp>
        <p:nvSpPr>
          <p:cNvPr id="3" name="Content Placeholder 2"/>
          <p:cNvSpPr>
            <a:spLocks noGrp="1"/>
          </p:cNvSpPr>
          <p:nvPr>
            <p:ph idx="1"/>
          </p:nvPr>
        </p:nvSpPr>
        <p:spPr>
          <a:xfrm>
            <a:off x="1295400" y="767952"/>
            <a:ext cx="7848600" cy="5480448"/>
          </a:xfrm>
        </p:spPr>
        <p:txBody>
          <a:bodyPr/>
          <a:lstStyle/>
          <a:p>
            <a:r>
              <a:rPr lang="en-US" altLang="en-US" sz="2400" b="0" dirty="0">
                <a:cs typeface="Calibri" panose="020F0502020204030204" pitchFamily="34" charset="0"/>
              </a:rPr>
              <a:t>Better access to external finance</a:t>
            </a:r>
          </a:p>
          <a:p>
            <a:r>
              <a:rPr lang="en-US" altLang="en-US" sz="2400" b="0" dirty="0">
                <a:cs typeface="Calibri" panose="020F0502020204030204" pitchFamily="34" charset="0"/>
              </a:rPr>
              <a:t>Lower costs of capital – interest rates on loans</a:t>
            </a:r>
          </a:p>
          <a:p>
            <a:r>
              <a:rPr lang="en-US" altLang="en-US" sz="2400" b="0" dirty="0">
                <a:cs typeface="Calibri" panose="020F0502020204030204" pitchFamily="34" charset="0"/>
              </a:rPr>
              <a:t>Improved company performance – sustainability</a:t>
            </a:r>
          </a:p>
          <a:p>
            <a:r>
              <a:rPr lang="en-US" altLang="en-US" sz="2400" b="0" dirty="0">
                <a:cs typeface="Calibri" panose="020F0502020204030204" pitchFamily="34" charset="0"/>
              </a:rPr>
              <a:t>Higher firm valuation and share performance </a:t>
            </a:r>
          </a:p>
          <a:p>
            <a:r>
              <a:rPr lang="en-US" altLang="en-US" sz="2400" b="0" dirty="0">
                <a:cs typeface="Calibri" panose="020F0502020204030204" pitchFamily="34" charset="0"/>
              </a:rPr>
              <a:t>Reduced risk of corporate crisis and </a:t>
            </a:r>
            <a:r>
              <a:rPr lang="en-US" altLang="en-US" sz="2400" b="0" dirty="0" smtClean="0">
                <a:cs typeface="Calibri" panose="020F0502020204030204" pitchFamily="34" charset="0"/>
              </a:rPr>
              <a:t>scandals</a:t>
            </a:r>
            <a:endParaRPr lang="tr-TR" altLang="en-US" sz="2400" b="0" dirty="0" smtClean="0">
              <a:cs typeface="Calibri" panose="020F0502020204030204" pitchFamily="34" charset="0"/>
            </a:endParaRPr>
          </a:p>
          <a:p>
            <a:pPr marL="0" indent="0">
              <a:buNone/>
            </a:pPr>
            <a:endParaRPr lang="tr-TR" altLang="en-US" sz="1000" b="0" dirty="0">
              <a:cs typeface="Calibri" panose="020F0502020204030204" pitchFamily="34" charset="0"/>
            </a:endParaRPr>
          </a:p>
          <a:p>
            <a:r>
              <a:rPr lang="en-US" altLang="en-US" sz="2400" b="0" dirty="0" smtClean="0">
                <a:cs typeface="Calibri" panose="020F0502020204030204" pitchFamily="34" charset="0"/>
              </a:rPr>
              <a:t>In </a:t>
            </a:r>
            <a:r>
              <a:rPr lang="en-US" altLang="en-US" sz="2400" b="0" dirty="0">
                <a:cs typeface="Calibri" panose="020F0502020204030204" pitchFamily="34" charset="0"/>
              </a:rPr>
              <a:t>2002, L </a:t>
            </a:r>
            <a:r>
              <a:rPr lang="en-US" altLang="en-US" sz="2400" b="0" dirty="0" err="1">
                <a:cs typeface="Calibri" panose="020F0502020204030204" pitchFamily="34" charset="0"/>
              </a:rPr>
              <a:t>Klapper</a:t>
            </a:r>
            <a:r>
              <a:rPr lang="en-US" altLang="en-US" sz="2400" b="0" dirty="0">
                <a:cs typeface="Calibri" panose="020F0502020204030204" pitchFamily="34" charset="0"/>
              </a:rPr>
              <a:t> and I Love from the World Bank found evidence that improving a company</a:t>
            </a:r>
            <a:r>
              <a:rPr lang="ja-JP" altLang="en-US" sz="2400" b="0" dirty="0">
                <a:cs typeface="Calibri" panose="020F0502020204030204" pitchFamily="34" charset="0"/>
              </a:rPr>
              <a:t>’</a:t>
            </a:r>
            <a:r>
              <a:rPr lang="en-US" altLang="ja-JP" sz="2400" b="0" dirty="0">
                <a:cs typeface="Calibri" panose="020F0502020204030204" pitchFamily="34" charset="0"/>
              </a:rPr>
              <a:t>s corporate governance has proportionately greater impact in countries with weak legal environments. </a:t>
            </a:r>
            <a:endParaRPr lang="tr-TR" altLang="ja-JP" sz="2400" b="0" dirty="0" smtClean="0">
              <a:cs typeface="Calibri" panose="020F0502020204030204" pitchFamily="34" charset="0"/>
            </a:endParaRPr>
          </a:p>
          <a:p>
            <a:r>
              <a:rPr lang="en-US" altLang="en-US" sz="2400" b="0" dirty="0" smtClean="0">
                <a:cs typeface="Calibri" panose="020F0502020204030204" pitchFamily="34" charset="0"/>
              </a:rPr>
              <a:t>They </a:t>
            </a:r>
            <a:r>
              <a:rPr lang="en-US" altLang="en-US" sz="2400" b="0" dirty="0">
                <a:cs typeface="Calibri" panose="020F0502020204030204" pitchFamily="34" charset="0"/>
              </a:rPr>
              <a:t>have suggested that companies can partially compensate for ineffective laws and enforcement by establishing good corporate governance at the company level and providing credible investor protection</a:t>
            </a:r>
          </a:p>
          <a:p>
            <a:endParaRPr lang="en-US" altLang="en-US" sz="2400" dirty="0"/>
          </a:p>
        </p:txBody>
      </p:sp>
    </p:spTree>
    <p:extLst>
      <p:ext uri="{BB962C8B-B14F-4D97-AF65-F5344CB8AC3E}">
        <p14:creationId xmlns:p14="http://schemas.microsoft.com/office/powerpoint/2010/main" val="1389775408"/>
      </p:ext>
    </p:extLst>
  </p:cSld>
  <p:clrMapOvr>
    <a:masterClrMapping/>
  </p:clrMapOvr>
  <p:transition spd="slow">
    <p:circl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en-GB" altLang="en-US" sz="3600" dirty="0" smtClean="0"/>
              <a:t>Corporate Governance and SMEs</a:t>
            </a:r>
            <a:endParaRPr lang="en-GB" dirty="0"/>
          </a:p>
        </p:txBody>
      </p:sp>
      <p:sp>
        <p:nvSpPr>
          <p:cNvPr id="3" name="Content Placeholder 2"/>
          <p:cNvSpPr>
            <a:spLocks noGrp="1"/>
          </p:cNvSpPr>
          <p:nvPr>
            <p:ph idx="1"/>
          </p:nvPr>
        </p:nvSpPr>
        <p:spPr>
          <a:xfrm>
            <a:off x="1600200" y="767952"/>
            <a:ext cx="7315200" cy="5480448"/>
          </a:xfrm>
        </p:spPr>
        <p:txBody>
          <a:bodyPr/>
          <a:lstStyle/>
          <a:p>
            <a:pPr>
              <a:spcBef>
                <a:spcPts val="1200"/>
              </a:spcBef>
            </a:pPr>
            <a:r>
              <a:rPr lang="en-US" altLang="en-US" sz="2800" b="0" dirty="0" smtClean="0"/>
              <a:t>Section A – Corporate Governance Policies and Procedures</a:t>
            </a:r>
          </a:p>
          <a:p>
            <a:pPr>
              <a:spcBef>
                <a:spcPts val="1200"/>
              </a:spcBef>
            </a:pPr>
            <a:r>
              <a:rPr lang="en-US" altLang="en-US" sz="2800" b="0" dirty="0" smtClean="0"/>
              <a:t>Section B – Transparency and Shareholder Relations</a:t>
            </a:r>
          </a:p>
          <a:p>
            <a:pPr>
              <a:spcBef>
                <a:spcPts val="1200"/>
              </a:spcBef>
            </a:pPr>
            <a:r>
              <a:rPr lang="en-US" altLang="en-US" sz="2800" b="0" dirty="0" smtClean="0"/>
              <a:t>Section C – Board of Directors </a:t>
            </a:r>
          </a:p>
          <a:p>
            <a:pPr>
              <a:spcBef>
                <a:spcPts val="1200"/>
              </a:spcBef>
            </a:pPr>
            <a:r>
              <a:rPr lang="en-US" altLang="en-US" sz="2800" b="0" dirty="0"/>
              <a:t>Section D – Control Environment</a:t>
            </a:r>
          </a:p>
          <a:p>
            <a:pPr>
              <a:spcBef>
                <a:spcPts val="1200"/>
              </a:spcBef>
            </a:pPr>
            <a:r>
              <a:rPr lang="en-GB" altLang="en-US" sz="2800" b="0" dirty="0" smtClean="0"/>
              <a:t>Section </a:t>
            </a:r>
            <a:r>
              <a:rPr lang="en-GB" altLang="en-US" sz="2800" b="0" dirty="0"/>
              <a:t>E – Stakeholder Relations </a:t>
            </a:r>
          </a:p>
          <a:p>
            <a:pPr>
              <a:spcBef>
                <a:spcPts val="1200"/>
              </a:spcBef>
            </a:pPr>
            <a:r>
              <a:rPr lang="en-GB" altLang="en-US" sz="2800" b="0" dirty="0" smtClean="0"/>
              <a:t>Section </a:t>
            </a:r>
            <a:r>
              <a:rPr lang="en-GB" altLang="en-US" sz="2800" b="0" dirty="0"/>
              <a:t>F – Family Governance </a:t>
            </a:r>
            <a:endParaRPr lang="en-GB" altLang="en-US" sz="2800" b="0" dirty="0" smtClean="0"/>
          </a:p>
          <a:p>
            <a:pPr>
              <a:spcBef>
                <a:spcPts val="1200"/>
              </a:spcBef>
            </a:pPr>
            <a:endParaRPr lang="en-GB" altLang="en-US" sz="2800" b="0" dirty="0"/>
          </a:p>
          <a:p>
            <a:pPr marL="0" indent="0">
              <a:spcBef>
                <a:spcPts val="0"/>
              </a:spcBef>
              <a:buNone/>
            </a:pPr>
            <a:r>
              <a:rPr lang="en-GB" sz="1800" b="0" dirty="0" smtClean="0"/>
              <a:t>        The </a:t>
            </a:r>
            <a:r>
              <a:rPr lang="en-GB" sz="1800" b="0" dirty="0"/>
              <a:t>Corporate Governance Code for Small and Medium Enterprises </a:t>
            </a:r>
            <a:endParaRPr lang="en-GB" sz="1800" b="0" dirty="0" smtClean="0"/>
          </a:p>
          <a:p>
            <a:pPr marL="0" indent="0">
              <a:spcBef>
                <a:spcPts val="0"/>
              </a:spcBef>
              <a:buNone/>
            </a:pPr>
            <a:r>
              <a:rPr lang="en-GB" sz="1800" b="0" dirty="0" smtClean="0"/>
              <a:t>Building </a:t>
            </a:r>
            <a:r>
              <a:rPr lang="en-GB" sz="1800" b="0" dirty="0"/>
              <a:t>the foundation for growth and sustainability</a:t>
            </a:r>
          </a:p>
          <a:p>
            <a:pPr marL="0" indent="0">
              <a:spcBef>
                <a:spcPts val="1200"/>
              </a:spcBef>
              <a:buNone/>
            </a:pPr>
            <a:endParaRPr lang="en-GB" altLang="en-US" sz="2800" b="0" dirty="0"/>
          </a:p>
          <a:p>
            <a:pPr marL="0" indent="0">
              <a:spcBef>
                <a:spcPts val="0"/>
              </a:spcBef>
              <a:buNone/>
            </a:pPr>
            <a:endParaRPr lang="en-US" altLang="en-US" sz="2800" b="0" dirty="0" smtClean="0"/>
          </a:p>
        </p:txBody>
      </p:sp>
      <p:sp>
        <p:nvSpPr>
          <p:cNvPr id="4" name="5-Point Star 3"/>
          <p:cNvSpPr/>
          <p:nvPr/>
        </p:nvSpPr>
        <p:spPr bwMode="auto">
          <a:xfrm>
            <a:off x="8305800" y="261982"/>
            <a:ext cx="228600" cy="152400"/>
          </a:xfrm>
          <a:prstGeom prst="star5">
            <a:avLst/>
          </a:prstGeom>
          <a:solidFill>
            <a:srgbClr val="002060"/>
          </a:solidFill>
          <a:ln w="9525" cap="flat" cmpd="sng" algn="ctr">
            <a:noFill/>
            <a:prstDash val="solid"/>
            <a:miter lim="800000"/>
            <a:headEnd type="none" w="med" len="med"/>
            <a:tailEnd type="none" w="med" len="med"/>
          </a:ln>
          <a:effectLs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endParaRPr>
          </a:p>
        </p:txBody>
      </p:sp>
      <p:sp>
        <p:nvSpPr>
          <p:cNvPr id="5" name="5-Point Star 4"/>
          <p:cNvSpPr/>
          <p:nvPr/>
        </p:nvSpPr>
        <p:spPr bwMode="auto">
          <a:xfrm>
            <a:off x="1752600" y="5638800"/>
            <a:ext cx="228600" cy="152400"/>
          </a:xfrm>
          <a:prstGeom prst="star5">
            <a:avLst/>
          </a:prstGeom>
          <a:solidFill>
            <a:srgbClr val="002060"/>
          </a:solidFill>
          <a:ln w="9525" cap="flat" cmpd="sng" algn="ctr">
            <a:noFill/>
            <a:prstDash val="solid"/>
            <a:miter lim="800000"/>
            <a:headEnd type="none" w="med" len="med"/>
            <a:tailEnd type="none" w="med" len="med"/>
          </a:ln>
          <a:effectLs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895860329"/>
      </p:ext>
    </p:extLst>
  </p:cSld>
  <p:clrMapOvr>
    <a:masterClrMapping/>
  </p:clrMapOvr>
  <p:transition spd="slow">
    <p:circl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9343"/>
            <a:ext cx="7467600" cy="1077218"/>
          </a:xfrm>
        </p:spPr>
        <p:txBody>
          <a:bodyPr/>
          <a:lstStyle/>
          <a:p>
            <a:r>
              <a:rPr lang="en-GB" altLang="en-US" sz="3200" dirty="0" smtClean="0"/>
              <a:t>Section A – Corporate Governance Policies and Procedures </a:t>
            </a:r>
            <a:endParaRPr lang="en-GB" sz="3200" dirty="0"/>
          </a:p>
        </p:txBody>
      </p:sp>
      <p:sp>
        <p:nvSpPr>
          <p:cNvPr id="3" name="Content Placeholder 2"/>
          <p:cNvSpPr>
            <a:spLocks noGrp="1"/>
          </p:cNvSpPr>
          <p:nvPr>
            <p:ph idx="1"/>
          </p:nvPr>
        </p:nvSpPr>
        <p:spPr>
          <a:xfrm>
            <a:off x="1359195" y="1306561"/>
            <a:ext cx="7556205" cy="3951239"/>
          </a:xfrm>
        </p:spPr>
        <p:txBody>
          <a:bodyPr/>
          <a:lstStyle/>
          <a:p>
            <a:pPr>
              <a:lnSpc>
                <a:spcPct val="150000"/>
              </a:lnSpc>
              <a:spcBef>
                <a:spcPts val="0"/>
              </a:spcBef>
            </a:pPr>
            <a:r>
              <a:rPr lang="en-GB" altLang="en-US" sz="2800" b="0" dirty="0" smtClean="0">
                <a:cs typeface="Calibri" panose="020F0502020204030204" pitchFamily="34" charset="0"/>
              </a:rPr>
              <a:t>Just like a company needs to have a clear vision and business plan, the way the company is governed needs to be clearly defined. </a:t>
            </a:r>
          </a:p>
          <a:p>
            <a:pPr>
              <a:lnSpc>
                <a:spcPct val="150000"/>
              </a:lnSpc>
              <a:spcBef>
                <a:spcPts val="0"/>
              </a:spcBef>
            </a:pPr>
            <a:r>
              <a:rPr lang="en-GB" altLang="en-US" sz="2800" b="0" dirty="0" smtClean="0">
                <a:cs typeface="Calibri" panose="020F0502020204030204" pitchFamily="34" charset="0"/>
              </a:rPr>
              <a:t>The governance framework should be closely related to the company’s values and the expectations of its owners and key stakeholders </a:t>
            </a:r>
            <a:endParaRPr lang="en-US" altLang="en-US" sz="2800" b="0" dirty="0">
              <a:cs typeface="Calibri" panose="020F0502020204030204" pitchFamily="34" charset="0"/>
            </a:endParaRPr>
          </a:p>
          <a:p>
            <a:pPr marL="0" indent="0">
              <a:buNone/>
            </a:pPr>
            <a:endParaRPr lang="en-US" altLang="en-US" sz="2400" dirty="0"/>
          </a:p>
        </p:txBody>
      </p:sp>
    </p:spTree>
    <p:extLst>
      <p:ext uri="{BB962C8B-B14F-4D97-AF65-F5344CB8AC3E}">
        <p14:creationId xmlns:p14="http://schemas.microsoft.com/office/powerpoint/2010/main" val="2938204171"/>
      </p:ext>
    </p:extLst>
  </p:cSld>
  <p:clrMapOvr>
    <a:masterClrMapping/>
  </p:clrMapOvr>
  <p:transition spd="slow">
    <p:circl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9343"/>
            <a:ext cx="7467600" cy="1077218"/>
          </a:xfrm>
        </p:spPr>
        <p:txBody>
          <a:bodyPr/>
          <a:lstStyle/>
          <a:p>
            <a:r>
              <a:rPr lang="en-GB" altLang="en-US" sz="3200" dirty="0" smtClean="0"/>
              <a:t>Section A – Corporate Governance Policies and Procedures </a:t>
            </a:r>
            <a:endParaRPr lang="en-GB" sz="3200" dirty="0"/>
          </a:p>
        </p:txBody>
      </p:sp>
      <p:sp>
        <p:nvSpPr>
          <p:cNvPr id="3" name="Content Placeholder 2"/>
          <p:cNvSpPr>
            <a:spLocks noGrp="1"/>
          </p:cNvSpPr>
          <p:nvPr>
            <p:ph idx="1"/>
          </p:nvPr>
        </p:nvSpPr>
        <p:spPr>
          <a:xfrm>
            <a:off x="1359195" y="1306561"/>
            <a:ext cx="7708605" cy="4713239"/>
          </a:xfrm>
        </p:spPr>
        <p:txBody>
          <a:bodyPr/>
          <a:lstStyle/>
          <a:p>
            <a:pPr>
              <a:spcBef>
                <a:spcPts val="600"/>
              </a:spcBef>
            </a:pPr>
            <a:r>
              <a:rPr lang="en-GB" altLang="en-US" sz="2800" b="0" dirty="0" smtClean="0">
                <a:cs typeface="Calibri" panose="020F0502020204030204" pitchFamily="34" charset="0"/>
              </a:rPr>
              <a:t>Pillar I – Adopt a formal Corporate Governance Framework </a:t>
            </a:r>
          </a:p>
          <a:p>
            <a:pPr lvl="1">
              <a:spcBef>
                <a:spcPts val="600"/>
              </a:spcBef>
            </a:pPr>
            <a:r>
              <a:rPr lang="en-GB" altLang="en-US" sz="2000" b="0" dirty="0" smtClean="0">
                <a:cs typeface="Calibri" panose="020F0502020204030204" pitchFamily="34" charset="0"/>
              </a:rPr>
              <a:t>Step 1 – Partners’ and Shareholders’ rights and obligations should be clearly set out </a:t>
            </a:r>
          </a:p>
          <a:p>
            <a:pPr lvl="1">
              <a:spcBef>
                <a:spcPts val="600"/>
              </a:spcBef>
            </a:pPr>
            <a:r>
              <a:rPr lang="en-GB" altLang="en-US" sz="2000" b="0" dirty="0" smtClean="0">
                <a:cs typeface="Calibri" panose="020F0502020204030204" pitchFamily="34" charset="0"/>
              </a:rPr>
              <a:t>Step 2 – Delegation of Authority should be formalised in writing defining the role of the management and specifying matters reserved for shareholders and the board of directors</a:t>
            </a:r>
            <a:endParaRPr lang="en-US" altLang="en-US" sz="2000" b="0" dirty="0">
              <a:cs typeface="Calibri" panose="020F0502020204030204" pitchFamily="34" charset="0"/>
            </a:endParaRPr>
          </a:p>
          <a:p>
            <a:pPr marL="57150" indent="0">
              <a:spcBef>
                <a:spcPts val="600"/>
              </a:spcBef>
              <a:buNone/>
            </a:pPr>
            <a:endParaRPr lang="en-US" altLang="en-US" sz="2400" b="0" dirty="0">
              <a:cs typeface="Calibri" panose="020F0502020204030204" pitchFamily="34" charset="0"/>
            </a:endParaRPr>
          </a:p>
          <a:p>
            <a:pPr marL="400050">
              <a:spcBef>
                <a:spcPts val="600"/>
              </a:spcBef>
              <a:buClr>
                <a:srgbClr val="002060"/>
              </a:buClr>
              <a:buFont typeface="Wingdings" panose="05000000000000000000" pitchFamily="2" charset="2"/>
              <a:buChar char="ü"/>
            </a:pPr>
            <a:r>
              <a:rPr lang="en-US" altLang="en-US" sz="2400" b="0" dirty="0" smtClean="0">
                <a:solidFill>
                  <a:srgbClr val="002060"/>
                </a:solidFill>
                <a:cs typeface="Calibri" panose="020F0502020204030204" pitchFamily="34" charset="0"/>
              </a:rPr>
              <a:t>Owners should make statements concerning the owners’ role in management and control of the business</a:t>
            </a:r>
            <a:endParaRPr lang="en-US" altLang="en-US" sz="2400" b="0" dirty="0">
              <a:solidFill>
                <a:srgbClr val="002060"/>
              </a:solidFill>
              <a:cs typeface="Calibri" panose="020F0502020204030204" pitchFamily="34" charset="0"/>
            </a:endParaRPr>
          </a:p>
        </p:txBody>
      </p:sp>
    </p:spTree>
    <p:extLst>
      <p:ext uri="{BB962C8B-B14F-4D97-AF65-F5344CB8AC3E}">
        <p14:creationId xmlns:p14="http://schemas.microsoft.com/office/powerpoint/2010/main" val="1251092592"/>
      </p:ext>
    </p:extLst>
  </p:cSld>
  <p:clrMapOvr>
    <a:masterClrMapping/>
  </p:clrMapOvr>
  <p:transition spd="slow">
    <p:circl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9343"/>
            <a:ext cx="7467600" cy="1077218"/>
          </a:xfrm>
        </p:spPr>
        <p:txBody>
          <a:bodyPr/>
          <a:lstStyle/>
          <a:p>
            <a:r>
              <a:rPr lang="en-GB" altLang="en-US" sz="3200" dirty="0" smtClean="0"/>
              <a:t>Section A – Corporate Governance Policies and Procedures </a:t>
            </a:r>
            <a:endParaRPr lang="en-GB" sz="3200" dirty="0"/>
          </a:p>
        </p:txBody>
      </p:sp>
      <p:sp>
        <p:nvSpPr>
          <p:cNvPr id="3" name="Content Placeholder 2"/>
          <p:cNvSpPr>
            <a:spLocks noGrp="1"/>
          </p:cNvSpPr>
          <p:nvPr>
            <p:ph idx="1"/>
          </p:nvPr>
        </p:nvSpPr>
        <p:spPr>
          <a:xfrm>
            <a:off x="1359195" y="1306561"/>
            <a:ext cx="7632405" cy="4789439"/>
          </a:xfrm>
        </p:spPr>
        <p:txBody>
          <a:bodyPr/>
          <a:lstStyle/>
          <a:p>
            <a:pPr>
              <a:spcBef>
                <a:spcPts val="600"/>
              </a:spcBef>
            </a:pPr>
            <a:r>
              <a:rPr lang="en-GB" altLang="en-US" sz="2800" b="0" dirty="0" smtClean="0">
                <a:cs typeface="Calibri" panose="020F0502020204030204" pitchFamily="34" charset="0"/>
              </a:rPr>
              <a:t>Pillar II – Conduct a Succession Planning Process </a:t>
            </a:r>
          </a:p>
          <a:p>
            <a:pPr lvl="1">
              <a:spcBef>
                <a:spcPts val="600"/>
              </a:spcBef>
            </a:pPr>
            <a:r>
              <a:rPr lang="en-GB" altLang="en-US" sz="2000" b="0" dirty="0" smtClean="0">
                <a:cs typeface="Calibri" panose="020F0502020204030204" pitchFamily="34" charset="0"/>
              </a:rPr>
              <a:t>Step 1 – Succession planning is a long-term process, and it should be aligned with the company’s business objectives, growth and potential exit strategies of SME owners </a:t>
            </a:r>
          </a:p>
          <a:p>
            <a:pPr lvl="1">
              <a:spcBef>
                <a:spcPts val="600"/>
              </a:spcBef>
            </a:pPr>
            <a:r>
              <a:rPr lang="en-GB" altLang="en-US" sz="2000" b="0" dirty="0" smtClean="0">
                <a:cs typeface="Calibri" panose="020F0502020204030204" pitchFamily="34" charset="0"/>
              </a:rPr>
              <a:t>Step 2 – Companies should have a rigorous succession planning methodology in place providing for both planned and emergency scenarios </a:t>
            </a:r>
            <a:endParaRPr lang="en-US" altLang="en-US" sz="2000" dirty="0">
              <a:cs typeface="Calibri" panose="020F0502020204030204" pitchFamily="34" charset="0"/>
            </a:endParaRPr>
          </a:p>
          <a:p>
            <a:pPr marL="57150" indent="0">
              <a:spcBef>
                <a:spcPts val="600"/>
              </a:spcBef>
              <a:buNone/>
            </a:pPr>
            <a:endParaRPr lang="en-US" altLang="en-US" sz="2400" b="0" dirty="0">
              <a:cs typeface="Calibri" panose="020F0502020204030204" pitchFamily="34" charset="0"/>
            </a:endParaRPr>
          </a:p>
          <a:p>
            <a:pPr marL="400050">
              <a:spcBef>
                <a:spcPts val="600"/>
              </a:spcBef>
              <a:buClr>
                <a:srgbClr val="002060"/>
              </a:buClr>
              <a:buFont typeface="Wingdings" panose="05000000000000000000" pitchFamily="2" charset="2"/>
              <a:buChar char="ü"/>
            </a:pPr>
            <a:r>
              <a:rPr lang="en-US" altLang="en-US" sz="2400" b="0" dirty="0" smtClean="0">
                <a:solidFill>
                  <a:srgbClr val="002060"/>
                </a:solidFill>
                <a:cs typeface="Calibri" panose="020F0502020204030204" pitchFamily="34" charset="0"/>
              </a:rPr>
              <a:t>Owners should determine the criteria and circumstances under which members of the owner family may work for the company. Clear rules should be established governing the selection process and specifying who may exercise hiring authority </a:t>
            </a:r>
            <a:endParaRPr lang="en-US" altLang="en-US" sz="2400" b="0" dirty="0">
              <a:solidFill>
                <a:srgbClr val="002060"/>
              </a:solidFill>
              <a:cs typeface="Calibri" panose="020F0502020204030204" pitchFamily="34" charset="0"/>
            </a:endParaRPr>
          </a:p>
          <a:p>
            <a:pPr marL="57150" indent="0">
              <a:lnSpc>
                <a:spcPct val="150000"/>
              </a:lnSpc>
              <a:spcBef>
                <a:spcPts val="0"/>
              </a:spcBef>
              <a:buNone/>
            </a:pPr>
            <a:endParaRPr lang="en-GB" altLang="en-US" sz="2400" b="0" dirty="0" smtClean="0">
              <a:cs typeface="Calibri" panose="020F0502020204030204" pitchFamily="34" charset="0"/>
            </a:endParaRPr>
          </a:p>
        </p:txBody>
      </p:sp>
    </p:spTree>
    <p:extLst>
      <p:ext uri="{BB962C8B-B14F-4D97-AF65-F5344CB8AC3E}">
        <p14:creationId xmlns:p14="http://schemas.microsoft.com/office/powerpoint/2010/main" val="1028443236"/>
      </p:ext>
    </p:extLst>
  </p:cSld>
  <p:clrMapOvr>
    <a:masterClrMapping/>
  </p:clrMapOvr>
  <p:transition spd="slow">
    <p:circl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9343"/>
            <a:ext cx="7467600" cy="1077218"/>
          </a:xfrm>
        </p:spPr>
        <p:txBody>
          <a:bodyPr/>
          <a:lstStyle/>
          <a:p>
            <a:r>
              <a:rPr lang="en-GB" altLang="en-US" sz="3200" dirty="0" smtClean="0"/>
              <a:t>Section B – Transparency and Shareholder Relations</a:t>
            </a:r>
            <a:endParaRPr lang="en-GB" sz="3200" dirty="0"/>
          </a:p>
        </p:txBody>
      </p:sp>
      <p:sp>
        <p:nvSpPr>
          <p:cNvPr id="3" name="Content Placeholder 2"/>
          <p:cNvSpPr>
            <a:spLocks noGrp="1"/>
          </p:cNvSpPr>
          <p:nvPr>
            <p:ph idx="1"/>
          </p:nvPr>
        </p:nvSpPr>
        <p:spPr>
          <a:xfrm>
            <a:off x="1251098" y="1306561"/>
            <a:ext cx="7892902" cy="4941839"/>
          </a:xfrm>
        </p:spPr>
        <p:txBody>
          <a:bodyPr/>
          <a:lstStyle/>
          <a:p>
            <a:pPr>
              <a:spcBef>
                <a:spcPts val="600"/>
              </a:spcBef>
            </a:pPr>
            <a:r>
              <a:rPr lang="en-GB" altLang="en-US" sz="2800" b="0" dirty="0" smtClean="0">
                <a:cs typeface="Calibri" panose="020F0502020204030204" pitchFamily="34" charset="0"/>
              </a:rPr>
              <a:t>Pillar III – Establish a timely, open and transparent flow of information with shareholders</a:t>
            </a:r>
          </a:p>
          <a:p>
            <a:pPr lvl="1">
              <a:spcBef>
                <a:spcPts val="600"/>
              </a:spcBef>
            </a:pPr>
            <a:r>
              <a:rPr lang="en-GB" altLang="en-US" sz="2000" b="0" dirty="0" smtClean="0">
                <a:cs typeface="Calibri" panose="020F0502020204030204" pitchFamily="34" charset="0"/>
              </a:rPr>
              <a:t>Step 1 – All shareholders should be treated equitably and companies should establish clear lines of communication with their shareholders </a:t>
            </a:r>
          </a:p>
          <a:p>
            <a:pPr lvl="1">
              <a:spcBef>
                <a:spcPts val="600"/>
              </a:spcBef>
            </a:pPr>
            <a:r>
              <a:rPr lang="en-GB" altLang="en-US" sz="2000" b="0" dirty="0" smtClean="0">
                <a:cs typeface="Calibri" panose="020F0502020204030204" pitchFamily="34" charset="0"/>
              </a:rPr>
              <a:t>Step 2 – An effective engagement mechanism to gauge the views of shareholders should be established </a:t>
            </a:r>
          </a:p>
          <a:p>
            <a:pPr marL="457200" lvl="1" indent="0">
              <a:spcBef>
                <a:spcPts val="600"/>
              </a:spcBef>
              <a:buNone/>
            </a:pPr>
            <a:endParaRPr lang="en-GB" altLang="en-US" sz="200" b="0" dirty="0">
              <a:cs typeface="Calibri" panose="020F0502020204030204" pitchFamily="34" charset="0"/>
            </a:endParaRPr>
          </a:p>
          <a:p>
            <a:pPr>
              <a:spcBef>
                <a:spcPts val="600"/>
              </a:spcBef>
              <a:buClr>
                <a:srgbClr val="002060"/>
              </a:buClr>
              <a:buFont typeface="Wingdings" panose="05000000000000000000" pitchFamily="2" charset="2"/>
              <a:buChar char="ü"/>
            </a:pPr>
            <a:r>
              <a:rPr lang="en-US" altLang="en-US" sz="2400" b="0" dirty="0" smtClean="0">
                <a:solidFill>
                  <a:srgbClr val="002060"/>
                </a:solidFill>
              </a:rPr>
              <a:t>Business and information structures should be designed in such a way as to afford the owners, any supervisory bodies and the managers of the company accurate assessment of the economic and financial situation of the company, and of compliance with the agreed values and goals </a:t>
            </a:r>
            <a:endParaRPr lang="en-US" altLang="en-US" sz="2400" b="0" dirty="0">
              <a:solidFill>
                <a:srgbClr val="002060"/>
              </a:solidFill>
            </a:endParaRPr>
          </a:p>
        </p:txBody>
      </p:sp>
    </p:spTree>
    <p:extLst>
      <p:ext uri="{BB962C8B-B14F-4D97-AF65-F5344CB8AC3E}">
        <p14:creationId xmlns:p14="http://schemas.microsoft.com/office/powerpoint/2010/main" val="1190476732"/>
      </p:ext>
    </p:extLst>
  </p:cSld>
  <p:clrMapOvr>
    <a:masterClrMapping/>
  </p:clrMapOvr>
  <p:transition spd="slow">
    <p:circl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152400"/>
            <a:ext cx="7467600" cy="584775"/>
          </a:xfrm>
        </p:spPr>
        <p:txBody>
          <a:bodyPr/>
          <a:lstStyle/>
          <a:p>
            <a:r>
              <a:rPr lang="en-GB" altLang="en-US" sz="3200" dirty="0" smtClean="0"/>
              <a:t>Section C – Board of Directors </a:t>
            </a:r>
            <a:endParaRPr lang="en-GB" sz="3200" dirty="0"/>
          </a:p>
        </p:txBody>
      </p:sp>
      <p:sp>
        <p:nvSpPr>
          <p:cNvPr id="3" name="Content Placeholder 2"/>
          <p:cNvSpPr>
            <a:spLocks noGrp="1"/>
          </p:cNvSpPr>
          <p:nvPr>
            <p:ph idx="1"/>
          </p:nvPr>
        </p:nvSpPr>
        <p:spPr>
          <a:xfrm>
            <a:off x="1251097" y="838200"/>
            <a:ext cx="7784805" cy="5334000"/>
          </a:xfrm>
        </p:spPr>
        <p:txBody>
          <a:bodyPr/>
          <a:lstStyle/>
          <a:p>
            <a:pPr>
              <a:spcBef>
                <a:spcPts val="600"/>
              </a:spcBef>
            </a:pPr>
            <a:r>
              <a:rPr lang="en-GB" altLang="en-US" sz="2800" b="0" dirty="0" smtClean="0">
                <a:cs typeface="Calibri" panose="020F0502020204030204" pitchFamily="34" charset="0"/>
              </a:rPr>
              <a:t>Pillar IV – Set up a formal Board of Directors to accompany company growth </a:t>
            </a:r>
          </a:p>
          <a:p>
            <a:pPr lvl="1">
              <a:spcBef>
                <a:spcPts val="600"/>
              </a:spcBef>
            </a:pPr>
            <a:r>
              <a:rPr lang="en-GB" altLang="en-US" sz="2000" b="0" dirty="0" smtClean="0">
                <a:cs typeface="Calibri" panose="020F0502020204030204" pitchFamily="34" charset="0"/>
              </a:rPr>
              <a:t>Step 1 – Smaller companies may wish to set up an “advisory” board with no formal decision making powers but which offers its expertise and networks to guide and support business </a:t>
            </a:r>
          </a:p>
          <a:p>
            <a:pPr lvl="1">
              <a:spcBef>
                <a:spcPts val="600"/>
              </a:spcBef>
            </a:pPr>
            <a:r>
              <a:rPr lang="en-GB" altLang="en-US" sz="2000" b="0" dirty="0" smtClean="0">
                <a:cs typeface="Calibri" panose="020F0502020204030204" pitchFamily="34" charset="0"/>
              </a:rPr>
              <a:t>Step 2 – A formal board of directors should be established with formal procedures </a:t>
            </a:r>
          </a:p>
          <a:p>
            <a:pPr lvl="1">
              <a:spcBef>
                <a:spcPts val="600"/>
              </a:spcBef>
            </a:pPr>
            <a:r>
              <a:rPr lang="en-GB" altLang="en-US" sz="2000" b="0" dirty="0" smtClean="0">
                <a:cs typeface="Calibri" panose="020F0502020204030204" pitchFamily="34" charset="0"/>
              </a:rPr>
              <a:t>Step 3 – Companies should consider appointing independent board members </a:t>
            </a:r>
          </a:p>
          <a:p>
            <a:pPr lvl="1">
              <a:spcBef>
                <a:spcPts val="600"/>
              </a:spcBef>
            </a:pPr>
            <a:r>
              <a:rPr lang="en-GB" altLang="en-US" sz="2000" b="0" dirty="0" smtClean="0">
                <a:cs typeface="Calibri" panose="020F0502020204030204" pitchFamily="34" charset="0"/>
              </a:rPr>
              <a:t>Step 4 – New directors should undergo a tailored induction program</a:t>
            </a:r>
          </a:p>
          <a:p>
            <a:pPr marL="57150" indent="0">
              <a:spcBef>
                <a:spcPts val="600"/>
              </a:spcBef>
              <a:buNone/>
            </a:pPr>
            <a:endParaRPr lang="en-GB" altLang="en-US" sz="2400" b="0" dirty="0">
              <a:cs typeface="Calibri" panose="020F0502020204030204" pitchFamily="34" charset="0"/>
            </a:endParaRPr>
          </a:p>
        </p:txBody>
      </p:sp>
    </p:spTree>
    <p:extLst>
      <p:ext uri="{BB962C8B-B14F-4D97-AF65-F5344CB8AC3E}">
        <p14:creationId xmlns:p14="http://schemas.microsoft.com/office/powerpoint/2010/main" val="3888800658"/>
      </p:ext>
    </p:extLst>
  </p:cSld>
  <p:clrMapOvr>
    <a:masterClrMapping/>
  </p:clrMapOvr>
  <p:transition spd="slow">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52400"/>
            <a:ext cx="7467600" cy="615553"/>
          </a:xfrm>
        </p:spPr>
        <p:txBody>
          <a:bodyPr/>
          <a:lstStyle/>
          <a:p>
            <a:r>
              <a:rPr lang="tr-TR" dirty="0" smtClean="0"/>
              <a:t>Corporate Governance Definition </a:t>
            </a:r>
            <a:endParaRPr lang="en-GB" dirty="0"/>
          </a:p>
        </p:txBody>
      </p:sp>
      <p:sp>
        <p:nvSpPr>
          <p:cNvPr id="3" name="Content Placeholder 2"/>
          <p:cNvSpPr>
            <a:spLocks noGrp="1"/>
          </p:cNvSpPr>
          <p:nvPr>
            <p:ph idx="1"/>
          </p:nvPr>
        </p:nvSpPr>
        <p:spPr>
          <a:xfrm>
            <a:off x="1485900" y="767953"/>
            <a:ext cx="7391400" cy="4953000"/>
          </a:xfrm>
        </p:spPr>
        <p:txBody>
          <a:bodyPr/>
          <a:lstStyle/>
          <a:p>
            <a:r>
              <a:rPr lang="tr-TR" sz="2800" b="0" dirty="0" smtClean="0"/>
              <a:t>The OECD Principles of Corporate Governance states: </a:t>
            </a:r>
          </a:p>
          <a:p>
            <a:pPr marL="0" indent="0" algn="ctr">
              <a:buNone/>
            </a:pPr>
            <a:endParaRPr lang="tr-TR" sz="2400" b="0" dirty="0" smtClean="0"/>
          </a:p>
          <a:p>
            <a:pPr marL="0" indent="0" algn="ctr">
              <a:buNone/>
            </a:pPr>
            <a:r>
              <a:rPr lang="tr-TR" sz="2400" b="0" i="1" dirty="0" smtClean="0"/>
              <a:t>‘Corporate governance involves a set of relationships between a company’s management, its board, its shareholders and other stakeholders. Corporate governance also provides the structure throuh which the objectives of the compay are set, and the means of attaining those objectives and monitoring performance are determined’</a:t>
            </a:r>
          </a:p>
          <a:p>
            <a:endParaRPr lang="en-GB" dirty="0"/>
          </a:p>
        </p:txBody>
      </p:sp>
    </p:spTree>
    <p:extLst>
      <p:ext uri="{BB962C8B-B14F-4D97-AF65-F5344CB8AC3E}">
        <p14:creationId xmlns:p14="http://schemas.microsoft.com/office/powerpoint/2010/main" val="3808451332"/>
      </p:ext>
    </p:extLst>
  </p:cSld>
  <p:clrMapOvr>
    <a:masterClrMapping/>
  </p:clrMapOvr>
  <p:transition spd="slow">
    <p:circl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152400"/>
            <a:ext cx="7467600" cy="584775"/>
          </a:xfrm>
        </p:spPr>
        <p:txBody>
          <a:bodyPr/>
          <a:lstStyle/>
          <a:p>
            <a:r>
              <a:rPr lang="en-GB" altLang="en-US" sz="3200" dirty="0" smtClean="0"/>
              <a:t>Section C – Board of Directors </a:t>
            </a:r>
            <a:endParaRPr lang="en-GB" sz="3200" dirty="0"/>
          </a:p>
        </p:txBody>
      </p:sp>
      <p:sp>
        <p:nvSpPr>
          <p:cNvPr id="3" name="Content Placeholder 2"/>
          <p:cNvSpPr>
            <a:spLocks noGrp="1"/>
          </p:cNvSpPr>
          <p:nvPr>
            <p:ph idx="1"/>
          </p:nvPr>
        </p:nvSpPr>
        <p:spPr>
          <a:xfrm>
            <a:off x="1409700" y="760212"/>
            <a:ext cx="7734300" cy="5488188"/>
          </a:xfrm>
        </p:spPr>
        <p:txBody>
          <a:bodyPr/>
          <a:lstStyle/>
          <a:p>
            <a:pPr>
              <a:spcBef>
                <a:spcPts val="300"/>
              </a:spcBef>
            </a:pPr>
            <a:r>
              <a:rPr lang="en-GB" altLang="en-US" sz="2800" b="0" dirty="0" smtClean="0">
                <a:cs typeface="Calibri" panose="020F0502020204030204" pitchFamily="34" charset="0"/>
              </a:rPr>
              <a:t>Pillar V – Develop a clear mandate for its Board of Directors to oversee the operational performance of the business as well as evaluating and improving business strategies </a:t>
            </a:r>
          </a:p>
          <a:p>
            <a:pPr lvl="1">
              <a:spcBef>
                <a:spcPts val="300"/>
              </a:spcBef>
            </a:pPr>
            <a:r>
              <a:rPr lang="en-GB" altLang="en-US" sz="2000" b="0" dirty="0" smtClean="0">
                <a:cs typeface="Calibri" panose="020F0502020204030204" pitchFamily="34" charset="0"/>
              </a:rPr>
              <a:t>Step 1 – The role of the board should be defined in clear terms, ensuring it has the resources and receives the information it needs to fulfil that role </a:t>
            </a:r>
          </a:p>
          <a:p>
            <a:pPr lvl="1">
              <a:spcBef>
                <a:spcPts val="300"/>
              </a:spcBef>
            </a:pPr>
            <a:r>
              <a:rPr lang="en-GB" altLang="en-US" sz="2000" b="0" dirty="0" smtClean="0">
                <a:cs typeface="Calibri" panose="020F0502020204030204" pitchFamily="34" charset="0"/>
              </a:rPr>
              <a:t>Step 2 – A professional board with independent non-executive directors, meeting on a regular basis, should be responsible for monitoring and evaluating management’s performance</a:t>
            </a:r>
          </a:p>
          <a:p>
            <a:pPr lvl="1">
              <a:spcBef>
                <a:spcPts val="300"/>
              </a:spcBef>
            </a:pPr>
            <a:r>
              <a:rPr lang="en-GB" altLang="en-US" sz="2000" b="0" dirty="0" smtClean="0">
                <a:cs typeface="Calibri" panose="020F0502020204030204" pitchFamily="34" charset="0"/>
              </a:rPr>
              <a:t>Step 3 – Boards should undergo regular performance evaluation process and regularly review the composition of the board</a:t>
            </a:r>
          </a:p>
          <a:p>
            <a:pPr lvl="1">
              <a:spcBef>
                <a:spcPts val="300"/>
              </a:spcBef>
            </a:pPr>
            <a:r>
              <a:rPr lang="en-GB" altLang="en-US" sz="2000" b="0" dirty="0" smtClean="0">
                <a:cs typeface="Calibri" panose="020F0502020204030204" pitchFamily="34" charset="0"/>
              </a:rPr>
              <a:t>Step 4 – Large companies should consider separating the roles of the chairman and the chief executive </a:t>
            </a:r>
            <a:endParaRPr lang="en-GB" altLang="en-US" sz="2000" b="0" dirty="0">
              <a:cs typeface="Calibri" panose="020F0502020204030204" pitchFamily="34" charset="0"/>
            </a:endParaRPr>
          </a:p>
          <a:p>
            <a:pPr marL="457200" lvl="1" indent="0">
              <a:spcBef>
                <a:spcPts val="300"/>
              </a:spcBef>
              <a:buNone/>
            </a:pPr>
            <a:endParaRPr lang="en-GB" altLang="en-US" sz="2000" b="0" dirty="0">
              <a:cs typeface="Calibri" panose="020F0502020204030204" pitchFamily="34" charset="0"/>
            </a:endParaRPr>
          </a:p>
        </p:txBody>
      </p:sp>
    </p:spTree>
    <p:extLst>
      <p:ext uri="{BB962C8B-B14F-4D97-AF65-F5344CB8AC3E}">
        <p14:creationId xmlns:p14="http://schemas.microsoft.com/office/powerpoint/2010/main" val="1853250495"/>
      </p:ext>
    </p:extLst>
  </p:cSld>
  <p:clrMapOvr>
    <a:masterClrMapping/>
  </p:clrMapOvr>
  <p:transition spd="slow">
    <p:circl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699" y="145312"/>
            <a:ext cx="7467600" cy="584775"/>
          </a:xfrm>
        </p:spPr>
        <p:txBody>
          <a:bodyPr/>
          <a:lstStyle/>
          <a:p>
            <a:r>
              <a:rPr lang="en-GB" altLang="en-US" sz="3200" dirty="0" smtClean="0"/>
              <a:t>Section D – Control Environment</a:t>
            </a:r>
            <a:endParaRPr lang="en-GB" sz="3200" dirty="0"/>
          </a:p>
        </p:txBody>
      </p:sp>
      <p:sp>
        <p:nvSpPr>
          <p:cNvPr id="3" name="Content Placeholder 2"/>
          <p:cNvSpPr>
            <a:spLocks noGrp="1"/>
          </p:cNvSpPr>
          <p:nvPr>
            <p:ph idx="1"/>
          </p:nvPr>
        </p:nvSpPr>
        <p:spPr>
          <a:xfrm>
            <a:off x="1251097" y="737175"/>
            <a:ext cx="7784805" cy="4800600"/>
          </a:xfrm>
        </p:spPr>
        <p:txBody>
          <a:bodyPr/>
          <a:lstStyle/>
          <a:p>
            <a:pPr>
              <a:spcBef>
                <a:spcPts val="600"/>
              </a:spcBef>
            </a:pPr>
            <a:r>
              <a:rPr lang="en-GB" altLang="en-US" sz="2800" b="0" dirty="0" smtClean="0">
                <a:cs typeface="Calibri" panose="020F0502020204030204" pitchFamily="34" charset="0"/>
              </a:rPr>
              <a:t>Pillar VI – Maintain credible books of accounts, audited annually by an external auditor</a:t>
            </a:r>
          </a:p>
          <a:p>
            <a:pPr lvl="1">
              <a:spcBef>
                <a:spcPts val="600"/>
              </a:spcBef>
            </a:pPr>
            <a:r>
              <a:rPr lang="en-GB" altLang="en-US" sz="2000" b="0" dirty="0" smtClean="0">
                <a:cs typeface="Calibri" panose="020F0502020204030204" pitchFamily="34" charset="0"/>
              </a:rPr>
              <a:t>Step 1 – Companies should follow credible accounting practices from day one and utilise a reputable independent accounting firm to prepare a complete set of financial statements including a statement of financial position, comprehensive income, cash flows and changes in equity statement</a:t>
            </a:r>
          </a:p>
          <a:p>
            <a:pPr lvl="1">
              <a:spcBef>
                <a:spcPts val="600"/>
              </a:spcBef>
            </a:pPr>
            <a:r>
              <a:rPr lang="en-GB" altLang="en-US" sz="2000" b="0" dirty="0" smtClean="0">
                <a:cs typeface="Calibri" panose="020F0502020204030204" pitchFamily="34" charset="0"/>
              </a:rPr>
              <a:t>Step 2 – Companies should formally evaluate the effectiveness of the external audit and formulate policies on preserving the independence of the audit function</a:t>
            </a:r>
          </a:p>
          <a:p>
            <a:pPr marL="57150" indent="0">
              <a:spcBef>
                <a:spcPts val="600"/>
              </a:spcBef>
              <a:buNone/>
            </a:pPr>
            <a:endParaRPr lang="en-GB" altLang="en-US" sz="2400" b="0" dirty="0">
              <a:cs typeface="Calibri" panose="020F0502020204030204" pitchFamily="34" charset="0"/>
            </a:endParaRPr>
          </a:p>
          <a:p>
            <a:pPr marL="57150" indent="0">
              <a:spcBef>
                <a:spcPts val="600"/>
              </a:spcBef>
              <a:buNone/>
            </a:pPr>
            <a:endParaRPr lang="en-US" altLang="en-US" sz="2400" dirty="0"/>
          </a:p>
        </p:txBody>
      </p:sp>
    </p:spTree>
    <p:extLst>
      <p:ext uri="{BB962C8B-B14F-4D97-AF65-F5344CB8AC3E}">
        <p14:creationId xmlns:p14="http://schemas.microsoft.com/office/powerpoint/2010/main" val="454701507"/>
      </p:ext>
    </p:extLst>
  </p:cSld>
  <p:clrMapOvr>
    <a:masterClrMapping/>
  </p:clrMapOvr>
  <p:transition spd="slow">
    <p:circl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152400"/>
            <a:ext cx="7467600" cy="584775"/>
          </a:xfrm>
        </p:spPr>
        <p:txBody>
          <a:bodyPr/>
          <a:lstStyle/>
          <a:p>
            <a:r>
              <a:rPr lang="en-GB" altLang="en-US" sz="3200" dirty="0" smtClean="0"/>
              <a:t>Section D – Control Environment</a:t>
            </a:r>
            <a:endParaRPr lang="en-GB" sz="3200" dirty="0"/>
          </a:p>
        </p:txBody>
      </p:sp>
      <p:sp>
        <p:nvSpPr>
          <p:cNvPr id="3" name="Content Placeholder 2"/>
          <p:cNvSpPr>
            <a:spLocks noGrp="1"/>
          </p:cNvSpPr>
          <p:nvPr>
            <p:ph idx="1"/>
          </p:nvPr>
        </p:nvSpPr>
        <p:spPr>
          <a:xfrm>
            <a:off x="1251097" y="990600"/>
            <a:ext cx="7784805" cy="4800600"/>
          </a:xfrm>
        </p:spPr>
        <p:txBody>
          <a:bodyPr/>
          <a:lstStyle/>
          <a:p>
            <a:pPr>
              <a:spcBef>
                <a:spcPts val="600"/>
              </a:spcBef>
            </a:pPr>
            <a:r>
              <a:rPr lang="en-GB" altLang="en-US" sz="2800" b="0" dirty="0" smtClean="0">
                <a:cs typeface="Calibri" panose="020F0502020204030204" pitchFamily="34" charset="0"/>
              </a:rPr>
              <a:t>Pillar VII – Set up an Internal Control Framework in place and conduct a regular review of risk </a:t>
            </a:r>
          </a:p>
          <a:p>
            <a:pPr lvl="1">
              <a:spcBef>
                <a:spcPts val="600"/>
              </a:spcBef>
            </a:pPr>
            <a:r>
              <a:rPr lang="en-GB" altLang="en-US" sz="2000" b="0" dirty="0" smtClean="0">
                <a:cs typeface="Calibri" panose="020F0502020204030204" pitchFamily="34" charset="0"/>
              </a:rPr>
              <a:t>Step 1 – Companies should establish a formal process for identifying significant business risks and the management should adopt formal control mechanisms</a:t>
            </a:r>
          </a:p>
          <a:p>
            <a:pPr lvl="1">
              <a:spcBef>
                <a:spcPts val="600"/>
              </a:spcBef>
            </a:pPr>
            <a:r>
              <a:rPr lang="en-GB" altLang="en-US" sz="2000" b="0" dirty="0" smtClean="0">
                <a:cs typeface="Calibri" panose="020F0502020204030204" pitchFamily="34" charset="0"/>
              </a:rPr>
              <a:t>Step 2 – More developed companies should set up a specialised board-level committee to monitor the overall control environment of the company </a:t>
            </a:r>
          </a:p>
          <a:p>
            <a:pPr lvl="1">
              <a:spcBef>
                <a:spcPts val="600"/>
              </a:spcBef>
            </a:pPr>
            <a:r>
              <a:rPr lang="en-GB" altLang="en-US" sz="2000" b="0" dirty="0" smtClean="0">
                <a:cs typeface="Calibri" panose="020F0502020204030204" pitchFamily="34" charset="0"/>
              </a:rPr>
              <a:t>Step 3 – Companies should consider establishing an internal audit function </a:t>
            </a:r>
            <a:endParaRPr lang="en-US" altLang="en-US" sz="2000" dirty="0"/>
          </a:p>
        </p:txBody>
      </p:sp>
    </p:spTree>
    <p:extLst>
      <p:ext uri="{BB962C8B-B14F-4D97-AF65-F5344CB8AC3E}">
        <p14:creationId xmlns:p14="http://schemas.microsoft.com/office/powerpoint/2010/main" val="844449126"/>
      </p:ext>
    </p:extLst>
  </p:cSld>
  <p:clrMapOvr>
    <a:masterClrMapping/>
  </p:clrMapOvr>
  <p:transition spd="slow">
    <p:circl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152400"/>
            <a:ext cx="7467600" cy="584775"/>
          </a:xfrm>
        </p:spPr>
        <p:txBody>
          <a:bodyPr/>
          <a:lstStyle/>
          <a:p>
            <a:r>
              <a:rPr lang="en-GB" altLang="en-US" sz="3200" dirty="0" smtClean="0"/>
              <a:t>Section E – Stakeholder Relations</a:t>
            </a:r>
            <a:endParaRPr lang="en-GB" sz="3200" dirty="0"/>
          </a:p>
        </p:txBody>
      </p:sp>
      <p:sp>
        <p:nvSpPr>
          <p:cNvPr id="3" name="Content Placeholder 2"/>
          <p:cNvSpPr>
            <a:spLocks noGrp="1"/>
          </p:cNvSpPr>
          <p:nvPr>
            <p:ph idx="1"/>
          </p:nvPr>
        </p:nvSpPr>
        <p:spPr>
          <a:xfrm>
            <a:off x="1251097" y="990600"/>
            <a:ext cx="7784805" cy="5334000"/>
          </a:xfrm>
        </p:spPr>
        <p:txBody>
          <a:bodyPr/>
          <a:lstStyle/>
          <a:p>
            <a:pPr>
              <a:spcBef>
                <a:spcPts val="600"/>
              </a:spcBef>
            </a:pPr>
            <a:r>
              <a:rPr lang="en-GB" altLang="en-US" sz="2800" b="0" dirty="0" smtClean="0">
                <a:cs typeface="Calibri" panose="020F0502020204030204" pitchFamily="34" charset="0"/>
              </a:rPr>
              <a:t>Pillar VIII – Recognise the needs of stakeholders </a:t>
            </a:r>
          </a:p>
          <a:p>
            <a:pPr lvl="1">
              <a:spcBef>
                <a:spcPts val="600"/>
              </a:spcBef>
            </a:pPr>
            <a:r>
              <a:rPr lang="en-GB" altLang="en-US" sz="2000" b="0" dirty="0" smtClean="0">
                <a:cs typeface="Calibri" panose="020F0502020204030204" pitchFamily="34" charset="0"/>
              </a:rPr>
              <a:t>Step 1 – Policies should be formulated governing the company’s relationships with its stakeholders </a:t>
            </a:r>
          </a:p>
          <a:p>
            <a:pPr lvl="1">
              <a:spcBef>
                <a:spcPts val="600"/>
              </a:spcBef>
            </a:pPr>
            <a:r>
              <a:rPr lang="en-GB" altLang="en-US" sz="2000" b="0" dirty="0" smtClean="0">
                <a:cs typeface="Calibri" panose="020F0502020204030204" pitchFamily="34" charset="0"/>
              </a:rPr>
              <a:t>Step 2 – Targets relating to the management of stakeholder relations should be set and progress against the targets monitored and measured </a:t>
            </a:r>
          </a:p>
          <a:p>
            <a:pPr marL="57150" indent="0">
              <a:spcBef>
                <a:spcPts val="600"/>
              </a:spcBef>
              <a:buNone/>
            </a:pPr>
            <a:endParaRPr lang="en-GB" altLang="en-US" sz="1400" b="0" dirty="0">
              <a:cs typeface="Calibri" panose="020F0502020204030204" pitchFamily="34" charset="0"/>
            </a:endParaRPr>
          </a:p>
          <a:p>
            <a:pPr marL="400050">
              <a:spcBef>
                <a:spcPts val="600"/>
              </a:spcBef>
              <a:buClr>
                <a:srgbClr val="002060"/>
              </a:buClr>
              <a:buFont typeface="Wingdings" panose="05000000000000000000" pitchFamily="2" charset="2"/>
              <a:buChar char="ü"/>
            </a:pPr>
            <a:r>
              <a:rPr lang="en-US" altLang="en-US" sz="2400" b="0" dirty="0" smtClean="0">
                <a:solidFill>
                  <a:srgbClr val="002060"/>
                </a:solidFill>
              </a:rPr>
              <a:t>Companies should formulate policies outlining their values and objectives in relation to areas such as customer satisfaction, product safety, employee relations, health and safety, the environment and the community in which it operates. Companies should identify KPIs relating to their key policies, set targets and monitor the progress against these targets</a:t>
            </a:r>
            <a:endParaRPr lang="en-US" altLang="en-US" sz="2400" b="0" dirty="0">
              <a:solidFill>
                <a:srgbClr val="002060"/>
              </a:solidFill>
            </a:endParaRPr>
          </a:p>
        </p:txBody>
      </p:sp>
    </p:spTree>
    <p:extLst>
      <p:ext uri="{BB962C8B-B14F-4D97-AF65-F5344CB8AC3E}">
        <p14:creationId xmlns:p14="http://schemas.microsoft.com/office/powerpoint/2010/main" val="454584135"/>
      </p:ext>
    </p:extLst>
  </p:cSld>
  <p:clrMapOvr>
    <a:masterClrMapping/>
  </p:clrMapOvr>
  <p:transition spd="slow">
    <p:circl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152400"/>
            <a:ext cx="7467600" cy="584775"/>
          </a:xfrm>
        </p:spPr>
        <p:txBody>
          <a:bodyPr/>
          <a:lstStyle/>
          <a:p>
            <a:r>
              <a:rPr lang="en-GB" altLang="en-US" sz="3200" dirty="0" smtClean="0"/>
              <a:t>Section F – Family Governance</a:t>
            </a:r>
            <a:endParaRPr lang="en-GB" sz="3200" dirty="0"/>
          </a:p>
        </p:txBody>
      </p:sp>
      <p:sp>
        <p:nvSpPr>
          <p:cNvPr id="3" name="Content Placeholder 2"/>
          <p:cNvSpPr>
            <a:spLocks noGrp="1"/>
          </p:cNvSpPr>
          <p:nvPr>
            <p:ph idx="1"/>
          </p:nvPr>
        </p:nvSpPr>
        <p:spPr>
          <a:xfrm>
            <a:off x="1251097" y="990600"/>
            <a:ext cx="7784805" cy="4800600"/>
          </a:xfrm>
        </p:spPr>
        <p:txBody>
          <a:bodyPr/>
          <a:lstStyle/>
          <a:p>
            <a:pPr>
              <a:spcBef>
                <a:spcPts val="1200"/>
              </a:spcBef>
            </a:pPr>
            <a:r>
              <a:rPr lang="en-GB" altLang="en-US" sz="2800" b="0" dirty="0" smtClean="0">
                <a:cs typeface="Calibri" panose="020F0502020204030204" pitchFamily="34" charset="0"/>
              </a:rPr>
              <a:t>Pillar IX – Formulate a framework setting out the family’s relationship with the business </a:t>
            </a:r>
          </a:p>
          <a:p>
            <a:pPr lvl="1">
              <a:spcBef>
                <a:spcPts val="1200"/>
              </a:spcBef>
            </a:pPr>
            <a:r>
              <a:rPr lang="en-GB" altLang="en-US" sz="2000" b="0" dirty="0" smtClean="0">
                <a:cs typeface="Calibri" panose="020F0502020204030204" pitchFamily="34" charset="0"/>
              </a:rPr>
              <a:t>Step 1 – A family constitution should be formulated setting out the family’s vision and policies regulating the family’s relationship with the company </a:t>
            </a:r>
          </a:p>
          <a:p>
            <a:pPr lvl="1">
              <a:spcBef>
                <a:spcPts val="1200"/>
              </a:spcBef>
            </a:pPr>
            <a:r>
              <a:rPr lang="en-GB" altLang="en-US" sz="2000" b="0" dirty="0" smtClean="0">
                <a:cs typeface="Calibri" panose="020F0502020204030204" pitchFamily="34" charset="0"/>
              </a:rPr>
              <a:t>Step 2 – A family governance institution with written procedures should be established to facilitate effective communication and coordination between family members and the company </a:t>
            </a:r>
            <a:endParaRPr lang="en-US" altLang="en-US" sz="2000" dirty="0"/>
          </a:p>
        </p:txBody>
      </p:sp>
    </p:spTree>
    <p:extLst>
      <p:ext uri="{BB962C8B-B14F-4D97-AF65-F5344CB8AC3E}">
        <p14:creationId xmlns:p14="http://schemas.microsoft.com/office/powerpoint/2010/main" val="1058973235"/>
      </p:ext>
    </p:extLst>
  </p:cSld>
  <p:clrMapOvr>
    <a:masterClrMapping/>
  </p:clrMapOvr>
  <p:transition spd="slow">
    <p:circl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2102079"/>
            <a:ext cx="7467600" cy="830997"/>
          </a:xfrm>
        </p:spPr>
        <p:txBody>
          <a:bodyPr/>
          <a:lstStyle/>
          <a:p>
            <a:r>
              <a:rPr lang="en-GB" sz="4800" dirty="0" smtClean="0"/>
              <a:t>THANK YOU!</a:t>
            </a:r>
            <a:endParaRPr lang="en-GB" sz="4800" dirty="0"/>
          </a:p>
        </p:txBody>
      </p:sp>
      <p:sp>
        <p:nvSpPr>
          <p:cNvPr id="3" name="Content Placeholder 2"/>
          <p:cNvSpPr>
            <a:spLocks noGrp="1"/>
          </p:cNvSpPr>
          <p:nvPr>
            <p:ph idx="1"/>
          </p:nvPr>
        </p:nvSpPr>
        <p:spPr>
          <a:xfrm>
            <a:off x="1524000" y="4343400"/>
            <a:ext cx="7391400" cy="1752600"/>
          </a:xfrm>
        </p:spPr>
        <p:txBody>
          <a:bodyPr/>
          <a:lstStyle/>
          <a:p>
            <a:pPr marL="0" indent="0" algn="ctr">
              <a:buNone/>
            </a:pPr>
            <a:r>
              <a:rPr lang="en-GB" sz="2000" b="0" dirty="0" smtClean="0">
                <a:solidFill>
                  <a:srgbClr val="0070C0"/>
                </a:solidFill>
              </a:rPr>
              <a:t>Reference: </a:t>
            </a:r>
          </a:p>
          <a:p>
            <a:pPr marL="0" indent="0" algn="ctr">
              <a:buNone/>
            </a:pPr>
            <a:r>
              <a:rPr lang="en-GB" sz="2000" b="0" dirty="0" smtClean="0"/>
              <a:t>The Corporate Governance Code for Small and Medium Enterprises Building the foundation for growth and </a:t>
            </a:r>
            <a:r>
              <a:rPr lang="en-GB" sz="2000" b="0" dirty="0" smtClean="0"/>
              <a:t>sustainability</a:t>
            </a:r>
          </a:p>
          <a:p>
            <a:pPr marL="0" indent="0" algn="ctr">
              <a:buNone/>
            </a:pPr>
            <a:r>
              <a:rPr lang="en-GB" sz="1600" b="0" dirty="0" smtClean="0"/>
              <a:t>by DUBAI SME An Agency of the Department of Economic Development</a:t>
            </a:r>
            <a:endParaRPr lang="en-GB" sz="1600" b="0" dirty="0"/>
          </a:p>
        </p:txBody>
      </p:sp>
    </p:spTree>
    <p:extLst>
      <p:ext uri="{BB962C8B-B14F-4D97-AF65-F5344CB8AC3E}">
        <p14:creationId xmlns:p14="http://schemas.microsoft.com/office/powerpoint/2010/main" val="3572111952"/>
      </p:ext>
    </p:extLst>
  </p:cSld>
  <p:clrMapOvr>
    <a:masterClrMapping/>
  </p:clrMapOvr>
  <p:transition spd="slow">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52400"/>
            <a:ext cx="7467600" cy="615553"/>
          </a:xfrm>
        </p:spPr>
        <p:txBody>
          <a:bodyPr/>
          <a:lstStyle/>
          <a:p>
            <a:r>
              <a:rPr lang="tr-TR" dirty="0" smtClean="0"/>
              <a:t>Corporate Governance </a:t>
            </a:r>
            <a:endParaRPr lang="en-GB" dirty="0"/>
          </a:p>
        </p:txBody>
      </p:sp>
      <p:sp>
        <p:nvSpPr>
          <p:cNvPr id="3" name="Content Placeholder 2"/>
          <p:cNvSpPr>
            <a:spLocks noGrp="1"/>
          </p:cNvSpPr>
          <p:nvPr>
            <p:ph idx="1"/>
          </p:nvPr>
        </p:nvSpPr>
        <p:spPr>
          <a:xfrm>
            <a:off x="1485900" y="767953"/>
            <a:ext cx="7391400" cy="4953000"/>
          </a:xfrm>
        </p:spPr>
        <p:txBody>
          <a:bodyPr/>
          <a:lstStyle/>
          <a:p>
            <a:pPr>
              <a:lnSpc>
                <a:spcPct val="150000"/>
              </a:lnSpc>
              <a:spcBef>
                <a:spcPts val="0"/>
              </a:spcBef>
            </a:pPr>
            <a:r>
              <a:rPr lang="en-US" altLang="en-US" sz="2600" b="0" dirty="0"/>
              <a:t>Primarily concerned with public listed companies i.e. those listed on a Stock </a:t>
            </a:r>
            <a:r>
              <a:rPr lang="en-US" altLang="en-US" sz="2600" b="0" dirty="0" smtClean="0"/>
              <a:t>Exchange</a:t>
            </a:r>
            <a:endParaRPr lang="en-US" altLang="en-US" sz="2600" b="0" dirty="0"/>
          </a:p>
          <a:p>
            <a:pPr>
              <a:lnSpc>
                <a:spcPct val="150000"/>
              </a:lnSpc>
              <a:spcBef>
                <a:spcPts val="0"/>
              </a:spcBef>
            </a:pPr>
            <a:r>
              <a:rPr lang="en-US" altLang="en-US" sz="2600" b="0" dirty="0"/>
              <a:t>Focused on preventing corporate collapses such as Enron, Polly Peck and the Maxwell </a:t>
            </a:r>
            <a:r>
              <a:rPr lang="en-US" altLang="en-US" sz="2600" b="0" dirty="0" smtClean="0"/>
              <a:t>companies</a:t>
            </a:r>
            <a:endParaRPr lang="en-US" altLang="en-US" sz="2600" b="0" dirty="0" smtClean="0"/>
          </a:p>
        </p:txBody>
      </p:sp>
    </p:spTree>
    <p:extLst>
      <p:ext uri="{BB962C8B-B14F-4D97-AF65-F5344CB8AC3E}">
        <p14:creationId xmlns:p14="http://schemas.microsoft.com/office/powerpoint/2010/main" val="1303451244"/>
      </p:ext>
    </p:extLst>
  </p:cSld>
  <p:clrMapOvr>
    <a:masterClrMapping/>
  </p:clrMapOvr>
  <p:transition spd="slow">
    <p:circl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en-US" altLang="en-US" sz="3600" dirty="0"/>
              <a:t>Four Pillars </a:t>
            </a:r>
            <a:r>
              <a:rPr lang="en-US" altLang="en-US" sz="3600" dirty="0" smtClean="0"/>
              <a:t>of </a:t>
            </a:r>
            <a:r>
              <a:rPr lang="en-US" altLang="en-US" sz="3600" dirty="0"/>
              <a:t>Corporate Governance</a:t>
            </a:r>
            <a:endParaRPr lang="en-GB" dirty="0"/>
          </a:p>
        </p:txBody>
      </p:sp>
      <p:sp>
        <p:nvSpPr>
          <p:cNvPr id="3" name="Content Placeholder 2"/>
          <p:cNvSpPr>
            <a:spLocks noGrp="1"/>
          </p:cNvSpPr>
          <p:nvPr>
            <p:ph idx="1"/>
          </p:nvPr>
        </p:nvSpPr>
        <p:spPr>
          <a:xfrm>
            <a:off x="1485900" y="767953"/>
            <a:ext cx="7391400" cy="4953000"/>
          </a:xfrm>
        </p:spPr>
        <p:txBody>
          <a:bodyPr/>
          <a:lstStyle/>
          <a:p>
            <a:pPr>
              <a:lnSpc>
                <a:spcPct val="150000"/>
              </a:lnSpc>
            </a:pPr>
            <a:r>
              <a:rPr lang="en-US" altLang="en-US" sz="2800" b="0" dirty="0" smtClean="0"/>
              <a:t>Accountability</a:t>
            </a:r>
            <a:endParaRPr lang="en-US" altLang="en-US" sz="2800" b="0" dirty="0"/>
          </a:p>
          <a:p>
            <a:pPr>
              <a:lnSpc>
                <a:spcPct val="150000"/>
              </a:lnSpc>
            </a:pPr>
            <a:r>
              <a:rPr lang="en-US" altLang="en-US" sz="2800" b="0" dirty="0" smtClean="0"/>
              <a:t>Fairness</a:t>
            </a:r>
            <a:endParaRPr lang="en-US" altLang="en-US" sz="2800" b="0" dirty="0"/>
          </a:p>
          <a:p>
            <a:pPr>
              <a:lnSpc>
                <a:spcPct val="150000"/>
              </a:lnSpc>
            </a:pPr>
            <a:r>
              <a:rPr lang="en-US" altLang="en-US" sz="2800" b="0" dirty="0" smtClean="0"/>
              <a:t>Transparency</a:t>
            </a:r>
            <a:endParaRPr lang="en-US" altLang="en-US" sz="2800" b="0" dirty="0"/>
          </a:p>
          <a:p>
            <a:pPr>
              <a:lnSpc>
                <a:spcPct val="150000"/>
              </a:lnSpc>
            </a:pPr>
            <a:r>
              <a:rPr lang="en-US" altLang="en-US" sz="2800" b="0" dirty="0"/>
              <a:t>Independence</a:t>
            </a:r>
          </a:p>
        </p:txBody>
      </p:sp>
    </p:spTree>
    <p:extLst>
      <p:ext uri="{BB962C8B-B14F-4D97-AF65-F5344CB8AC3E}">
        <p14:creationId xmlns:p14="http://schemas.microsoft.com/office/powerpoint/2010/main" val="3301761900"/>
      </p:ext>
    </p:extLst>
  </p:cSld>
  <p:clrMapOvr>
    <a:masterClrMapping/>
  </p:clrMapOvr>
  <p:transition spd="slow">
    <p:circl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Accountability</a:t>
            </a:r>
            <a:endParaRPr lang="en-GB" dirty="0"/>
          </a:p>
        </p:txBody>
      </p:sp>
      <p:sp>
        <p:nvSpPr>
          <p:cNvPr id="3" name="Content Placeholder 2"/>
          <p:cNvSpPr>
            <a:spLocks noGrp="1"/>
          </p:cNvSpPr>
          <p:nvPr>
            <p:ph idx="1"/>
          </p:nvPr>
        </p:nvSpPr>
        <p:spPr>
          <a:xfrm>
            <a:off x="1485900" y="767953"/>
            <a:ext cx="7391400" cy="4953000"/>
          </a:xfrm>
        </p:spPr>
        <p:txBody>
          <a:bodyPr/>
          <a:lstStyle/>
          <a:p>
            <a:r>
              <a:rPr lang="en-US" altLang="en-US" sz="2800" b="0" dirty="0"/>
              <a:t>Ensure that management is accountable to the Board</a:t>
            </a:r>
          </a:p>
          <a:p>
            <a:endParaRPr lang="en-US" altLang="en-US" sz="2800" b="0" dirty="0"/>
          </a:p>
          <a:p>
            <a:r>
              <a:rPr lang="en-US" altLang="en-US" sz="2800" b="0" dirty="0"/>
              <a:t>Ensure that the Board is accountable to shareholders</a:t>
            </a:r>
          </a:p>
        </p:txBody>
      </p:sp>
    </p:spTree>
    <p:extLst>
      <p:ext uri="{BB962C8B-B14F-4D97-AF65-F5344CB8AC3E}">
        <p14:creationId xmlns:p14="http://schemas.microsoft.com/office/powerpoint/2010/main" val="1507829354"/>
      </p:ext>
    </p:extLst>
  </p:cSld>
  <p:clrMapOvr>
    <a:masterClrMapping/>
  </p:clrMapOvr>
  <p:transition spd="slow">
    <p:circl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Fairness</a:t>
            </a:r>
            <a:endParaRPr lang="en-GB" dirty="0"/>
          </a:p>
        </p:txBody>
      </p:sp>
      <p:sp>
        <p:nvSpPr>
          <p:cNvPr id="3" name="Content Placeholder 2"/>
          <p:cNvSpPr>
            <a:spLocks noGrp="1"/>
          </p:cNvSpPr>
          <p:nvPr>
            <p:ph idx="1"/>
          </p:nvPr>
        </p:nvSpPr>
        <p:spPr>
          <a:xfrm>
            <a:off x="1485900" y="767953"/>
            <a:ext cx="7391400" cy="4953000"/>
          </a:xfrm>
        </p:spPr>
        <p:txBody>
          <a:bodyPr/>
          <a:lstStyle/>
          <a:p>
            <a:r>
              <a:rPr lang="en-US" altLang="en-US" sz="2800" b="0" dirty="0"/>
              <a:t>Protect Shareholders rights</a:t>
            </a:r>
          </a:p>
          <a:p>
            <a:endParaRPr lang="en-US" altLang="en-US" sz="2800" b="0" dirty="0"/>
          </a:p>
          <a:p>
            <a:r>
              <a:rPr lang="en-US" altLang="en-US" sz="2800" b="0" dirty="0"/>
              <a:t>Treat all shareholders including minorities, equitably</a:t>
            </a:r>
          </a:p>
          <a:p>
            <a:endParaRPr lang="en-US" altLang="en-US" sz="2800" b="0" dirty="0"/>
          </a:p>
          <a:p>
            <a:r>
              <a:rPr lang="en-US" altLang="en-US" sz="2800" b="0" dirty="0"/>
              <a:t>Provide effective redress for violations</a:t>
            </a:r>
          </a:p>
        </p:txBody>
      </p:sp>
    </p:spTree>
    <p:extLst>
      <p:ext uri="{BB962C8B-B14F-4D97-AF65-F5344CB8AC3E}">
        <p14:creationId xmlns:p14="http://schemas.microsoft.com/office/powerpoint/2010/main" val="148887868"/>
      </p:ext>
    </p:extLst>
  </p:cSld>
  <p:clrMapOvr>
    <a:masterClrMapping/>
  </p:clrMapOvr>
  <p:transition spd="slow">
    <p:circl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Transparency</a:t>
            </a:r>
            <a:endParaRPr lang="en-GB" dirty="0"/>
          </a:p>
        </p:txBody>
      </p:sp>
      <p:sp>
        <p:nvSpPr>
          <p:cNvPr id="3" name="Content Placeholder 2"/>
          <p:cNvSpPr>
            <a:spLocks noGrp="1"/>
          </p:cNvSpPr>
          <p:nvPr>
            <p:ph idx="1"/>
          </p:nvPr>
        </p:nvSpPr>
        <p:spPr>
          <a:xfrm>
            <a:off x="1485900" y="767953"/>
            <a:ext cx="7391400" cy="4953000"/>
          </a:xfrm>
        </p:spPr>
        <p:txBody>
          <a:bodyPr/>
          <a:lstStyle/>
          <a:p>
            <a:r>
              <a:rPr lang="en-US" altLang="en-US" sz="2800" b="0" dirty="0"/>
              <a:t>Ensure timely, accurate disclosure on all material matters, including the financial situation, performance, ownership and corporate governance</a:t>
            </a:r>
          </a:p>
        </p:txBody>
      </p:sp>
    </p:spTree>
    <p:extLst>
      <p:ext uri="{BB962C8B-B14F-4D97-AF65-F5344CB8AC3E}">
        <p14:creationId xmlns:p14="http://schemas.microsoft.com/office/powerpoint/2010/main" val="3016157815"/>
      </p:ext>
    </p:extLst>
  </p:cSld>
  <p:clrMapOvr>
    <a:masterClrMapping/>
  </p:clrMapOvr>
  <p:transition spd="slow">
    <p:circl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37011"/>
            <a:ext cx="7467600" cy="646331"/>
          </a:xfrm>
        </p:spPr>
        <p:txBody>
          <a:bodyPr/>
          <a:lstStyle/>
          <a:p>
            <a:r>
              <a:rPr lang="tr-TR" altLang="en-US" sz="3600" dirty="0" smtClean="0"/>
              <a:t>Independence</a:t>
            </a:r>
            <a:endParaRPr lang="en-GB" dirty="0"/>
          </a:p>
        </p:txBody>
      </p:sp>
      <p:sp>
        <p:nvSpPr>
          <p:cNvPr id="3" name="Content Placeholder 2"/>
          <p:cNvSpPr>
            <a:spLocks noGrp="1"/>
          </p:cNvSpPr>
          <p:nvPr>
            <p:ph idx="1"/>
          </p:nvPr>
        </p:nvSpPr>
        <p:spPr>
          <a:xfrm>
            <a:off x="1485900" y="767953"/>
            <a:ext cx="7391400" cy="4953000"/>
          </a:xfrm>
        </p:spPr>
        <p:txBody>
          <a:bodyPr/>
          <a:lstStyle/>
          <a:p>
            <a:r>
              <a:rPr lang="en-US" altLang="en-US" sz="2800" b="0" dirty="0"/>
              <a:t>Procedures and structures are in place so as to </a:t>
            </a:r>
            <a:r>
              <a:rPr lang="en-US" altLang="en-US" sz="2800" b="0" dirty="0" err="1"/>
              <a:t>minimise</a:t>
            </a:r>
            <a:r>
              <a:rPr lang="en-US" altLang="en-US" sz="2800" b="0" dirty="0"/>
              <a:t>, or avoid completely conflicts of </a:t>
            </a:r>
            <a:r>
              <a:rPr lang="en-US" altLang="en-US" sz="2800" b="0" dirty="0" smtClean="0"/>
              <a:t>interest</a:t>
            </a:r>
            <a:endParaRPr lang="en-US" altLang="en-US" sz="2800" b="0" dirty="0"/>
          </a:p>
          <a:p>
            <a:r>
              <a:rPr lang="en-US" altLang="en-US" sz="2800" b="0" dirty="0"/>
              <a:t>Independent Directors and Advisers i.e. free from the influence of others</a:t>
            </a:r>
          </a:p>
        </p:txBody>
      </p:sp>
    </p:spTree>
    <p:extLst>
      <p:ext uri="{BB962C8B-B14F-4D97-AF65-F5344CB8AC3E}">
        <p14:creationId xmlns:p14="http://schemas.microsoft.com/office/powerpoint/2010/main" val="1965753368"/>
      </p:ext>
    </p:extLst>
  </p:cSld>
  <p:clrMapOvr>
    <a:masterClrMapping/>
  </p:clrMapOvr>
  <p:transition spd="slow">
    <p:circle/>
  </p:transition>
</p:sld>
</file>

<file path=ppt/theme/theme1.xml><?xml version="1.0" encoding="utf-8"?>
<a:theme xmlns:a="http://schemas.openxmlformats.org/drawingml/2006/main" name="Second Presentation Eng">
  <a:themeElements>
    <a:clrScheme name="EU Star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U Star templat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EU Star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U Star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U Star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U Star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U Star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U Star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U Star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U Star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U Star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U Star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U Star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U Star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SECOND Template_TR</Template>
  <TotalTime>4959</TotalTime>
  <Words>1903</Words>
  <Application>Microsoft Office PowerPoint</Application>
  <PresentationFormat>On-screen Show (4:3)</PresentationFormat>
  <Paragraphs>181</Paragraphs>
  <Slides>35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Arial Narrow</vt:lpstr>
      <vt:lpstr>Calibri</vt:lpstr>
      <vt:lpstr>Times New Roman</vt:lpstr>
      <vt:lpstr>Wingdings</vt:lpstr>
      <vt:lpstr>Second Presentation Eng</vt:lpstr>
      <vt:lpstr>PowerPoint Presentation</vt:lpstr>
      <vt:lpstr>CORPORATE GOVERNANCE</vt:lpstr>
      <vt:lpstr>Corporate Governance Definition </vt:lpstr>
      <vt:lpstr>Corporate Governance </vt:lpstr>
      <vt:lpstr>Four Pillars of Corporate Governance</vt:lpstr>
      <vt:lpstr>Accountability</vt:lpstr>
      <vt:lpstr>Fairness</vt:lpstr>
      <vt:lpstr>Transparency</vt:lpstr>
      <vt:lpstr>Independence</vt:lpstr>
      <vt:lpstr>Sustainability</vt:lpstr>
      <vt:lpstr>Sustainability</vt:lpstr>
      <vt:lpstr>Business Ethics</vt:lpstr>
      <vt:lpstr>Elements of Corporate Governance</vt:lpstr>
      <vt:lpstr>Good Board Practices</vt:lpstr>
      <vt:lpstr>Good Board Procedures</vt:lpstr>
      <vt:lpstr>Control Environment</vt:lpstr>
      <vt:lpstr>Transparent Disclosure</vt:lpstr>
      <vt:lpstr>Well-defined Shareholder Rights</vt:lpstr>
      <vt:lpstr>Transparent Disclosure</vt:lpstr>
      <vt:lpstr>Board Commitment </vt:lpstr>
      <vt:lpstr>Cadbury Report</vt:lpstr>
      <vt:lpstr>Country Perspective</vt:lpstr>
      <vt:lpstr>Benefits of Corporate Governance</vt:lpstr>
      <vt:lpstr>Corporate Governance and SMEs</vt:lpstr>
      <vt:lpstr>Section A – Corporate Governance Policies and Procedures </vt:lpstr>
      <vt:lpstr>Section A – Corporate Governance Policies and Procedures </vt:lpstr>
      <vt:lpstr>Section A – Corporate Governance Policies and Procedures </vt:lpstr>
      <vt:lpstr>Section B – Transparency and Shareholder Relations</vt:lpstr>
      <vt:lpstr>Section C – Board of Directors </vt:lpstr>
      <vt:lpstr>Section C – Board of Directors </vt:lpstr>
      <vt:lpstr>Section D – Control Environment</vt:lpstr>
      <vt:lpstr>Section D – Control Environment</vt:lpstr>
      <vt:lpstr>Section E – Stakeholder Relations</vt:lpstr>
      <vt:lpstr>Section F – Family Governance</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Niyal Ozturk</dc:creator>
  <cp:lastModifiedBy>Barış Erkmen</cp:lastModifiedBy>
  <cp:revision>374</cp:revision>
  <cp:lastPrinted>2016-02-19T07:39:20Z</cp:lastPrinted>
  <dcterms:created xsi:type="dcterms:W3CDTF">2012-01-04T07:31:34Z</dcterms:created>
  <dcterms:modified xsi:type="dcterms:W3CDTF">2017-04-04T13:10:45Z</dcterms:modified>
</cp:coreProperties>
</file>