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97"/>
  </p:notesMasterIdLst>
  <p:sldIdLst>
    <p:sldId id="257" r:id="rId3"/>
    <p:sldId id="351" r:id="rId4"/>
    <p:sldId id="258" r:id="rId5"/>
    <p:sldId id="342" r:id="rId6"/>
    <p:sldId id="345" r:id="rId7"/>
    <p:sldId id="343" r:id="rId8"/>
    <p:sldId id="344" r:id="rId9"/>
    <p:sldId id="349" r:id="rId10"/>
    <p:sldId id="341" r:id="rId11"/>
    <p:sldId id="346" r:id="rId12"/>
    <p:sldId id="276" r:id="rId13"/>
    <p:sldId id="278" r:id="rId14"/>
    <p:sldId id="279" r:id="rId15"/>
    <p:sldId id="375" r:id="rId16"/>
    <p:sldId id="365" r:id="rId17"/>
    <p:sldId id="363" r:id="rId18"/>
    <p:sldId id="364" r:id="rId19"/>
    <p:sldId id="347" r:id="rId20"/>
    <p:sldId id="280" r:id="rId21"/>
    <p:sldId id="336" r:id="rId22"/>
    <p:sldId id="383" r:id="rId23"/>
    <p:sldId id="337" r:id="rId24"/>
    <p:sldId id="338" r:id="rId25"/>
    <p:sldId id="384" r:id="rId26"/>
    <p:sldId id="284" r:id="rId27"/>
    <p:sldId id="348" r:id="rId28"/>
    <p:sldId id="352" r:id="rId29"/>
    <p:sldId id="353" r:id="rId30"/>
    <p:sldId id="379" r:id="rId31"/>
    <p:sldId id="354" r:id="rId32"/>
    <p:sldId id="357" r:id="rId33"/>
    <p:sldId id="355" r:id="rId34"/>
    <p:sldId id="356" r:id="rId35"/>
    <p:sldId id="285" r:id="rId36"/>
    <p:sldId id="287" r:id="rId37"/>
    <p:sldId id="288" r:id="rId38"/>
    <p:sldId id="290" r:id="rId39"/>
    <p:sldId id="291" r:id="rId40"/>
    <p:sldId id="358" r:id="rId41"/>
    <p:sldId id="359" r:id="rId42"/>
    <p:sldId id="289" r:id="rId43"/>
    <p:sldId id="339" r:id="rId44"/>
    <p:sldId id="294" r:id="rId45"/>
    <p:sldId id="373" r:id="rId46"/>
    <p:sldId id="292" r:id="rId47"/>
    <p:sldId id="293" r:id="rId48"/>
    <p:sldId id="376" r:id="rId49"/>
    <p:sldId id="296" r:id="rId50"/>
    <p:sldId id="295" r:id="rId51"/>
    <p:sldId id="378" r:id="rId52"/>
    <p:sldId id="367" r:id="rId53"/>
    <p:sldId id="297" r:id="rId54"/>
    <p:sldId id="298" r:id="rId55"/>
    <p:sldId id="300" r:id="rId56"/>
    <p:sldId id="368" r:id="rId57"/>
    <p:sldId id="303" r:id="rId58"/>
    <p:sldId id="304" r:id="rId59"/>
    <p:sldId id="369" r:id="rId60"/>
    <p:sldId id="360" r:id="rId61"/>
    <p:sldId id="307" r:id="rId62"/>
    <p:sldId id="308" r:id="rId63"/>
    <p:sldId id="309" r:id="rId64"/>
    <p:sldId id="370" r:id="rId65"/>
    <p:sldId id="310" r:id="rId66"/>
    <p:sldId id="311" r:id="rId67"/>
    <p:sldId id="313" r:id="rId68"/>
    <p:sldId id="314" r:id="rId69"/>
    <p:sldId id="312" r:id="rId70"/>
    <p:sldId id="315" r:id="rId71"/>
    <p:sldId id="316" r:id="rId72"/>
    <p:sldId id="317" r:id="rId73"/>
    <p:sldId id="350" r:id="rId74"/>
    <p:sldId id="377" r:id="rId75"/>
    <p:sldId id="318" r:id="rId76"/>
    <p:sldId id="319" r:id="rId77"/>
    <p:sldId id="321" r:id="rId78"/>
    <p:sldId id="322" r:id="rId79"/>
    <p:sldId id="323" r:id="rId80"/>
    <p:sldId id="324" r:id="rId81"/>
    <p:sldId id="325" r:id="rId82"/>
    <p:sldId id="326" r:id="rId83"/>
    <p:sldId id="374" r:id="rId84"/>
    <p:sldId id="327" r:id="rId85"/>
    <p:sldId id="328" r:id="rId86"/>
    <p:sldId id="329" r:id="rId87"/>
    <p:sldId id="372" r:id="rId88"/>
    <p:sldId id="330" r:id="rId89"/>
    <p:sldId id="331" r:id="rId90"/>
    <p:sldId id="332" r:id="rId91"/>
    <p:sldId id="333" r:id="rId92"/>
    <p:sldId id="334" r:id="rId93"/>
    <p:sldId id="371" r:id="rId94"/>
    <p:sldId id="381" r:id="rId95"/>
    <p:sldId id="382" r:id="rId96"/>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DB419AE-0943-E247-A3AD-D19B7EED480B}">
          <p14:sldIdLst>
            <p14:sldId id="257"/>
            <p14:sldId id="351"/>
            <p14:sldId id="258"/>
            <p14:sldId id="342"/>
            <p14:sldId id="345"/>
            <p14:sldId id="343"/>
            <p14:sldId id="344"/>
            <p14:sldId id="349"/>
            <p14:sldId id="341"/>
            <p14:sldId id="346"/>
          </p14:sldIdLst>
        </p14:section>
        <p14:section name="Untitled Section" id="{C6FB1052-4D39-E348-9E8B-D8C25F7B05A0}">
          <p14:sldIdLst>
            <p14:sldId id="276"/>
            <p14:sldId id="278"/>
            <p14:sldId id="279"/>
            <p14:sldId id="375"/>
            <p14:sldId id="365"/>
            <p14:sldId id="363"/>
            <p14:sldId id="364"/>
            <p14:sldId id="347"/>
            <p14:sldId id="280"/>
            <p14:sldId id="336"/>
            <p14:sldId id="383"/>
            <p14:sldId id="337"/>
            <p14:sldId id="338"/>
            <p14:sldId id="384"/>
            <p14:sldId id="284"/>
            <p14:sldId id="348"/>
            <p14:sldId id="352"/>
            <p14:sldId id="353"/>
            <p14:sldId id="379"/>
            <p14:sldId id="354"/>
            <p14:sldId id="357"/>
            <p14:sldId id="355"/>
            <p14:sldId id="356"/>
            <p14:sldId id="285"/>
            <p14:sldId id="287"/>
            <p14:sldId id="288"/>
            <p14:sldId id="290"/>
            <p14:sldId id="291"/>
            <p14:sldId id="358"/>
            <p14:sldId id="359"/>
            <p14:sldId id="289"/>
            <p14:sldId id="339"/>
            <p14:sldId id="294"/>
            <p14:sldId id="373"/>
            <p14:sldId id="292"/>
            <p14:sldId id="293"/>
            <p14:sldId id="376"/>
            <p14:sldId id="296"/>
            <p14:sldId id="295"/>
            <p14:sldId id="378"/>
            <p14:sldId id="367"/>
            <p14:sldId id="297"/>
            <p14:sldId id="298"/>
            <p14:sldId id="300"/>
            <p14:sldId id="368"/>
            <p14:sldId id="303"/>
            <p14:sldId id="304"/>
            <p14:sldId id="369"/>
            <p14:sldId id="360"/>
            <p14:sldId id="307"/>
            <p14:sldId id="308"/>
            <p14:sldId id="309"/>
            <p14:sldId id="370"/>
            <p14:sldId id="310"/>
            <p14:sldId id="311"/>
            <p14:sldId id="313"/>
            <p14:sldId id="314"/>
            <p14:sldId id="312"/>
            <p14:sldId id="315"/>
            <p14:sldId id="316"/>
            <p14:sldId id="317"/>
            <p14:sldId id="350"/>
            <p14:sldId id="377"/>
            <p14:sldId id="318"/>
            <p14:sldId id="319"/>
            <p14:sldId id="321"/>
            <p14:sldId id="322"/>
            <p14:sldId id="323"/>
            <p14:sldId id="324"/>
            <p14:sldId id="325"/>
            <p14:sldId id="326"/>
            <p14:sldId id="374"/>
            <p14:sldId id="327"/>
            <p14:sldId id="328"/>
            <p14:sldId id="329"/>
            <p14:sldId id="372"/>
            <p14:sldId id="330"/>
            <p14:sldId id="331"/>
            <p14:sldId id="332"/>
            <p14:sldId id="333"/>
            <p14:sldId id="334"/>
            <p14:sldId id="371"/>
            <p14:sldId id="381"/>
            <p14:sldId id="382"/>
          </p14:sldIdLst>
        </p14:section>
      </p14:sectionLst>
    </p:ext>
    <p:ext uri="{EFAFB233-063F-42B5-8137-9DF3F51BA10A}">
      <p15:sldGuideLst xmlns:p15="http://schemas.microsoft.com/office/powerpoint/2012/main">
        <p15:guide id="1" orient="horz" pos="2160">
          <p15:clr>
            <a:srgbClr val="A4A3A4"/>
          </p15:clr>
        </p15:guide>
        <p15:guide id="2" pos="307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iuseppe Nardelli" initials="" lastIdx="0" clrIdx="0"/>
  <p:cmAuthor id="1" name="ASUS" initials="A" lastIdx="5"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CC"/>
    <a:srgbClr val="D4E3F5"/>
    <a:srgbClr val="565498"/>
    <a:srgbClr val="FFDE00"/>
    <a:srgbClr val="76B531"/>
    <a:srgbClr val="000066"/>
    <a:srgbClr val="000090"/>
    <a:srgbClr val="FFD400"/>
    <a:srgbClr val="FFD200"/>
    <a:srgbClr val="ECD2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94384" autoAdjust="0"/>
  </p:normalViewPr>
  <p:slideViewPr>
    <p:cSldViewPr showGuides="1">
      <p:cViewPr varScale="1">
        <p:scale>
          <a:sx n="66" d="100"/>
          <a:sy n="66" d="100"/>
        </p:scale>
        <p:origin x="768" y="66"/>
      </p:cViewPr>
      <p:guideLst>
        <p:guide orient="horz" pos="2160"/>
        <p:guide pos="3072"/>
      </p:guideLst>
    </p:cSldViewPr>
  </p:slideViewPr>
  <p:outlineViewPr>
    <p:cViewPr>
      <p:scale>
        <a:sx n="33" d="100"/>
        <a:sy n="33" d="100"/>
      </p:scale>
      <p:origin x="0" y="7296"/>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_rels/data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 Id="rId4" Type="http://schemas.openxmlformats.org/officeDocument/2006/relationships/image" Target="../media/image26.jpeg"/></Relationships>
</file>

<file path=ppt/diagrams/_rels/drawing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 Id="rId4" Type="http://schemas.openxmlformats.org/officeDocument/2006/relationships/image" Target="../media/image2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407FD5-D667-4AB0-BBAC-1D46F7FABB1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5F3BFFD6-1713-4E4F-B51F-DC2844DA58C6}">
      <dgm:prSet phldrT="[Text]"/>
      <dgm:spPr>
        <a:solidFill>
          <a:schemeClr val="accent1">
            <a:lumMod val="90000"/>
          </a:schemeClr>
        </a:solidFill>
      </dgm:spPr>
      <dgm:t>
        <a:bodyPr/>
        <a:lstStyle/>
        <a:p>
          <a:r>
            <a:rPr lang="en-GB" b="0" noProof="0" dirty="0">
              <a:effectLst/>
              <a:latin typeface="Arial" panose="020B0604020202020204" pitchFamily="34" charset="0"/>
              <a:cs typeface="Arial" panose="020B0604020202020204" pitchFamily="34" charset="0"/>
            </a:rPr>
            <a:t>COMPONENT 1</a:t>
          </a:r>
        </a:p>
      </dgm:t>
    </dgm:pt>
    <dgm:pt modelId="{FCC490CC-29F7-4A27-B249-0ABEF8111CCD}" type="parTrans" cxnId="{D9C97124-EFB5-441E-81EA-BCB36F734C1C}">
      <dgm:prSet/>
      <dgm:spPr/>
      <dgm:t>
        <a:bodyPr/>
        <a:lstStyle/>
        <a:p>
          <a:endParaRPr lang="en-GB" noProof="0" dirty="0">
            <a:latin typeface="Arial" panose="020B0604020202020204" pitchFamily="34" charset="0"/>
            <a:cs typeface="Arial" panose="020B0604020202020204" pitchFamily="34" charset="0"/>
          </a:endParaRPr>
        </a:p>
      </dgm:t>
    </dgm:pt>
    <dgm:pt modelId="{754C460A-DD93-4E44-BE25-BC5737957A1A}" type="sibTrans" cxnId="{D9C97124-EFB5-441E-81EA-BCB36F734C1C}">
      <dgm:prSet/>
      <dgm:spPr/>
      <dgm:t>
        <a:bodyPr/>
        <a:lstStyle/>
        <a:p>
          <a:endParaRPr lang="en-GB" noProof="0" dirty="0">
            <a:latin typeface="Arial" panose="020B0604020202020204" pitchFamily="34" charset="0"/>
            <a:cs typeface="Arial" panose="020B0604020202020204" pitchFamily="34" charset="0"/>
          </a:endParaRPr>
        </a:p>
      </dgm:t>
    </dgm:pt>
    <dgm:pt modelId="{B6BDDA9F-9AE2-480C-B2B6-243FD4473930}">
      <dgm:prSet phldrT="[Text]"/>
      <dgm:spPr>
        <a:solidFill>
          <a:schemeClr val="accent1">
            <a:lumMod val="90000"/>
          </a:schemeClr>
        </a:solidFill>
      </dgm:spPr>
      <dgm:t>
        <a:bodyPr/>
        <a:lstStyle/>
        <a:p>
          <a:r>
            <a:rPr lang="en-GB" noProof="0" dirty="0">
              <a:latin typeface="Arial" panose="020B0604020202020204" pitchFamily="34" charset="0"/>
              <a:cs typeface="Arial" panose="020B0604020202020204" pitchFamily="34" charset="0"/>
            </a:rPr>
            <a:t>COMPONENT 2</a:t>
          </a:r>
        </a:p>
      </dgm:t>
    </dgm:pt>
    <dgm:pt modelId="{17A62FD9-D1AD-420C-89FD-9AF5EACE7898}" type="parTrans" cxnId="{C9296544-355B-43BD-BFF8-ACFB7FF57BBC}">
      <dgm:prSet/>
      <dgm:spPr/>
      <dgm:t>
        <a:bodyPr/>
        <a:lstStyle/>
        <a:p>
          <a:endParaRPr lang="en-GB" noProof="0" dirty="0">
            <a:latin typeface="Arial" panose="020B0604020202020204" pitchFamily="34" charset="0"/>
            <a:cs typeface="Arial" panose="020B0604020202020204" pitchFamily="34" charset="0"/>
          </a:endParaRPr>
        </a:p>
      </dgm:t>
    </dgm:pt>
    <dgm:pt modelId="{8DFF9E4C-550C-4319-B3BD-D49D30DC671C}" type="sibTrans" cxnId="{C9296544-355B-43BD-BFF8-ACFB7FF57BBC}">
      <dgm:prSet/>
      <dgm:spPr/>
      <dgm:t>
        <a:bodyPr/>
        <a:lstStyle/>
        <a:p>
          <a:endParaRPr lang="en-GB" noProof="0" dirty="0">
            <a:latin typeface="Arial" panose="020B0604020202020204" pitchFamily="34" charset="0"/>
            <a:cs typeface="Arial" panose="020B0604020202020204" pitchFamily="34" charset="0"/>
          </a:endParaRPr>
        </a:p>
      </dgm:t>
    </dgm:pt>
    <dgm:pt modelId="{C521C056-54DC-404B-87EA-B8954DFAFD54}">
      <dgm:prSet phldrT="[Text]"/>
      <dgm:spPr/>
      <dgm:t>
        <a:bodyPr/>
        <a:lstStyle/>
        <a:p>
          <a:r>
            <a:rPr lang="en-GB" noProof="0" dirty="0">
              <a:solidFill>
                <a:schemeClr val="tx1">
                  <a:lumMod val="95000"/>
                  <a:lumOff val="5000"/>
                </a:schemeClr>
              </a:solidFill>
              <a:latin typeface="Calibri" panose="020F0502020204030204" pitchFamily="34" charset="0"/>
              <a:cs typeface="Arial" panose="020B0604020202020204" pitchFamily="34" charset="0"/>
            </a:rPr>
            <a:t>Feasibility studies, diagnostics &amp; technical support to the three Chambers and other local stakeholders</a:t>
          </a:r>
        </a:p>
      </dgm:t>
    </dgm:pt>
    <dgm:pt modelId="{4A2903BB-41FF-4282-9D5E-C11ADE9E222B}" type="parTrans" cxnId="{59B06D78-82BA-4F31-8F4F-E46BBCDA63C1}">
      <dgm:prSet/>
      <dgm:spPr/>
      <dgm:t>
        <a:bodyPr/>
        <a:lstStyle/>
        <a:p>
          <a:endParaRPr lang="en-GB" noProof="0" dirty="0">
            <a:latin typeface="Arial" panose="020B0604020202020204" pitchFamily="34" charset="0"/>
            <a:cs typeface="Arial" panose="020B0604020202020204" pitchFamily="34" charset="0"/>
          </a:endParaRPr>
        </a:p>
      </dgm:t>
    </dgm:pt>
    <dgm:pt modelId="{3BDFD259-2E35-4F61-AAC9-D4EFE0B2E5FB}" type="sibTrans" cxnId="{59B06D78-82BA-4F31-8F4F-E46BBCDA63C1}">
      <dgm:prSet/>
      <dgm:spPr/>
      <dgm:t>
        <a:bodyPr/>
        <a:lstStyle/>
        <a:p>
          <a:endParaRPr lang="en-GB" noProof="0" dirty="0">
            <a:latin typeface="Arial" panose="020B0604020202020204" pitchFamily="34" charset="0"/>
            <a:cs typeface="Arial" panose="020B0604020202020204" pitchFamily="34" charset="0"/>
          </a:endParaRPr>
        </a:p>
      </dgm:t>
    </dgm:pt>
    <dgm:pt modelId="{BA928565-8DC2-4BFF-8115-DC964BE2FC19}">
      <dgm:prSet phldrT="[Text]"/>
      <dgm:spPr>
        <a:solidFill>
          <a:schemeClr val="accent1">
            <a:lumMod val="90000"/>
          </a:schemeClr>
        </a:solidFill>
      </dgm:spPr>
      <dgm:t>
        <a:bodyPr/>
        <a:lstStyle/>
        <a:p>
          <a:r>
            <a:rPr lang="en-GB" noProof="0" dirty="0">
              <a:latin typeface="Arial" panose="020B0604020202020204" pitchFamily="34" charset="0"/>
              <a:cs typeface="Arial" panose="020B0604020202020204" pitchFamily="34" charset="0"/>
            </a:rPr>
            <a:t>COMPONENT 3</a:t>
          </a:r>
        </a:p>
      </dgm:t>
    </dgm:pt>
    <dgm:pt modelId="{A943A251-E7DE-4054-81C8-D726D730C4D1}" type="parTrans" cxnId="{62A9C634-758D-4E7A-A1F0-150B635E3B11}">
      <dgm:prSet/>
      <dgm:spPr/>
      <dgm:t>
        <a:bodyPr/>
        <a:lstStyle/>
        <a:p>
          <a:endParaRPr lang="en-GB" noProof="0" dirty="0">
            <a:latin typeface="Arial" panose="020B0604020202020204" pitchFamily="34" charset="0"/>
            <a:cs typeface="Arial" panose="020B0604020202020204" pitchFamily="34" charset="0"/>
          </a:endParaRPr>
        </a:p>
      </dgm:t>
    </dgm:pt>
    <dgm:pt modelId="{5F5AC422-BD39-4615-9A45-41BE513EF2B8}" type="sibTrans" cxnId="{62A9C634-758D-4E7A-A1F0-150B635E3B11}">
      <dgm:prSet/>
      <dgm:spPr/>
      <dgm:t>
        <a:bodyPr/>
        <a:lstStyle/>
        <a:p>
          <a:endParaRPr lang="en-GB" noProof="0" dirty="0">
            <a:latin typeface="Arial" panose="020B0604020202020204" pitchFamily="34" charset="0"/>
            <a:cs typeface="Arial" panose="020B0604020202020204" pitchFamily="34" charset="0"/>
          </a:endParaRPr>
        </a:p>
      </dgm:t>
    </dgm:pt>
    <dgm:pt modelId="{1B005B6B-24EB-407F-B16B-2F747D1324AB}">
      <dgm:prSet phldrT="[Text]"/>
      <dgm:spPr/>
      <dgm:t>
        <a:bodyPr/>
        <a:lstStyle/>
        <a:p>
          <a:r>
            <a:rPr lang="en-GB" noProof="0" dirty="0">
              <a:solidFill>
                <a:schemeClr val="tx1">
                  <a:lumMod val="95000"/>
                  <a:lumOff val="5000"/>
                </a:schemeClr>
              </a:solidFill>
              <a:latin typeface="Calibri" panose="020F0502020204030204" pitchFamily="34" charset="0"/>
              <a:cs typeface="Arial" panose="020B0604020202020204" pitchFamily="34" charset="0"/>
            </a:rPr>
            <a:t>Communication and visibility</a:t>
          </a:r>
        </a:p>
      </dgm:t>
    </dgm:pt>
    <dgm:pt modelId="{F0245439-1C29-4554-9ABF-2C854ECC5C69}" type="parTrans" cxnId="{512923DC-558A-46CB-869C-D917C99F1B5A}">
      <dgm:prSet/>
      <dgm:spPr/>
      <dgm:t>
        <a:bodyPr/>
        <a:lstStyle/>
        <a:p>
          <a:endParaRPr lang="en-GB" noProof="0" dirty="0">
            <a:latin typeface="Arial" panose="020B0604020202020204" pitchFamily="34" charset="0"/>
            <a:cs typeface="Arial" panose="020B0604020202020204" pitchFamily="34" charset="0"/>
          </a:endParaRPr>
        </a:p>
      </dgm:t>
    </dgm:pt>
    <dgm:pt modelId="{9E3B8DF4-D2A5-4874-9B1D-068CAB7BA42E}" type="sibTrans" cxnId="{512923DC-558A-46CB-869C-D917C99F1B5A}">
      <dgm:prSet/>
      <dgm:spPr/>
      <dgm:t>
        <a:bodyPr/>
        <a:lstStyle/>
        <a:p>
          <a:endParaRPr lang="en-GB" noProof="0" dirty="0">
            <a:latin typeface="Arial" panose="020B0604020202020204" pitchFamily="34" charset="0"/>
            <a:cs typeface="Arial" panose="020B0604020202020204" pitchFamily="34" charset="0"/>
          </a:endParaRPr>
        </a:p>
      </dgm:t>
    </dgm:pt>
    <dgm:pt modelId="{7FEEFE0B-9DAB-4448-84BC-59D44C7EE4B6}">
      <dgm:prSet phldrT="[Text]"/>
      <dgm:spPr/>
      <dgm:t>
        <a:bodyPr/>
        <a:lstStyle/>
        <a:p>
          <a:r>
            <a:rPr lang="en-GB" noProof="0" dirty="0">
              <a:solidFill>
                <a:schemeClr val="tx1">
                  <a:lumMod val="95000"/>
                  <a:lumOff val="5000"/>
                </a:schemeClr>
              </a:solidFill>
              <a:latin typeface="Calibri" panose="020F0502020204030204" pitchFamily="34" charset="0"/>
              <a:cs typeface="Arial" panose="020B0604020202020204" pitchFamily="34" charset="0"/>
            </a:rPr>
            <a:t>Strengthening the capacity of relevant bodies</a:t>
          </a:r>
        </a:p>
      </dgm:t>
    </dgm:pt>
    <dgm:pt modelId="{56D41256-AF08-4CA8-984D-137B25348613}" type="parTrans" cxnId="{B810A9A9-BA42-4355-8782-B7420245557B}">
      <dgm:prSet/>
      <dgm:spPr/>
      <dgm:t>
        <a:bodyPr/>
        <a:lstStyle/>
        <a:p>
          <a:endParaRPr lang="en-GB" noProof="0" dirty="0">
            <a:latin typeface="Arial" panose="020B0604020202020204" pitchFamily="34" charset="0"/>
            <a:cs typeface="Arial" panose="020B0604020202020204" pitchFamily="34" charset="0"/>
          </a:endParaRPr>
        </a:p>
      </dgm:t>
    </dgm:pt>
    <dgm:pt modelId="{91DD8BDF-DF9D-4989-A19A-630C48450BFC}" type="sibTrans" cxnId="{B810A9A9-BA42-4355-8782-B7420245557B}">
      <dgm:prSet/>
      <dgm:spPr/>
      <dgm:t>
        <a:bodyPr/>
        <a:lstStyle/>
        <a:p>
          <a:endParaRPr lang="en-GB" noProof="0" dirty="0">
            <a:latin typeface="Arial" panose="020B0604020202020204" pitchFamily="34" charset="0"/>
            <a:cs typeface="Arial" panose="020B0604020202020204" pitchFamily="34" charset="0"/>
          </a:endParaRPr>
        </a:p>
      </dgm:t>
    </dgm:pt>
    <dgm:pt modelId="{EE7AD89C-B7A6-4D3C-BB1B-9ADCA9BEB6F2}" type="pres">
      <dgm:prSet presAssocID="{73407FD5-D667-4AB0-BBAC-1D46F7FABB11}" presName="Name0" presStyleCnt="0">
        <dgm:presLayoutVars>
          <dgm:dir/>
          <dgm:animLvl val="lvl"/>
          <dgm:resizeHandles val="exact"/>
        </dgm:presLayoutVars>
      </dgm:prSet>
      <dgm:spPr/>
    </dgm:pt>
    <dgm:pt modelId="{7F2DF38D-C56F-4681-847E-31242F876500}" type="pres">
      <dgm:prSet presAssocID="{5F3BFFD6-1713-4E4F-B51F-DC2844DA58C6}" presName="composite" presStyleCnt="0"/>
      <dgm:spPr/>
    </dgm:pt>
    <dgm:pt modelId="{92E16895-4A19-4AEB-AAB4-2851838679EB}" type="pres">
      <dgm:prSet presAssocID="{5F3BFFD6-1713-4E4F-B51F-DC2844DA58C6}" presName="parTx" presStyleLbl="alignNode1" presStyleIdx="0" presStyleCnt="3">
        <dgm:presLayoutVars>
          <dgm:chMax val="0"/>
          <dgm:chPref val="0"/>
          <dgm:bulletEnabled val="1"/>
        </dgm:presLayoutVars>
      </dgm:prSet>
      <dgm:spPr/>
    </dgm:pt>
    <dgm:pt modelId="{3AB3ACEE-C248-447C-86E4-B1D8AC7AB852}" type="pres">
      <dgm:prSet presAssocID="{5F3BFFD6-1713-4E4F-B51F-DC2844DA58C6}" presName="desTx" presStyleLbl="alignAccFollowNode1" presStyleIdx="0" presStyleCnt="3">
        <dgm:presLayoutVars>
          <dgm:bulletEnabled val="1"/>
        </dgm:presLayoutVars>
      </dgm:prSet>
      <dgm:spPr/>
    </dgm:pt>
    <dgm:pt modelId="{1C957256-DDF4-456B-8779-637B123C8F58}" type="pres">
      <dgm:prSet presAssocID="{754C460A-DD93-4E44-BE25-BC5737957A1A}" presName="space" presStyleCnt="0"/>
      <dgm:spPr/>
    </dgm:pt>
    <dgm:pt modelId="{A6D530F4-9C3B-474D-92F3-86FCE49DC998}" type="pres">
      <dgm:prSet presAssocID="{B6BDDA9F-9AE2-480C-B2B6-243FD4473930}" presName="composite" presStyleCnt="0"/>
      <dgm:spPr/>
    </dgm:pt>
    <dgm:pt modelId="{AC18F50C-469C-4C74-8E90-ECA498B67CF6}" type="pres">
      <dgm:prSet presAssocID="{B6BDDA9F-9AE2-480C-B2B6-243FD4473930}" presName="parTx" presStyleLbl="alignNode1" presStyleIdx="1" presStyleCnt="3">
        <dgm:presLayoutVars>
          <dgm:chMax val="0"/>
          <dgm:chPref val="0"/>
          <dgm:bulletEnabled val="1"/>
        </dgm:presLayoutVars>
      </dgm:prSet>
      <dgm:spPr/>
    </dgm:pt>
    <dgm:pt modelId="{2A7F0380-0233-4CEC-A1FE-5E32F424A097}" type="pres">
      <dgm:prSet presAssocID="{B6BDDA9F-9AE2-480C-B2B6-243FD4473930}" presName="desTx" presStyleLbl="alignAccFollowNode1" presStyleIdx="1" presStyleCnt="3">
        <dgm:presLayoutVars>
          <dgm:bulletEnabled val="1"/>
        </dgm:presLayoutVars>
      </dgm:prSet>
      <dgm:spPr/>
    </dgm:pt>
    <dgm:pt modelId="{39BAD5BE-589C-4ED3-9BC2-BA800E6A18AF}" type="pres">
      <dgm:prSet presAssocID="{8DFF9E4C-550C-4319-B3BD-D49D30DC671C}" presName="space" presStyleCnt="0"/>
      <dgm:spPr/>
    </dgm:pt>
    <dgm:pt modelId="{FFB57B11-74D5-4BE2-BC59-E2D169454C80}" type="pres">
      <dgm:prSet presAssocID="{BA928565-8DC2-4BFF-8115-DC964BE2FC19}" presName="composite" presStyleCnt="0"/>
      <dgm:spPr/>
    </dgm:pt>
    <dgm:pt modelId="{9D684140-57F8-4E17-949E-A3C9E24D5F04}" type="pres">
      <dgm:prSet presAssocID="{BA928565-8DC2-4BFF-8115-DC964BE2FC19}" presName="parTx" presStyleLbl="alignNode1" presStyleIdx="2" presStyleCnt="3">
        <dgm:presLayoutVars>
          <dgm:chMax val="0"/>
          <dgm:chPref val="0"/>
          <dgm:bulletEnabled val="1"/>
        </dgm:presLayoutVars>
      </dgm:prSet>
      <dgm:spPr/>
    </dgm:pt>
    <dgm:pt modelId="{651375B5-E427-4175-9177-AF2595065939}" type="pres">
      <dgm:prSet presAssocID="{BA928565-8DC2-4BFF-8115-DC964BE2FC19}" presName="desTx" presStyleLbl="alignAccFollowNode1" presStyleIdx="2" presStyleCnt="3">
        <dgm:presLayoutVars>
          <dgm:bulletEnabled val="1"/>
        </dgm:presLayoutVars>
      </dgm:prSet>
      <dgm:spPr/>
    </dgm:pt>
  </dgm:ptLst>
  <dgm:cxnLst>
    <dgm:cxn modelId="{4FD5B56A-66E7-4572-9CB4-FEDDE024665A}" type="presOf" srcId="{5F3BFFD6-1713-4E4F-B51F-DC2844DA58C6}" destId="{92E16895-4A19-4AEB-AAB4-2851838679EB}" srcOrd="0" destOrd="0" presId="urn:microsoft.com/office/officeart/2005/8/layout/hList1"/>
    <dgm:cxn modelId="{CBF2F275-5373-4A99-B9DD-FF96A1FA0C08}" type="presOf" srcId="{B6BDDA9F-9AE2-480C-B2B6-243FD4473930}" destId="{AC18F50C-469C-4C74-8E90-ECA498B67CF6}" srcOrd="0" destOrd="0" presId="urn:microsoft.com/office/officeart/2005/8/layout/hList1"/>
    <dgm:cxn modelId="{512923DC-558A-46CB-869C-D917C99F1B5A}" srcId="{BA928565-8DC2-4BFF-8115-DC964BE2FC19}" destId="{1B005B6B-24EB-407F-B16B-2F747D1324AB}" srcOrd="0" destOrd="0" parTransId="{F0245439-1C29-4554-9ABF-2C854ECC5C69}" sibTransId="{9E3B8DF4-D2A5-4874-9B1D-068CAB7BA42E}"/>
    <dgm:cxn modelId="{E3612E72-3AEF-4CF4-8633-4CBFBAFEDEED}" type="presOf" srcId="{73407FD5-D667-4AB0-BBAC-1D46F7FABB11}" destId="{EE7AD89C-B7A6-4D3C-BB1B-9ADCA9BEB6F2}" srcOrd="0" destOrd="0" presId="urn:microsoft.com/office/officeart/2005/8/layout/hList1"/>
    <dgm:cxn modelId="{C9296544-355B-43BD-BFF8-ACFB7FF57BBC}" srcId="{73407FD5-D667-4AB0-BBAC-1D46F7FABB11}" destId="{B6BDDA9F-9AE2-480C-B2B6-243FD4473930}" srcOrd="1" destOrd="0" parTransId="{17A62FD9-D1AD-420C-89FD-9AF5EACE7898}" sibTransId="{8DFF9E4C-550C-4319-B3BD-D49D30DC671C}"/>
    <dgm:cxn modelId="{B810A9A9-BA42-4355-8782-B7420245557B}" srcId="{5F3BFFD6-1713-4E4F-B51F-DC2844DA58C6}" destId="{7FEEFE0B-9DAB-4448-84BC-59D44C7EE4B6}" srcOrd="0" destOrd="0" parTransId="{56D41256-AF08-4CA8-984D-137B25348613}" sibTransId="{91DD8BDF-DF9D-4989-A19A-630C48450BFC}"/>
    <dgm:cxn modelId="{A8D28DCD-C436-413A-A38F-B3749394B96C}" type="presOf" srcId="{BA928565-8DC2-4BFF-8115-DC964BE2FC19}" destId="{9D684140-57F8-4E17-949E-A3C9E24D5F04}" srcOrd="0" destOrd="0" presId="urn:microsoft.com/office/officeart/2005/8/layout/hList1"/>
    <dgm:cxn modelId="{62A9C634-758D-4E7A-A1F0-150B635E3B11}" srcId="{73407FD5-D667-4AB0-BBAC-1D46F7FABB11}" destId="{BA928565-8DC2-4BFF-8115-DC964BE2FC19}" srcOrd="2" destOrd="0" parTransId="{A943A251-E7DE-4054-81C8-D726D730C4D1}" sibTransId="{5F5AC422-BD39-4615-9A45-41BE513EF2B8}"/>
    <dgm:cxn modelId="{59B06D78-82BA-4F31-8F4F-E46BBCDA63C1}" srcId="{B6BDDA9F-9AE2-480C-B2B6-243FD4473930}" destId="{C521C056-54DC-404B-87EA-B8954DFAFD54}" srcOrd="0" destOrd="0" parTransId="{4A2903BB-41FF-4282-9D5E-C11ADE9E222B}" sibTransId="{3BDFD259-2E35-4F61-AAC9-D4EFE0B2E5FB}"/>
    <dgm:cxn modelId="{C0BE4F36-BD8B-4C16-9A70-ECCC21428795}" type="presOf" srcId="{7FEEFE0B-9DAB-4448-84BC-59D44C7EE4B6}" destId="{3AB3ACEE-C248-447C-86E4-B1D8AC7AB852}" srcOrd="0" destOrd="0" presId="urn:microsoft.com/office/officeart/2005/8/layout/hList1"/>
    <dgm:cxn modelId="{C00D0DD0-16F3-4647-B801-9D9E6014A5B6}" type="presOf" srcId="{1B005B6B-24EB-407F-B16B-2F747D1324AB}" destId="{651375B5-E427-4175-9177-AF2595065939}" srcOrd="0" destOrd="0" presId="urn:microsoft.com/office/officeart/2005/8/layout/hList1"/>
    <dgm:cxn modelId="{2F237C03-66EA-425F-8396-82907A8B8474}" type="presOf" srcId="{C521C056-54DC-404B-87EA-B8954DFAFD54}" destId="{2A7F0380-0233-4CEC-A1FE-5E32F424A097}" srcOrd="0" destOrd="0" presId="urn:microsoft.com/office/officeart/2005/8/layout/hList1"/>
    <dgm:cxn modelId="{D9C97124-EFB5-441E-81EA-BCB36F734C1C}" srcId="{73407FD5-D667-4AB0-BBAC-1D46F7FABB11}" destId="{5F3BFFD6-1713-4E4F-B51F-DC2844DA58C6}" srcOrd="0" destOrd="0" parTransId="{FCC490CC-29F7-4A27-B249-0ABEF8111CCD}" sibTransId="{754C460A-DD93-4E44-BE25-BC5737957A1A}"/>
    <dgm:cxn modelId="{B9D01522-BE41-47FF-8DC9-341C9F28CF4F}" type="presParOf" srcId="{EE7AD89C-B7A6-4D3C-BB1B-9ADCA9BEB6F2}" destId="{7F2DF38D-C56F-4681-847E-31242F876500}" srcOrd="0" destOrd="0" presId="urn:microsoft.com/office/officeart/2005/8/layout/hList1"/>
    <dgm:cxn modelId="{3952CE4B-19DA-4588-93BA-081797185A24}" type="presParOf" srcId="{7F2DF38D-C56F-4681-847E-31242F876500}" destId="{92E16895-4A19-4AEB-AAB4-2851838679EB}" srcOrd="0" destOrd="0" presId="urn:microsoft.com/office/officeart/2005/8/layout/hList1"/>
    <dgm:cxn modelId="{E58EE5F6-7159-4673-B8CB-1025F003E73E}" type="presParOf" srcId="{7F2DF38D-C56F-4681-847E-31242F876500}" destId="{3AB3ACEE-C248-447C-86E4-B1D8AC7AB852}" srcOrd="1" destOrd="0" presId="urn:microsoft.com/office/officeart/2005/8/layout/hList1"/>
    <dgm:cxn modelId="{6B16F27E-C1DB-4332-B231-7E4882A0BAB9}" type="presParOf" srcId="{EE7AD89C-B7A6-4D3C-BB1B-9ADCA9BEB6F2}" destId="{1C957256-DDF4-456B-8779-637B123C8F58}" srcOrd="1" destOrd="0" presId="urn:microsoft.com/office/officeart/2005/8/layout/hList1"/>
    <dgm:cxn modelId="{58B6317E-4865-41F3-9EC9-E9042D9715BB}" type="presParOf" srcId="{EE7AD89C-B7A6-4D3C-BB1B-9ADCA9BEB6F2}" destId="{A6D530F4-9C3B-474D-92F3-86FCE49DC998}" srcOrd="2" destOrd="0" presId="urn:microsoft.com/office/officeart/2005/8/layout/hList1"/>
    <dgm:cxn modelId="{197BC2CB-1EB8-44ED-A24A-7B21CB6DAE0B}" type="presParOf" srcId="{A6D530F4-9C3B-474D-92F3-86FCE49DC998}" destId="{AC18F50C-469C-4C74-8E90-ECA498B67CF6}" srcOrd="0" destOrd="0" presId="urn:microsoft.com/office/officeart/2005/8/layout/hList1"/>
    <dgm:cxn modelId="{5DED8968-F3BF-4076-AC82-16F9B4695F9F}" type="presParOf" srcId="{A6D530F4-9C3B-474D-92F3-86FCE49DC998}" destId="{2A7F0380-0233-4CEC-A1FE-5E32F424A097}" srcOrd="1" destOrd="0" presId="urn:microsoft.com/office/officeart/2005/8/layout/hList1"/>
    <dgm:cxn modelId="{CAB42C29-B609-4304-A1F5-B6BCDAF57206}" type="presParOf" srcId="{EE7AD89C-B7A6-4D3C-BB1B-9ADCA9BEB6F2}" destId="{39BAD5BE-589C-4ED3-9BC2-BA800E6A18AF}" srcOrd="3" destOrd="0" presId="urn:microsoft.com/office/officeart/2005/8/layout/hList1"/>
    <dgm:cxn modelId="{18CB584E-D5F7-4CEC-BFB8-38E364BFC097}" type="presParOf" srcId="{EE7AD89C-B7A6-4D3C-BB1B-9ADCA9BEB6F2}" destId="{FFB57B11-74D5-4BE2-BC59-E2D169454C80}" srcOrd="4" destOrd="0" presId="urn:microsoft.com/office/officeart/2005/8/layout/hList1"/>
    <dgm:cxn modelId="{191CA86E-9CC4-4D88-8B42-083A176B2F19}" type="presParOf" srcId="{FFB57B11-74D5-4BE2-BC59-E2D169454C80}" destId="{9D684140-57F8-4E17-949E-A3C9E24D5F04}" srcOrd="0" destOrd="0" presId="urn:microsoft.com/office/officeart/2005/8/layout/hList1"/>
    <dgm:cxn modelId="{3D22C942-456E-4015-B743-D72AE1559F3F}" type="presParOf" srcId="{FFB57B11-74D5-4BE2-BC59-E2D169454C80}" destId="{651375B5-E427-4175-9177-AF259506593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47C6414-2B9F-4839-8772-444E8F745D5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ADA4E524-9A48-433E-847C-040AF8294924}">
      <dgm:prSet phldrT="[Text]"/>
      <dgm:spPr>
        <a:solidFill>
          <a:srgbClr val="0070C0"/>
        </a:solidFill>
      </dgm:spPr>
      <dgm:t>
        <a:bodyPr/>
        <a:lstStyle/>
        <a:p>
          <a:r>
            <a:rPr lang="en-GB" b="1" noProof="0" dirty="0">
              <a:latin typeface="Arial" panose="020B0604020202020204" pitchFamily="34" charset="0"/>
              <a:cs typeface="Arial" panose="020B0604020202020204" pitchFamily="34" charset="0"/>
            </a:rPr>
            <a:t>New Opportunities</a:t>
          </a:r>
        </a:p>
      </dgm:t>
    </dgm:pt>
    <dgm:pt modelId="{2B60D554-BBCC-4377-9F88-AAC4CA21611A}" type="parTrans" cxnId="{15DA94F3-00B5-4D89-8DE7-4C2671D55C9E}">
      <dgm:prSet/>
      <dgm:spPr/>
      <dgm:t>
        <a:bodyPr/>
        <a:lstStyle/>
        <a:p>
          <a:endParaRPr lang="en-GB" noProof="0" dirty="0"/>
        </a:p>
      </dgm:t>
    </dgm:pt>
    <dgm:pt modelId="{FEB9C444-6E01-4200-BE26-0BAD2F6F4D9E}" type="sibTrans" cxnId="{15DA94F3-00B5-4D89-8DE7-4C2671D55C9E}">
      <dgm:prSet/>
      <dgm:spPr/>
      <dgm:t>
        <a:bodyPr/>
        <a:lstStyle/>
        <a:p>
          <a:endParaRPr lang="en-GB" noProof="0" dirty="0"/>
        </a:p>
      </dgm:t>
    </dgm:pt>
    <dgm:pt modelId="{352385D2-2A44-447B-B799-8F526A2E72FF}">
      <dgm:prSet phldrT="[Text]"/>
      <dgm:spPr/>
      <dgm:t>
        <a:bodyPr/>
        <a:lstStyle/>
        <a:p>
          <a:pPr>
            <a:buFont typeface="Arial" panose="020B0604020202020204" pitchFamily="34" charset="0"/>
            <a:buChar char="•"/>
          </a:pPr>
          <a:r>
            <a:rPr lang="en-GB" noProof="0" dirty="0">
              <a:latin typeface="Arial"/>
              <a:cs typeface="Arial"/>
            </a:rPr>
            <a:t>Providing encouraging information about new business opportunities</a:t>
          </a:r>
          <a:endParaRPr lang="en-GB" noProof="0" dirty="0"/>
        </a:p>
      </dgm:t>
    </dgm:pt>
    <dgm:pt modelId="{1E9A7FAC-4085-4516-8E55-4DC8F9CEE67D}" type="parTrans" cxnId="{CD323163-BA94-4EC4-9226-9666625CC532}">
      <dgm:prSet/>
      <dgm:spPr/>
      <dgm:t>
        <a:bodyPr/>
        <a:lstStyle/>
        <a:p>
          <a:endParaRPr lang="en-GB" noProof="0" dirty="0"/>
        </a:p>
      </dgm:t>
    </dgm:pt>
    <dgm:pt modelId="{262226DD-CCFA-4015-9B64-ACC3174CF69B}" type="sibTrans" cxnId="{CD323163-BA94-4EC4-9226-9666625CC532}">
      <dgm:prSet/>
      <dgm:spPr/>
      <dgm:t>
        <a:bodyPr/>
        <a:lstStyle/>
        <a:p>
          <a:endParaRPr lang="en-GB" noProof="0" dirty="0"/>
        </a:p>
      </dgm:t>
    </dgm:pt>
    <dgm:pt modelId="{B7876352-25CF-417F-B4D2-4AD6858663B6}">
      <dgm:prSet phldrT="[Text]"/>
      <dgm:spPr>
        <a:solidFill>
          <a:srgbClr val="76B531"/>
        </a:solidFill>
      </dgm:spPr>
      <dgm:t>
        <a:bodyPr/>
        <a:lstStyle/>
        <a:p>
          <a:r>
            <a:rPr lang="en-GB" b="1" noProof="0" dirty="0">
              <a:latin typeface="Arial" panose="020B0604020202020204" pitchFamily="34" charset="0"/>
              <a:cs typeface="Arial" panose="020B0604020202020204" pitchFamily="34" charset="0"/>
            </a:rPr>
            <a:t>Lower Barriers</a:t>
          </a:r>
        </a:p>
      </dgm:t>
    </dgm:pt>
    <dgm:pt modelId="{133D6EAF-FEBA-4464-B117-3A152E6F5764}" type="parTrans" cxnId="{1068A497-9DE9-41EC-B387-C1D1987C88C5}">
      <dgm:prSet/>
      <dgm:spPr/>
      <dgm:t>
        <a:bodyPr/>
        <a:lstStyle/>
        <a:p>
          <a:endParaRPr lang="en-GB" noProof="0" dirty="0"/>
        </a:p>
      </dgm:t>
    </dgm:pt>
    <dgm:pt modelId="{11F76D7A-042B-42F5-AF27-43F54C802E4C}" type="sibTrans" cxnId="{1068A497-9DE9-41EC-B387-C1D1987C88C5}">
      <dgm:prSet/>
      <dgm:spPr/>
      <dgm:t>
        <a:bodyPr/>
        <a:lstStyle/>
        <a:p>
          <a:endParaRPr lang="en-GB" noProof="0" dirty="0"/>
        </a:p>
      </dgm:t>
    </dgm:pt>
    <dgm:pt modelId="{DE1C5283-100C-48AC-B949-4F1280168D06}">
      <dgm:prSet phldrT="[Text]"/>
      <dgm:spPr/>
      <dgm:t>
        <a:bodyPr/>
        <a:lstStyle/>
        <a:p>
          <a:pPr>
            <a:buFont typeface="Arial" panose="020B0604020202020204" pitchFamily="34" charset="0"/>
            <a:buChar char="•"/>
          </a:pPr>
          <a:r>
            <a:rPr lang="en-GB" noProof="0" dirty="0">
              <a:latin typeface="Arial"/>
              <a:cs typeface="Arial"/>
            </a:rPr>
            <a:t>Offering lower than in anywhere barriers to entry (and exit) with needed assets, skills and inputs in the cluster location</a:t>
          </a:r>
          <a:endParaRPr lang="en-GB" noProof="0" dirty="0"/>
        </a:p>
      </dgm:t>
    </dgm:pt>
    <dgm:pt modelId="{2FD9DBE5-ED4A-435B-8859-64DD778CF355}" type="parTrans" cxnId="{195E2152-E184-48B2-B261-58EE52BF68E1}">
      <dgm:prSet/>
      <dgm:spPr/>
      <dgm:t>
        <a:bodyPr/>
        <a:lstStyle/>
        <a:p>
          <a:endParaRPr lang="en-GB" noProof="0" dirty="0"/>
        </a:p>
      </dgm:t>
    </dgm:pt>
    <dgm:pt modelId="{EAFE90D8-C5A1-46EC-BFA4-560647B5852F}" type="sibTrans" cxnId="{195E2152-E184-48B2-B261-58EE52BF68E1}">
      <dgm:prSet/>
      <dgm:spPr/>
      <dgm:t>
        <a:bodyPr/>
        <a:lstStyle/>
        <a:p>
          <a:endParaRPr lang="en-GB" noProof="0" dirty="0"/>
        </a:p>
      </dgm:t>
    </dgm:pt>
    <dgm:pt modelId="{A45325B6-777B-4110-85EC-315C239AFCA3}">
      <dgm:prSet phldrT="[Text]"/>
      <dgm:spPr>
        <a:solidFill>
          <a:srgbClr val="FF0000"/>
        </a:solidFill>
      </dgm:spPr>
      <dgm:t>
        <a:bodyPr/>
        <a:lstStyle/>
        <a:p>
          <a:r>
            <a:rPr lang="en-GB" b="1" noProof="0" dirty="0">
              <a:latin typeface="Arial" panose="020B0604020202020204" pitchFamily="34" charset="0"/>
              <a:cs typeface="Arial" panose="020B0604020202020204" pitchFamily="34" charset="0"/>
            </a:rPr>
            <a:t>Lower Costs</a:t>
          </a:r>
        </a:p>
      </dgm:t>
    </dgm:pt>
    <dgm:pt modelId="{20A205C9-7C5C-49DA-B8E6-BEE499E6D147}" type="parTrans" cxnId="{131CBBC4-3DBB-42E8-884A-48DB4D9959B1}">
      <dgm:prSet/>
      <dgm:spPr/>
      <dgm:t>
        <a:bodyPr/>
        <a:lstStyle/>
        <a:p>
          <a:endParaRPr lang="en-GB" noProof="0" dirty="0"/>
        </a:p>
      </dgm:t>
    </dgm:pt>
    <dgm:pt modelId="{5D82BDE3-D4BF-4BCB-A354-99DC88C96C67}" type="sibTrans" cxnId="{131CBBC4-3DBB-42E8-884A-48DB4D9959B1}">
      <dgm:prSet/>
      <dgm:spPr/>
      <dgm:t>
        <a:bodyPr/>
        <a:lstStyle/>
        <a:p>
          <a:endParaRPr lang="en-GB" noProof="0" dirty="0"/>
        </a:p>
      </dgm:t>
    </dgm:pt>
    <dgm:pt modelId="{B8050B62-B752-4B6B-B72F-07C17E85103D}">
      <dgm:prSet phldrT="[Text]"/>
      <dgm:spPr/>
      <dgm:t>
        <a:bodyPr/>
        <a:lstStyle/>
        <a:p>
          <a:pPr>
            <a:buFont typeface="Arial" panose="020B0604020202020204" pitchFamily="34" charset="0"/>
            <a:buChar char="•"/>
          </a:pPr>
          <a:r>
            <a:rPr lang="en-GB" noProof="0" dirty="0">
              <a:latin typeface="Arial"/>
              <a:cs typeface="Arial"/>
            </a:rPr>
            <a:t>Providing environments rich in social capital that lower transaction costs and risk premiums on capital</a:t>
          </a:r>
          <a:endParaRPr lang="en-GB" noProof="0" dirty="0"/>
        </a:p>
      </dgm:t>
    </dgm:pt>
    <dgm:pt modelId="{946EA112-C268-45A2-8B7E-FED28CDDC3F2}" type="parTrans" cxnId="{AA74B73A-40BC-45F7-B71A-BD7457170BEF}">
      <dgm:prSet/>
      <dgm:spPr/>
      <dgm:t>
        <a:bodyPr/>
        <a:lstStyle/>
        <a:p>
          <a:endParaRPr lang="en-GB" noProof="0" dirty="0"/>
        </a:p>
      </dgm:t>
    </dgm:pt>
    <dgm:pt modelId="{5A4F195B-01A6-4F45-875D-A9AB64F0E91D}" type="sibTrans" cxnId="{AA74B73A-40BC-45F7-B71A-BD7457170BEF}">
      <dgm:prSet/>
      <dgm:spPr/>
      <dgm:t>
        <a:bodyPr/>
        <a:lstStyle/>
        <a:p>
          <a:endParaRPr lang="en-GB" noProof="0" dirty="0"/>
        </a:p>
      </dgm:t>
    </dgm:pt>
    <dgm:pt modelId="{7058BBD1-6CC6-4CE3-8E48-4E9D235D5A8B}" type="pres">
      <dgm:prSet presAssocID="{147C6414-2B9F-4839-8772-444E8F745D55}" presName="Name0" presStyleCnt="0">
        <dgm:presLayoutVars>
          <dgm:dir/>
          <dgm:animLvl val="lvl"/>
          <dgm:resizeHandles val="exact"/>
        </dgm:presLayoutVars>
      </dgm:prSet>
      <dgm:spPr/>
    </dgm:pt>
    <dgm:pt modelId="{ACCC6376-3539-4D3F-B505-E41AF6EFED89}" type="pres">
      <dgm:prSet presAssocID="{ADA4E524-9A48-433E-847C-040AF8294924}" presName="composite" presStyleCnt="0"/>
      <dgm:spPr/>
    </dgm:pt>
    <dgm:pt modelId="{45693B29-0D06-40FE-96BA-A3BACBFC27CC}" type="pres">
      <dgm:prSet presAssocID="{ADA4E524-9A48-433E-847C-040AF8294924}" presName="parTx" presStyleLbl="alignNode1" presStyleIdx="0" presStyleCnt="3">
        <dgm:presLayoutVars>
          <dgm:chMax val="0"/>
          <dgm:chPref val="0"/>
          <dgm:bulletEnabled val="1"/>
        </dgm:presLayoutVars>
      </dgm:prSet>
      <dgm:spPr/>
    </dgm:pt>
    <dgm:pt modelId="{D672E8AB-AA75-4BE5-AFEA-A233FF9360CD}" type="pres">
      <dgm:prSet presAssocID="{ADA4E524-9A48-433E-847C-040AF8294924}" presName="desTx" presStyleLbl="alignAccFollowNode1" presStyleIdx="0" presStyleCnt="3">
        <dgm:presLayoutVars>
          <dgm:bulletEnabled val="1"/>
        </dgm:presLayoutVars>
      </dgm:prSet>
      <dgm:spPr/>
    </dgm:pt>
    <dgm:pt modelId="{6950B98D-BC2D-4999-820D-70F608167990}" type="pres">
      <dgm:prSet presAssocID="{FEB9C444-6E01-4200-BE26-0BAD2F6F4D9E}" presName="space" presStyleCnt="0"/>
      <dgm:spPr/>
    </dgm:pt>
    <dgm:pt modelId="{B0FF55AA-B8C2-48B6-8F5E-AEEE93F56CEC}" type="pres">
      <dgm:prSet presAssocID="{B7876352-25CF-417F-B4D2-4AD6858663B6}" presName="composite" presStyleCnt="0"/>
      <dgm:spPr/>
    </dgm:pt>
    <dgm:pt modelId="{A7DEB8D9-A887-4F8D-99E3-592438803907}" type="pres">
      <dgm:prSet presAssocID="{B7876352-25CF-417F-B4D2-4AD6858663B6}" presName="parTx" presStyleLbl="alignNode1" presStyleIdx="1" presStyleCnt="3">
        <dgm:presLayoutVars>
          <dgm:chMax val="0"/>
          <dgm:chPref val="0"/>
          <dgm:bulletEnabled val="1"/>
        </dgm:presLayoutVars>
      </dgm:prSet>
      <dgm:spPr/>
    </dgm:pt>
    <dgm:pt modelId="{D1DDE14C-0195-43D5-8E98-627789054FE8}" type="pres">
      <dgm:prSet presAssocID="{B7876352-25CF-417F-B4D2-4AD6858663B6}" presName="desTx" presStyleLbl="alignAccFollowNode1" presStyleIdx="1" presStyleCnt="3">
        <dgm:presLayoutVars>
          <dgm:bulletEnabled val="1"/>
        </dgm:presLayoutVars>
      </dgm:prSet>
      <dgm:spPr/>
    </dgm:pt>
    <dgm:pt modelId="{8717F7CA-0C89-4E21-ACBD-DA506782FC84}" type="pres">
      <dgm:prSet presAssocID="{11F76D7A-042B-42F5-AF27-43F54C802E4C}" presName="space" presStyleCnt="0"/>
      <dgm:spPr/>
    </dgm:pt>
    <dgm:pt modelId="{B40FD211-20C3-4BBC-82B6-98328C93F36D}" type="pres">
      <dgm:prSet presAssocID="{A45325B6-777B-4110-85EC-315C239AFCA3}" presName="composite" presStyleCnt="0"/>
      <dgm:spPr/>
    </dgm:pt>
    <dgm:pt modelId="{8427EC7A-ED63-48B0-A790-91B98DCB691B}" type="pres">
      <dgm:prSet presAssocID="{A45325B6-777B-4110-85EC-315C239AFCA3}" presName="parTx" presStyleLbl="alignNode1" presStyleIdx="2" presStyleCnt="3">
        <dgm:presLayoutVars>
          <dgm:chMax val="0"/>
          <dgm:chPref val="0"/>
          <dgm:bulletEnabled val="1"/>
        </dgm:presLayoutVars>
      </dgm:prSet>
      <dgm:spPr/>
    </dgm:pt>
    <dgm:pt modelId="{F73A6078-CC50-4B66-8610-A54C22D03F90}" type="pres">
      <dgm:prSet presAssocID="{A45325B6-777B-4110-85EC-315C239AFCA3}" presName="desTx" presStyleLbl="alignAccFollowNode1" presStyleIdx="2" presStyleCnt="3">
        <dgm:presLayoutVars>
          <dgm:bulletEnabled val="1"/>
        </dgm:presLayoutVars>
      </dgm:prSet>
      <dgm:spPr/>
    </dgm:pt>
  </dgm:ptLst>
  <dgm:cxnLst>
    <dgm:cxn modelId="{0C3F72F4-C062-4746-B681-3F777E8571D7}" type="presOf" srcId="{ADA4E524-9A48-433E-847C-040AF8294924}" destId="{45693B29-0D06-40FE-96BA-A3BACBFC27CC}" srcOrd="0" destOrd="0" presId="urn:microsoft.com/office/officeart/2005/8/layout/hList1"/>
    <dgm:cxn modelId="{AA74B73A-40BC-45F7-B71A-BD7457170BEF}" srcId="{A45325B6-777B-4110-85EC-315C239AFCA3}" destId="{B8050B62-B752-4B6B-B72F-07C17E85103D}" srcOrd="0" destOrd="0" parTransId="{946EA112-C268-45A2-8B7E-FED28CDDC3F2}" sibTransId="{5A4F195B-01A6-4F45-875D-A9AB64F0E91D}"/>
    <dgm:cxn modelId="{15DA94F3-00B5-4D89-8DE7-4C2671D55C9E}" srcId="{147C6414-2B9F-4839-8772-444E8F745D55}" destId="{ADA4E524-9A48-433E-847C-040AF8294924}" srcOrd="0" destOrd="0" parTransId="{2B60D554-BBCC-4377-9F88-AAC4CA21611A}" sibTransId="{FEB9C444-6E01-4200-BE26-0BAD2F6F4D9E}"/>
    <dgm:cxn modelId="{0325F8D2-8857-4DC3-AF1B-BF73FDC8F1EC}" type="presOf" srcId="{352385D2-2A44-447B-B799-8F526A2E72FF}" destId="{D672E8AB-AA75-4BE5-AFEA-A233FF9360CD}" srcOrd="0" destOrd="0" presId="urn:microsoft.com/office/officeart/2005/8/layout/hList1"/>
    <dgm:cxn modelId="{28278610-1124-41A7-A924-5B25FA28D761}" type="presOf" srcId="{B7876352-25CF-417F-B4D2-4AD6858663B6}" destId="{A7DEB8D9-A887-4F8D-99E3-592438803907}" srcOrd="0" destOrd="0" presId="urn:microsoft.com/office/officeart/2005/8/layout/hList1"/>
    <dgm:cxn modelId="{8BDEA335-DB3D-4993-B850-90B451EC28C1}" type="presOf" srcId="{DE1C5283-100C-48AC-B949-4F1280168D06}" destId="{D1DDE14C-0195-43D5-8E98-627789054FE8}" srcOrd="0" destOrd="0" presId="urn:microsoft.com/office/officeart/2005/8/layout/hList1"/>
    <dgm:cxn modelId="{195E2152-E184-48B2-B261-58EE52BF68E1}" srcId="{B7876352-25CF-417F-B4D2-4AD6858663B6}" destId="{DE1C5283-100C-48AC-B949-4F1280168D06}" srcOrd="0" destOrd="0" parTransId="{2FD9DBE5-ED4A-435B-8859-64DD778CF355}" sibTransId="{EAFE90D8-C5A1-46EC-BFA4-560647B5852F}"/>
    <dgm:cxn modelId="{51CCA562-A725-4589-9746-71E95F20638E}" type="presOf" srcId="{A45325B6-777B-4110-85EC-315C239AFCA3}" destId="{8427EC7A-ED63-48B0-A790-91B98DCB691B}" srcOrd="0" destOrd="0" presId="urn:microsoft.com/office/officeart/2005/8/layout/hList1"/>
    <dgm:cxn modelId="{CD323163-BA94-4EC4-9226-9666625CC532}" srcId="{ADA4E524-9A48-433E-847C-040AF8294924}" destId="{352385D2-2A44-447B-B799-8F526A2E72FF}" srcOrd="0" destOrd="0" parTransId="{1E9A7FAC-4085-4516-8E55-4DC8F9CEE67D}" sibTransId="{262226DD-CCFA-4015-9B64-ACC3174CF69B}"/>
    <dgm:cxn modelId="{1068A497-9DE9-41EC-B387-C1D1987C88C5}" srcId="{147C6414-2B9F-4839-8772-444E8F745D55}" destId="{B7876352-25CF-417F-B4D2-4AD6858663B6}" srcOrd="1" destOrd="0" parTransId="{133D6EAF-FEBA-4464-B117-3A152E6F5764}" sibTransId="{11F76D7A-042B-42F5-AF27-43F54C802E4C}"/>
    <dgm:cxn modelId="{8D2AC355-FB1E-443A-946E-03E4ECDC63F2}" type="presOf" srcId="{147C6414-2B9F-4839-8772-444E8F745D55}" destId="{7058BBD1-6CC6-4CE3-8E48-4E9D235D5A8B}" srcOrd="0" destOrd="0" presId="urn:microsoft.com/office/officeart/2005/8/layout/hList1"/>
    <dgm:cxn modelId="{54F678A9-0A1E-4D6D-8AC7-F4E681FA56EB}" type="presOf" srcId="{B8050B62-B752-4B6B-B72F-07C17E85103D}" destId="{F73A6078-CC50-4B66-8610-A54C22D03F90}" srcOrd="0" destOrd="0" presId="urn:microsoft.com/office/officeart/2005/8/layout/hList1"/>
    <dgm:cxn modelId="{131CBBC4-3DBB-42E8-884A-48DB4D9959B1}" srcId="{147C6414-2B9F-4839-8772-444E8F745D55}" destId="{A45325B6-777B-4110-85EC-315C239AFCA3}" srcOrd="2" destOrd="0" parTransId="{20A205C9-7C5C-49DA-B8E6-BEE499E6D147}" sibTransId="{5D82BDE3-D4BF-4BCB-A354-99DC88C96C67}"/>
    <dgm:cxn modelId="{8AE560E8-B360-47BE-A16D-C286C45458B9}" type="presParOf" srcId="{7058BBD1-6CC6-4CE3-8E48-4E9D235D5A8B}" destId="{ACCC6376-3539-4D3F-B505-E41AF6EFED89}" srcOrd="0" destOrd="0" presId="urn:microsoft.com/office/officeart/2005/8/layout/hList1"/>
    <dgm:cxn modelId="{76F9D4A8-855F-4F04-83D2-BD8CA9DF90E3}" type="presParOf" srcId="{ACCC6376-3539-4D3F-B505-E41AF6EFED89}" destId="{45693B29-0D06-40FE-96BA-A3BACBFC27CC}" srcOrd="0" destOrd="0" presId="urn:microsoft.com/office/officeart/2005/8/layout/hList1"/>
    <dgm:cxn modelId="{38917A97-1524-429A-B9A7-3E2B095D5882}" type="presParOf" srcId="{ACCC6376-3539-4D3F-B505-E41AF6EFED89}" destId="{D672E8AB-AA75-4BE5-AFEA-A233FF9360CD}" srcOrd="1" destOrd="0" presId="urn:microsoft.com/office/officeart/2005/8/layout/hList1"/>
    <dgm:cxn modelId="{721191F4-05F6-4D74-A8F5-555CFDBC396B}" type="presParOf" srcId="{7058BBD1-6CC6-4CE3-8E48-4E9D235D5A8B}" destId="{6950B98D-BC2D-4999-820D-70F608167990}" srcOrd="1" destOrd="0" presId="urn:microsoft.com/office/officeart/2005/8/layout/hList1"/>
    <dgm:cxn modelId="{CD07C166-AA9A-4936-B08E-74210D87276E}" type="presParOf" srcId="{7058BBD1-6CC6-4CE3-8E48-4E9D235D5A8B}" destId="{B0FF55AA-B8C2-48B6-8F5E-AEEE93F56CEC}" srcOrd="2" destOrd="0" presId="urn:microsoft.com/office/officeart/2005/8/layout/hList1"/>
    <dgm:cxn modelId="{8D3293F7-D6ED-4B56-B122-1370F931467F}" type="presParOf" srcId="{B0FF55AA-B8C2-48B6-8F5E-AEEE93F56CEC}" destId="{A7DEB8D9-A887-4F8D-99E3-592438803907}" srcOrd="0" destOrd="0" presId="urn:microsoft.com/office/officeart/2005/8/layout/hList1"/>
    <dgm:cxn modelId="{EB35F6D4-A5A1-4320-A42E-8D3DD2E116AA}" type="presParOf" srcId="{B0FF55AA-B8C2-48B6-8F5E-AEEE93F56CEC}" destId="{D1DDE14C-0195-43D5-8E98-627789054FE8}" srcOrd="1" destOrd="0" presId="urn:microsoft.com/office/officeart/2005/8/layout/hList1"/>
    <dgm:cxn modelId="{2777389D-FB76-4324-90A0-7659D5F2A3BE}" type="presParOf" srcId="{7058BBD1-6CC6-4CE3-8E48-4E9D235D5A8B}" destId="{8717F7CA-0C89-4E21-ACBD-DA506782FC84}" srcOrd="3" destOrd="0" presId="urn:microsoft.com/office/officeart/2005/8/layout/hList1"/>
    <dgm:cxn modelId="{218BA1D4-27B4-4A3F-9955-A52172B63C5C}" type="presParOf" srcId="{7058BBD1-6CC6-4CE3-8E48-4E9D235D5A8B}" destId="{B40FD211-20C3-4BBC-82B6-98328C93F36D}" srcOrd="4" destOrd="0" presId="urn:microsoft.com/office/officeart/2005/8/layout/hList1"/>
    <dgm:cxn modelId="{BB0810AD-B25C-4507-8783-83F006053608}" type="presParOf" srcId="{B40FD211-20C3-4BBC-82B6-98328C93F36D}" destId="{8427EC7A-ED63-48B0-A790-91B98DCB691B}" srcOrd="0" destOrd="0" presId="urn:microsoft.com/office/officeart/2005/8/layout/hList1"/>
    <dgm:cxn modelId="{348E57F9-D271-4158-B54B-FB9F41CFA379}" type="presParOf" srcId="{B40FD211-20C3-4BBC-82B6-98328C93F36D}" destId="{F73A6078-CC50-4B66-8610-A54C22D03F90}"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B0970F5-AAB6-483B-9901-878D7A5464EE}"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29A4248E-49BF-4486-BCDE-F51F4D223AA4}">
      <dgm:prSet phldrT="[Text]" custT="1"/>
      <dgm:spPr>
        <a:solidFill>
          <a:schemeClr val="accent1">
            <a:lumMod val="75000"/>
          </a:schemeClr>
        </a:solidFill>
      </dgm:spPr>
      <dgm:t>
        <a:bodyPr/>
        <a:lstStyle/>
        <a:p>
          <a:pPr>
            <a:buFont typeface="Arial" panose="020B0604020202020204" pitchFamily="34" charset="0"/>
            <a:buChar char="•"/>
          </a:pPr>
          <a:r>
            <a:rPr lang="en-US" sz="2000" b="1" noProof="0" dirty="0">
              <a:solidFill>
                <a:schemeClr val="tx2"/>
              </a:solidFill>
              <a:latin typeface="Arial" panose="020B0604020202020204" pitchFamily="34" charset="0"/>
              <a:cs typeface="Arial" panose="020B0604020202020204" pitchFamily="34" charset="0"/>
            </a:rPr>
            <a:t>39 %</a:t>
          </a:r>
          <a:r>
            <a:rPr lang="en-US" sz="1400" b="1" noProof="0" dirty="0">
              <a:solidFill>
                <a:schemeClr val="tx2"/>
              </a:solidFill>
              <a:latin typeface="Arial" panose="020B0604020202020204" pitchFamily="34" charset="0"/>
              <a:cs typeface="Arial" panose="020B0604020202020204" pitchFamily="34" charset="0"/>
            </a:rPr>
            <a:t> </a:t>
          </a:r>
          <a:endParaRPr lang="tr-TR" sz="1400" b="1" noProof="0" dirty="0">
            <a:solidFill>
              <a:schemeClr val="tx2"/>
            </a:solidFill>
            <a:latin typeface="Arial" panose="020B0604020202020204" pitchFamily="34" charset="0"/>
            <a:cs typeface="Arial" panose="020B0604020202020204" pitchFamily="34" charset="0"/>
          </a:endParaRPr>
        </a:p>
        <a:p>
          <a:pPr>
            <a:buFont typeface="Arial" panose="020B0604020202020204" pitchFamily="34" charset="0"/>
            <a:buChar char="•"/>
          </a:pPr>
          <a:r>
            <a:rPr lang="en-US" sz="1400" b="1" noProof="0" dirty="0">
              <a:solidFill>
                <a:schemeClr val="tx2"/>
              </a:solidFill>
              <a:latin typeface="Arial" panose="020B0604020202020204" pitchFamily="34" charset="0"/>
              <a:cs typeface="Arial" panose="020B0604020202020204" pitchFamily="34" charset="0"/>
            </a:rPr>
            <a:t>of European jobs </a:t>
          </a:r>
          <a:endParaRPr lang="en-US" sz="1400" b="1" noProof="0" dirty="0">
            <a:solidFill>
              <a:schemeClr val="tx2"/>
            </a:solidFill>
            <a:latin typeface="Arial" panose="020B0604020202020204" pitchFamily="34" charset="0"/>
            <a:cs typeface="Arial" panose="020B0604020202020204" pitchFamily="34" charset="0"/>
          </a:endParaRPr>
        </a:p>
      </dgm:t>
    </dgm:pt>
    <dgm:pt modelId="{7FD5E617-4EC9-4343-9C5B-58E7C1A8B73F}" type="parTrans" cxnId="{BCC42D84-80C2-4CFA-9F63-3F4F701FCA25}">
      <dgm:prSet/>
      <dgm:spPr/>
      <dgm:t>
        <a:bodyPr/>
        <a:lstStyle/>
        <a:p>
          <a:endParaRPr lang="en-US" sz="1800" noProof="0" dirty="0">
            <a:solidFill>
              <a:schemeClr val="tx2"/>
            </a:solidFill>
            <a:latin typeface="Arial" panose="020B0604020202020204" pitchFamily="34" charset="0"/>
            <a:cs typeface="Arial" panose="020B0604020202020204" pitchFamily="34" charset="0"/>
          </a:endParaRPr>
        </a:p>
      </dgm:t>
    </dgm:pt>
    <dgm:pt modelId="{C7CC0F91-F99A-4B3D-B35B-87882F23CAE4}" type="sibTrans" cxnId="{BCC42D84-80C2-4CFA-9F63-3F4F701FCA25}">
      <dgm:prSet custT="1"/>
      <dgm:spPr/>
      <dgm:t>
        <a:bodyPr/>
        <a:lstStyle/>
        <a:p>
          <a:endParaRPr lang="en-US" sz="3600" noProof="0" dirty="0">
            <a:solidFill>
              <a:schemeClr val="tx2"/>
            </a:solidFill>
            <a:latin typeface="Arial" panose="020B0604020202020204" pitchFamily="34" charset="0"/>
            <a:cs typeface="Arial" panose="020B0604020202020204" pitchFamily="34" charset="0"/>
          </a:endParaRPr>
        </a:p>
      </dgm:t>
    </dgm:pt>
    <dgm:pt modelId="{504A7399-3DE5-4A33-82BB-BA89D7709843}">
      <dgm:prSet phldrT="[Text]" custT="1"/>
      <dgm:spPr/>
      <dgm:t>
        <a:bodyPr/>
        <a:lstStyle/>
        <a:p>
          <a:pPr>
            <a:buFont typeface="Arial" panose="020B0604020202020204" pitchFamily="34" charset="0"/>
            <a:buChar char="•"/>
          </a:pPr>
          <a:r>
            <a:rPr lang="en-US" sz="2000" b="1" noProof="0" dirty="0">
              <a:solidFill>
                <a:schemeClr val="tx2"/>
              </a:solidFill>
              <a:latin typeface="Arial" panose="020B0604020202020204" pitchFamily="34" charset="0"/>
              <a:cs typeface="Arial" panose="020B0604020202020204" pitchFamily="34" charset="0"/>
            </a:rPr>
            <a:t>55%</a:t>
          </a:r>
          <a:r>
            <a:rPr lang="en-US" sz="1400" b="1" noProof="0" dirty="0">
              <a:solidFill>
                <a:schemeClr val="tx2"/>
              </a:solidFill>
              <a:latin typeface="Arial" panose="020B0604020202020204" pitchFamily="34" charset="0"/>
              <a:cs typeface="Arial" panose="020B0604020202020204" pitchFamily="34" charset="0"/>
            </a:rPr>
            <a:t> </a:t>
          </a:r>
          <a:endParaRPr lang="tr-TR" sz="1400" b="1" noProof="0" dirty="0">
            <a:solidFill>
              <a:schemeClr val="tx2"/>
            </a:solidFill>
            <a:latin typeface="Arial" panose="020B0604020202020204" pitchFamily="34" charset="0"/>
            <a:cs typeface="Arial" panose="020B0604020202020204" pitchFamily="34" charset="0"/>
          </a:endParaRPr>
        </a:p>
        <a:p>
          <a:pPr>
            <a:buFont typeface="Arial" panose="020B0604020202020204" pitchFamily="34" charset="0"/>
            <a:buChar char="•"/>
          </a:pPr>
          <a:r>
            <a:rPr lang="en-US" sz="1400" b="1" noProof="0" dirty="0">
              <a:solidFill>
                <a:schemeClr val="tx2"/>
              </a:solidFill>
              <a:latin typeface="Arial" panose="020B0604020202020204" pitchFamily="34" charset="0"/>
              <a:cs typeface="Arial" panose="020B0604020202020204" pitchFamily="34" charset="0"/>
            </a:rPr>
            <a:t>of European wages</a:t>
          </a:r>
          <a:endParaRPr lang="en-US" sz="1400" b="1" noProof="0" dirty="0">
            <a:solidFill>
              <a:schemeClr val="tx2"/>
            </a:solidFill>
            <a:latin typeface="Arial" panose="020B0604020202020204" pitchFamily="34" charset="0"/>
            <a:cs typeface="Arial" panose="020B0604020202020204" pitchFamily="34" charset="0"/>
          </a:endParaRPr>
        </a:p>
      </dgm:t>
    </dgm:pt>
    <dgm:pt modelId="{C0CC29A0-0598-4B75-BAF7-921557CFE2D2}" type="parTrans" cxnId="{8F2797E1-810E-4215-BABC-592A5BBB171D}">
      <dgm:prSet/>
      <dgm:spPr/>
      <dgm:t>
        <a:bodyPr/>
        <a:lstStyle/>
        <a:p>
          <a:endParaRPr lang="en-US" sz="1800" noProof="0" dirty="0">
            <a:solidFill>
              <a:schemeClr val="tx2"/>
            </a:solidFill>
            <a:latin typeface="Arial" panose="020B0604020202020204" pitchFamily="34" charset="0"/>
            <a:cs typeface="Arial" panose="020B0604020202020204" pitchFamily="34" charset="0"/>
          </a:endParaRPr>
        </a:p>
      </dgm:t>
    </dgm:pt>
    <dgm:pt modelId="{CEF57B2E-ABAC-49DA-B1A1-029DD078153B}" type="sibTrans" cxnId="{8F2797E1-810E-4215-BABC-592A5BBB171D}">
      <dgm:prSet custT="1"/>
      <dgm:spPr/>
      <dgm:t>
        <a:bodyPr/>
        <a:lstStyle/>
        <a:p>
          <a:endParaRPr lang="en-US" sz="3600" noProof="0" dirty="0">
            <a:solidFill>
              <a:schemeClr val="tx2"/>
            </a:solidFill>
            <a:latin typeface="Arial" panose="020B0604020202020204" pitchFamily="34" charset="0"/>
            <a:cs typeface="Arial" panose="020B0604020202020204" pitchFamily="34" charset="0"/>
          </a:endParaRPr>
        </a:p>
      </dgm:t>
    </dgm:pt>
    <dgm:pt modelId="{62290F0C-139E-41F3-88B3-05F0A52C2D77}">
      <dgm:prSet phldrT="[Text]" custT="1"/>
      <dgm:spPr/>
      <dgm:t>
        <a:bodyPr/>
        <a:lstStyle/>
        <a:p>
          <a:r>
            <a:rPr lang="en-US" sz="2000" b="1" noProof="0" dirty="0">
              <a:solidFill>
                <a:schemeClr val="tx2"/>
              </a:solidFill>
              <a:latin typeface="Arial" panose="020B0604020202020204" pitchFamily="34" charset="0"/>
              <a:cs typeface="Arial" panose="020B0604020202020204" pitchFamily="34" charset="0"/>
            </a:rPr>
            <a:t>2500 </a:t>
          </a:r>
          <a:r>
            <a:rPr lang="tr-TR" sz="2000" b="1" noProof="0" dirty="0">
              <a:solidFill>
                <a:schemeClr val="tx2"/>
              </a:solidFill>
              <a:latin typeface="Arial" panose="020B0604020202020204" pitchFamily="34" charset="0"/>
              <a:cs typeface="Arial" panose="020B0604020202020204" pitchFamily="34" charset="0"/>
            </a:rPr>
            <a:t>EU </a:t>
          </a:r>
          <a:r>
            <a:rPr lang="en-US" sz="2000" b="1" noProof="0" dirty="0">
              <a:solidFill>
                <a:schemeClr val="tx2"/>
              </a:solidFill>
              <a:latin typeface="Arial" panose="020B0604020202020204" pitchFamily="34" charset="0"/>
              <a:cs typeface="Arial" panose="020B0604020202020204" pitchFamily="34" charset="0"/>
            </a:rPr>
            <a:t>CLUSTERS </a:t>
          </a:r>
          <a:endParaRPr lang="tr-TR" sz="2000" b="1" noProof="0" dirty="0">
            <a:solidFill>
              <a:schemeClr val="tx2"/>
            </a:solidFill>
            <a:latin typeface="Arial" panose="020B0604020202020204" pitchFamily="34" charset="0"/>
            <a:cs typeface="Arial" panose="020B0604020202020204" pitchFamily="34" charset="0"/>
          </a:endParaRPr>
        </a:p>
      </dgm:t>
    </dgm:pt>
    <dgm:pt modelId="{AB13A9F1-975E-498B-8F9D-19BE7D710C86}" type="parTrans" cxnId="{562DA052-8F7B-4E9A-84D0-063796F4D56A}">
      <dgm:prSet/>
      <dgm:spPr/>
      <dgm:t>
        <a:bodyPr/>
        <a:lstStyle/>
        <a:p>
          <a:endParaRPr lang="en-US" sz="1800" noProof="0" dirty="0">
            <a:solidFill>
              <a:schemeClr val="tx2"/>
            </a:solidFill>
            <a:latin typeface="Arial" panose="020B0604020202020204" pitchFamily="34" charset="0"/>
            <a:cs typeface="Arial" panose="020B0604020202020204" pitchFamily="34" charset="0"/>
          </a:endParaRPr>
        </a:p>
      </dgm:t>
    </dgm:pt>
    <dgm:pt modelId="{125701D5-8143-4C3B-9914-54D7A9157FA5}" type="sibTrans" cxnId="{562DA052-8F7B-4E9A-84D0-063796F4D56A}">
      <dgm:prSet/>
      <dgm:spPr/>
      <dgm:t>
        <a:bodyPr/>
        <a:lstStyle/>
        <a:p>
          <a:endParaRPr lang="en-US" sz="1800" noProof="0" dirty="0">
            <a:solidFill>
              <a:schemeClr val="tx2"/>
            </a:solidFill>
            <a:latin typeface="Arial" panose="020B0604020202020204" pitchFamily="34" charset="0"/>
            <a:cs typeface="Arial" panose="020B0604020202020204" pitchFamily="34" charset="0"/>
          </a:endParaRPr>
        </a:p>
      </dgm:t>
    </dgm:pt>
    <dgm:pt modelId="{1C24A50B-65BE-400D-9989-DE80C2E4820C}">
      <dgm:prSet phldrT="[Text]" custT="1"/>
      <dgm:spPr>
        <a:solidFill>
          <a:schemeClr val="accent2">
            <a:lumMod val="40000"/>
            <a:lumOff val="60000"/>
          </a:schemeClr>
        </a:solidFill>
      </dgm:spPr>
      <dgm:t>
        <a:bodyPr/>
        <a:lstStyle/>
        <a:p>
          <a:pPr>
            <a:buFont typeface="Arial" panose="020B0604020202020204" pitchFamily="34" charset="0"/>
            <a:buChar char="•"/>
          </a:pPr>
          <a:r>
            <a:rPr lang="en-US" sz="2000" b="1" noProof="0" dirty="0">
              <a:solidFill>
                <a:schemeClr val="tx2"/>
              </a:solidFill>
              <a:latin typeface="Arial" panose="020B0604020202020204" pitchFamily="34" charset="0"/>
              <a:cs typeface="Arial" panose="020B0604020202020204" pitchFamily="34" charset="0"/>
            </a:rPr>
            <a:t>87 %</a:t>
          </a:r>
          <a:r>
            <a:rPr lang="en-US" sz="1400" b="1" noProof="0" dirty="0">
              <a:solidFill>
                <a:schemeClr val="tx2"/>
              </a:solidFill>
              <a:latin typeface="Arial" panose="020B0604020202020204" pitchFamily="34" charset="0"/>
              <a:cs typeface="Arial" panose="020B0604020202020204" pitchFamily="34" charset="0"/>
            </a:rPr>
            <a:t> </a:t>
          </a:r>
          <a:endParaRPr lang="tr-TR" sz="1400" b="1" noProof="0" dirty="0">
            <a:solidFill>
              <a:schemeClr val="tx2"/>
            </a:solidFill>
            <a:latin typeface="Arial" panose="020B0604020202020204" pitchFamily="34" charset="0"/>
            <a:cs typeface="Arial" panose="020B0604020202020204" pitchFamily="34" charset="0"/>
          </a:endParaRPr>
        </a:p>
        <a:p>
          <a:pPr>
            <a:buFont typeface="Arial" panose="020B0604020202020204" pitchFamily="34" charset="0"/>
            <a:buChar char="•"/>
          </a:pPr>
          <a:r>
            <a:rPr lang="en-US" sz="1400" b="1" noProof="0" dirty="0">
              <a:solidFill>
                <a:schemeClr val="tx2"/>
              </a:solidFill>
              <a:latin typeface="Arial" panose="020B0604020202020204" pitchFamily="34" charset="0"/>
              <a:cs typeface="Arial" panose="020B0604020202020204" pitchFamily="34" charset="0"/>
            </a:rPr>
            <a:t>of all patents </a:t>
          </a:r>
          <a:endParaRPr lang="en-US" sz="1400" b="1" noProof="0" dirty="0">
            <a:solidFill>
              <a:schemeClr val="tx2"/>
            </a:solidFill>
            <a:latin typeface="Arial" panose="020B0604020202020204" pitchFamily="34" charset="0"/>
            <a:cs typeface="Arial" panose="020B0604020202020204" pitchFamily="34" charset="0"/>
          </a:endParaRPr>
        </a:p>
      </dgm:t>
    </dgm:pt>
    <dgm:pt modelId="{57A7570C-88EF-4D8F-8CD7-A2077C0627C8}" type="parTrans" cxnId="{D9CB04E6-157B-49C3-8FA4-AA446170D1C9}">
      <dgm:prSet/>
      <dgm:spPr/>
      <dgm:t>
        <a:bodyPr/>
        <a:lstStyle/>
        <a:p>
          <a:endParaRPr lang="en-US" sz="1800" noProof="0" dirty="0">
            <a:solidFill>
              <a:schemeClr val="tx2"/>
            </a:solidFill>
            <a:latin typeface="Arial" panose="020B0604020202020204" pitchFamily="34" charset="0"/>
            <a:cs typeface="Arial" panose="020B0604020202020204" pitchFamily="34" charset="0"/>
          </a:endParaRPr>
        </a:p>
      </dgm:t>
    </dgm:pt>
    <dgm:pt modelId="{568058EA-F190-4738-AB64-7A5FD27F6A4E}" type="sibTrans" cxnId="{D9CB04E6-157B-49C3-8FA4-AA446170D1C9}">
      <dgm:prSet custT="1"/>
      <dgm:spPr/>
      <dgm:t>
        <a:bodyPr/>
        <a:lstStyle/>
        <a:p>
          <a:endParaRPr lang="en-US" sz="3600" noProof="0" dirty="0">
            <a:solidFill>
              <a:schemeClr val="tx2"/>
            </a:solidFill>
            <a:latin typeface="Arial" panose="020B0604020202020204" pitchFamily="34" charset="0"/>
            <a:cs typeface="Arial" panose="020B0604020202020204" pitchFamily="34" charset="0"/>
          </a:endParaRPr>
        </a:p>
      </dgm:t>
    </dgm:pt>
    <dgm:pt modelId="{4E474650-5D00-4CA1-B3DA-EEA178482152}" type="pres">
      <dgm:prSet presAssocID="{2B0970F5-AAB6-483B-9901-878D7A5464EE}" presName="Name0" presStyleCnt="0">
        <dgm:presLayoutVars>
          <dgm:chMax/>
          <dgm:chPref/>
          <dgm:dir/>
          <dgm:animLvl val="lvl"/>
        </dgm:presLayoutVars>
      </dgm:prSet>
      <dgm:spPr/>
    </dgm:pt>
    <dgm:pt modelId="{E47367BD-0151-4023-A0A6-DBAEE80F3F02}" type="pres">
      <dgm:prSet presAssocID="{29A4248E-49BF-4486-BCDE-F51F4D223AA4}" presName="composite" presStyleCnt="0"/>
      <dgm:spPr/>
    </dgm:pt>
    <dgm:pt modelId="{E7B8F27D-DCCD-48A4-B607-C0CD42D67687}" type="pres">
      <dgm:prSet presAssocID="{29A4248E-49BF-4486-BCDE-F51F4D223AA4}" presName="Parent1" presStyleLbl="node1" presStyleIdx="0" presStyleCnt="6">
        <dgm:presLayoutVars>
          <dgm:chMax val="1"/>
          <dgm:chPref val="1"/>
          <dgm:bulletEnabled val="1"/>
        </dgm:presLayoutVars>
      </dgm:prSet>
      <dgm:spPr/>
    </dgm:pt>
    <dgm:pt modelId="{BFA27F3C-D19E-4ECD-996D-F04E5AC039DF}" type="pres">
      <dgm:prSet presAssocID="{29A4248E-49BF-4486-BCDE-F51F4D223AA4}" presName="Childtext1" presStyleLbl="revTx" presStyleIdx="0" presStyleCnt="3">
        <dgm:presLayoutVars>
          <dgm:chMax val="0"/>
          <dgm:chPref val="0"/>
          <dgm:bulletEnabled val="1"/>
        </dgm:presLayoutVars>
      </dgm:prSet>
      <dgm:spPr/>
    </dgm:pt>
    <dgm:pt modelId="{8BF72862-0B4F-4A70-BE73-050F28A880BC}" type="pres">
      <dgm:prSet presAssocID="{29A4248E-49BF-4486-BCDE-F51F4D223AA4}" presName="BalanceSpacing" presStyleCnt="0"/>
      <dgm:spPr/>
    </dgm:pt>
    <dgm:pt modelId="{F5D0D950-64B0-4EBC-AEE9-B96ABAE81F39}" type="pres">
      <dgm:prSet presAssocID="{29A4248E-49BF-4486-BCDE-F51F4D223AA4}" presName="BalanceSpacing1" presStyleCnt="0"/>
      <dgm:spPr/>
    </dgm:pt>
    <dgm:pt modelId="{0696C14F-09C8-4E1C-BA59-70284A98ECAE}" type="pres">
      <dgm:prSet presAssocID="{C7CC0F91-F99A-4B3D-B35B-87882F23CAE4}" presName="Accent1Text" presStyleLbl="node1" presStyleIdx="1" presStyleCnt="6"/>
      <dgm:spPr/>
    </dgm:pt>
    <dgm:pt modelId="{ED7F5840-1D79-4549-AA7D-AF318A778FB8}" type="pres">
      <dgm:prSet presAssocID="{C7CC0F91-F99A-4B3D-B35B-87882F23CAE4}" presName="spaceBetweenRectangles" presStyleCnt="0"/>
      <dgm:spPr/>
    </dgm:pt>
    <dgm:pt modelId="{BADE5E62-70C1-4E79-B901-2CAC10B37D2C}" type="pres">
      <dgm:prSet presAssocID="{504A7399-3DE5-4A33-82BB-BA89D7709843}" presName="composite" presStyleCnt="0"/>
      <dgm:spPr/>
    </dgm:pt>
    <dgm:pt modelId="{07A9A7D5-EE4E-41DA-8B07-7229D37E03EC}" type="pres">
      <dgm:prSet presAssocID="{504A7399-3DE5-4A33-82BB-BA89D7709843}" presName="Parent1" presStyleLbl="node1" presStyleIdx="2" presStyleCnt="6">
        <dgm:presLayoutVars>
          <dgm:chMax val="1"/>
          <dgm:chPref val="1"/>
          <dgm:bulletEnabled val="1"/>
        </dgm:presLayoutVars>
      </dgm:prSet>
      <dgm:spPr/>
    </dgm:pt>
    <dgm:pt modelId="{AC59428F-B591-44A5-87F4-ACA24971F8E6}" type="pres">
      <dgm:prSet presAssocID="{504A7399-3DE5-4A33-82BB-BA89D7709843}" presName="Childtext1" presStyleLbl="revTx" presStyleIdx="1" presStyleCnt="3">
        <dgm:presLayoutVars>
          <dgm:chMax val="0"/>
          <dgm:chPref val="0"/>
          <dgm:bulletEnabled val="1"/>
        </dgm:presLayoutVars>
      </dgm:prSet>
      <dgm:spPr/>
    </dgm:pt>
    <dgm:pt modelId="{80DFA139-CF0F-4AD9-A790-F834F8881E05}" type="pres">
      <dgm:prSet presAssocID="{504A7399-3DE5-4A33-82BB-BA89D7709843}" presName="BalanceSpacing" presStyleCnt="0"/>
      <dgm:spPr/>
    </dgm:pt>
    <dgm:pt modelId="{D5DE848B-71AC-4603-9144-1524CB1EBCEB}" type="pres">
      <dgm:prSet presAssocID="{504A7399-3DE5-4A33-82BB-BA89D7709843}" presName="BalanceSpacing1" presStyleCnt="0"/>
      <dgm:spPr/>
    </dgm:pt>
    <dgm:pt modelId="{CD8225B0-7F13-4DC9-A601-184DB2AE56A4}" type="pres">
      <dgm:prSet presAssocID="{CEF57B2E-ABAC-49DA-B1A1-029DD078153B}" presName="Accent1Text" presStyleLbl="node1" presStyleIdx="3" presStyleCnt="6"/>
      <dgm:spPr/>
    </dgm:pt>
    <dgm:pt modelId="{EA75CC8E-EBD6-48B1-8539-1A486013DF97}" type="pres">
      <dgm:prSet presAssocID="{CEF57B2E-ABAC-49DA-B1A1-029DD078153B}" presName="spaceBetweenRectangles" presStyleCnt="0"/>
      <dgm:spPr/>
    </dgm:pt>
    <dgm:pt modelId="{991C7371-6377-4855-AA0D-E1D00B61893B}" type="pres">
      <dgm:prSet presAssocID="{1C24A50B-65BE-400D-9989-DE80C2E4820C}" presName="composite" presStyleCnt="0"/>
      <dgm:spPr/>
    </dgm:pt>
    <dgm:pt modelId="{2817AEE9-2A47-49E6-BEAE-C914B6141774}" type="pres">
      <dgm:prSet presAssocID="{1C24A50B-65BE-400D-9989-DE80C2E4820C}" presName="Parent1" presStyleLbl="node1" presStyleIdx="4" presStyleCnt="6">
        <dgm:presLayoutVars>
          <dgm:chMax val="1"/>
          <dgm:chPref val="1"/>
          <dgm:bulletEnabled val="1"/>
        </dgm:presLayoutVars>
      </dgm:prSet>
      <dgm:spPr/>
    </dgm:pt>
    <dgm:pt modelId="{D5EB5F02-AE9E-4EC1-8584-0BC6BB320D05}" type="pres">
      <dgm:prSet presAssocID="{1C24A50B-65BE-400D-9989-DE80C2E4820C}" presName="Childtext1" presStyleLbl="revTx" presStyleIdx="2" presStyleCnt="3">
        <dgm:presLayoutVars>
          <dgm:chMax val="0"/>
          <dgm:chPref val="0"/>
          <dgm:bulletEnabled val="1"/>
        </dgm:presLayoutVars>
      </dgm:prSet>
      <dgm:spPr/>
    </dgm:pt>
    <dgm:pt modelId="{63BE4642-AA61-47D0-85FF-E2FBAF7B7AAC}" type="pres">
      <dgm:prSet presAssocID="{1C24A50B-65BE-400D-9989-DE80C2E4820C}" presName="BalanceSpacing" presStyleCnt="0"/>
      <dgm:spPr/>
    </dgm:pt>
    <dgm:pt modelId="{F4012310-CAB1-4376-AB59-7923847ECC4C}" type="pres">
      <dgm:prSet presAssocID="{1C24A50B-65BE-400D-9989-DE80C2E4820C}" presName="BalanceSpacing1" presStyleCnt="0"/>
      <dgm:spPr/>
    </dgm:pt>
    <dgm:pt modelId="{4E44A9B9-700F-4681-9D4B-F6EE9459C170}" type="pres">
      <dgm:prSet presAssocID="{568058EA-F190-4738-AB64-7A5FD27F6A4E}" presName="Accent1Text" presStyleLbl="node1" presStyleIdx="5" presStyleCnt="6"/>
      <dgm:spPr/>
    </dgm:pt>
  </dgm:ptLst>
  <dgm:cxnLst>
    <dgm:cxn modelId="{A35D86AF-E0FB-40C6-ACCA-7F493227B619}" type="presOf" srcId="{2B0970F5-AAB6-483B-9901-878D7A5464EE}" destId="{4E474650-5D00-4CA1-B3DA-EEA178482152}" srcOrd="0" destOrd="0" presId="urn:microsoft.com/office/officeart/2008/layout/AlternatingHexagons"/>
    <dgm:cxn modelId="{4E16FCE8-5483-4EF1-AD35-F35A89D1C4A7}" type="presOf" srcId="{C7CC0F91-F99A-4B3D-B35B-87882F23CAE4}" destId="{0696C14F-09C8-4E1C-BA59-70284A98ECAE}" srcOrd="0" destOrd="0" presId="urn:microsoft.com/office/officeart/2008/layout/AlternatingHexagons"/>
    <dgm:cxn modelId="{7DD851B2-2F52-455D-9932-927CA754B5F8}" type="presOf" srcId="{504A7399-3DE5-4A33-82BB-BA89D7709843}" destId="{07A9A7D5-EE4E-41DA-8B07-7229D37E03EC}" srcOrd="0" destOrd="0" presId="urn:microsoft.com/office/officeart/2008/layout/AlternatingHexagons"/>
    <dgm:cxn modelId="{BCC42D84-80C2-4CFA-9F63-3F4F701FCA25}" srcId="{2B0970F5-AAB6-483B-9901-878D7A5464EE}" destId="{29A4248E-49BF-4486-BCDE-F51F4D223AA4}" srcOrd="0" destOrd="0" parTransId="{7FD5E617-4EC9-4343-9C5B-58E7C1A8B73F}" sibTransId="{C7CC0F91-F99A-4B3D-B35B-87882F23CAE4}"/>
    <dgm:cxn modelId="{8F2797E1-810E-4215-BABC-592A5BBB171D}" srcId="{2B0970F5-AAB6-483B-9901-878D7A5464EE}" destId="{504A7399-3DE5-4A33-82BB-BA89D7709843}" srcOrd="1" destOrd="0" parTransId="{C0CC29A0-0598-4B75-BAF7-921557CFE2D2}" sibTransId="{CEF57B2E-ABAC-49DA-B1A1-029DD078153B}"/>
    <dgm:cxn modelId="{173B3214-0AC6-4606-92D6-F619B879BA88}" type="presOf" srcId="{1C24A50B-65BE-400D-9989-DE80C2E4820C}" destId="{2817AEE9-2A47-49E6-BEAE-C914B6141774}" srcOrd="0" destOrd="0" presId="urn:microsoft.com/office/officeart/2008/layout/AlternatingHexagons"/>
    <dgm:cxn modelId="{562DA052-8F7B-4E9A-84D0-063796F4D56A}" srcId="{504A7399-3DE5-4A33-82BB-BA89D7709843}" destId="{62290F0C-139E-41F3-88B3-05F0A52C2D77}" srcOrd="0" destOrd="0" parTransId="{AB13A9F1-975E-498B-8F9D-19BE7D710C86}" sibTransId="{125701D5-8143-4C3B-9914-54D7A9157FA5}"/>
    <dgm:cxn modelId="{83EFF202-0520-4E8C-AA38-85AAA5002624}" type="presOf" srcId="{568058EA-F190-4738-AB64-7A5FD27F6A4E}" destId="{4E44A9B9-700F-4681-9D4B-F6EE9459C170}" srcOrd="0" destOrd="0" presId="urn:microsoft.com/office/officeart/2008/layout/AlternatingHexagons"/>
    <dgm:cxn modelId="{C2CEA5B8-BDBF-46C9-81BC-D0C21BDFD2CF}" type="presOf" srcId="{29A4248E-49BF-4486-BCDE-F51F4D223AA4}" destId="{E7B8F27D-DCCD-48A4-B607-C0CD42D67687}" srcOrd="0" destOrd="0" presId="urn:microsoft.com/office/officeart/2008/layout/AlternatingHexagons"/>
    <dgm:cxn modelId="{D9CB04E6-157B-49C3-8FA4-AA446170D1C9}" srcId="{2B0970F5-AAB6-483B-9901-878D7A5464EE}" destId="{1C24A50B-65BE-400D-9989-DE80C2E4820C}" srcOrd="2" destOrd="0" parTransId="{57A7570C-88EF-4D8F-8CD7-A2077C0627C8}" sibTransId="{568058EA-F190-4738-AB64-7A5FD27F6A4E}"/>
    <dgm:cxn modelId="{24105A5F-8BAF-4C1C-AE8F-6324B8B97217}" type="presOf" srcId="{CEF57B2E-ABAC-49DA-B1A1-029DD078153B}" destId="{CD8225B0-7F13-4DC9-A601-184DB2AE56A4}" srcOrd="0" destOrd="0" presId="urn:microsoft.com/office/officeart/2008/layout/AlternatingHexagons"/>
    <dgm:cxn modelId="{2449A162-C729-406F-A343-E85B7310664E}" type="presOf" srcId="{62290F0C-139E-41F3-88B3-05F0A52C2D77}" destId="{AC59428F-B591-44A5-87F4-ACA24971F8E6}" srcOrd="0" destOrd="0" presId="urn:microsoft.com/office/officeart/2008/layout/AlternatingHexagons"/>
    <dgm:cxn modelId="{02E8C45A-06D7-4102-AA82-1FCBE3B31829}" type="presParOf" srcId="{4E474650-5D00-4CA1-B3DA-EEA178482152}" destId="{E47367BD-0151-4023-A0A6-DBAEE80F3F02}" srcOrd="0" destOrd="0" presId="urn:microsoft.com/office/officeart/2008/layout/AlternatingHexagons"/>
    <dgm:cxn modelId="{2D39049E-060D-4DFF-A19F-E0670C6885E1}" type="presParOf" srcId="{E47367BD-0151-4023-A0A6-DBAEE80F3F02}" destId="{E7B8F27D-DCCD-48A4-B607-C0CD42D67687}" srcOrd="0" destOrd="0" presId="urn:microsoft.com/office/officeart/2008/layout/AlternatingHexagons"/>
    <dgm:cxn modelId="{4D107A28-889B-4382-B864-EF19AD1D2697}" type="presParOf" srcId="{E47367BD-0151-4023-A0A6-DBAEE80F3F02}" destId="{BFA27F3C-D19E-4ECD-996D-F04E5AC039DF}" srcOrd="1" destOrd="0" presId="urn:microsoft.com/office/officeart/2008/layout/AlternatingHexagons"/>
    <dgm:cxn modelId="{8CE0435A-CF0A-409B-A69F-6C062955B00C}" type="presParOf" srcId="{E47367BD-0151-4023-A0A6-DBAEE80F3F02}" destId="{8BF72862-0B4F-4A70-BE73-050F28A880BC}" srcOrd="2" destOrd="0" presId="urn:microsoft.com/office/officeart/2008/layout/AlternatingHexagons"/>
    <dgm:cxn modelId="{7D2EE2D4-857B-4243-A1FF-92B8290EF36C}" type="presParOf" srcId="{E47367BD-0151-4023-A0A6-DBAEE80F3F02}" destId="{F5D0D950-64B0-4EBC-AEE9-B96ABAE81F39}" srcOrd="3" destOrd="0" presId="urn:microsoft.com/office/officeart/2008/layout/AlternatingHexagons"/>
    <dgm:cxn modelId="{5E07D0D9-53E6-49DD-BD95-A5D9C2592D30}" type="presParOf" srcId="{E47367BD-0151-4023-A0A6-DBAEE80F3F02}" destId="{0696C14F-09C8-4E1C-BA59-70284A98ECAE}" srcOrd="4" destOrd="0" presId="urn:microsoft.com/office/officeart/2008/layout/AlternatingHexagons"/>
    <dgm:cxn modelId="{6323C3AB-F153-4673-863A-094F07703E3B}" type="presParOf" srcId="{4E474650-5D00-4CA1-B3DA-EEA178482152}" destId="{ED7F5840-1D79-4549-AA7D-AF318A778FB8}" srcOrd="1" destOrd="0" presId="urn:microsoft.com/office/officeart/2008/layout/AlternatingHexagons"/>
    <dgm:cxn modelId="{96B66F02-D1CA-409A-AECC-5B28F18AD012}" type="presParOf" srcId="{4E474650-5D00-4CA1-B3DA-EEA178482152}" destId="{BADE5E62-70C1-4E79-B901-2CAC10B37D2C}" srcOrd="2" destOrd="0" presId="urn:microsoft.com/office/officeart/2008/layout/AlternatingHexagons"/>
    <dgm:cxn modelId="{DBAF96A0-0BC6-442C-B07D-04883C3FDADA}" type="presParOf" srcId="{BADE5E62-70C1-4E79-B901-2CAC10B37D2C}" destId="{07A9A7D5-EE4E-41DA-8B07-7229D37E03EC}" srcOrd="0" destOrd="0" presId="urn:microsoft.com/office/officeart/2008/layout/AlternatingHexagons"/>
    <dgm:cxn modelId="{D9F686C1-86CA-485A-A9EB-7D709353A8D3}" type="presParOf" srcId="{BADE5E62-70C1-4E79-B901-2CAC10B37D2C}" destId="{AC59428F-B591-44A5-87F4-ACA24971F8E6}" srcOrd="1" destOrd="0" presId="urn:microsoft.com/office/officeart/2008/layout/AlternatingHexagons"/>
    <dgm:cxn modelId="{07021D63-6E02-420D-A832-DE777CCEC0D2}" type="presParOf" srcId="{BADE5E62-70C1-4E79-B901-2CAC10B37D2C}" destId="{80DFA139-CF0F-4AD9-A790-F834F8881E05}" srcOrd="2" destOrd="0" presId="urn:microsoft.com/office/officeart/2008/layout/AlternatingHexagons"/>
    <dgm:cxn modelId="{2891A652-B02D-463C-9E64-3D71441CB3C4}" type="presParOf" srcId="{BADE5E62-70C1-4E79-B901-2CAC10B37D2C}" destId="{D5DE848B-71AC-4603-9144-1524CB1EBCEB}" srcOrd="3" destOrd="0" presId="urn:microsoft.com/office/officeart/2008/layout/AlternatingHexagons"/>
    <dgm:cxn modelId="{81699A94-65F5-4B24-AA12-D080C5751C83}" type="presParOf" srcId="{BADE5E62-70C1-4E79-B901-2CAC10B37D2C}" destId="{CD8225B0-7F13-4DC9-A601-184DB2AE56A4}" srcOrd="4" destOrd="0" presId="urn:microsoft.com/office/officeart/2008/layout/AlternatingHexagons"/>
    <dgm:cxn modelId="{B864E062-2C1D-410F-8731-97B63F197772}" type="presParOf" srcId="{4E474650-5D00-4CA1-B3DA-EEA178482152}" destId="{EA75CC8E-EBD6-48B1-8539-1A486013DF97}" srcOrd="3" destOrd="0" presId="urn:microsoft.com/office/officeart/2008/layout/AlternatingHexagons"/>
    <dgm:cxn modelId="{BC13C3D9-6A8B-4051-9F9C-FB92018524E6}" type="presParOf" srcId="{4E474650-5D00-4CA1-B3DA-EEA178482152}" destId="{991C7371-6377-4855-AA0D-E1D00B61893B}" srcOrd="4" destOrd="0" presId="urn:microsoft.com/office/officeart/2008/layout/AlternatingHexagons"/>
    <dgm:cxn modelId="{1859222C-EC56-48FF-A67F-610D42D630C6}" type="presParOf" srcId="{991C7371-6377-4855-AA0D-E1D00B61893B}" destId="{2817AEE9-2A47-49E6-BEAE-C914B6141774}" srcOrd="0" destOrd="0" presId="urn:microsoft.com/office/officeart/2008/layout/AlternatingHexagons"/>
    <dgm:cxn modelId="{0B4AF6F3-B950-482D-8B77-63BA1F54F186}" type="presParOf" srcId="{991C7371-6377-4855-AA0D-E1D00B61893B}" destId="{D5EB5F02-AE9E-4EC1-8584-0BC6BB320D05}" srcOrd="1" destOrd="0" presId="urn:microsoft.com/office/officeart/2008/layout/AlternatingHexagons"/>
    <dgm:cxn modelId="{6F1621C2-CBC4-4D94-8B59-8B64375F8872}" type="presParOf" srcId="{991C7371-6377-4855-AA0D-E1D00B61893B}" destId="{63BE4642-AA61-47D0-85FF-E2FBAF7B7AAC}" srcOrd="2" destOrd="0" presId="urn:microsoft.com/office/officeart/2008/layout/AlternatingHexagons"/>
    <dgm:cxn modelId="{1D96C076-090F-43E8-AE76-D4C0421CAD03}" type="presParOf" srcId="{991C7371-6377-4855-AA0D-E1D00B61893B}" destId="{F4012310-CAB1-4376-AB59-7923847ECC4C}" srcOrd="3" destOrd="0" presId="urn:microsoft.com/office/officeart/2008/layout/AlternatingHexagons"/>
    <dgm:cxn modelId="{4DA8C668-548F-4005-8AC3-DED3738C9451}" type="presParOf" srcId="{991C7371-6377-4855-AA0D-E1D00B61893B}" destId="{4E44A9B9-700F-4681-9D4B-F6EE9459C170}"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19A98B7-FCC0-4977-83EC-B5D76B70640D}"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073E1ACD-9D5F-49F3-A262-BDA1F16E3B47}">
      <dgm:prSet phldrT="[Text]" custT="1"/>
      <dgm:spPr/>
      <dgm:t>
        <a:bodyPr/>
        <a:lstStyle/>
        <a:p>
          <a:r>
            <a:rPr lang="en-US" sz="2000" b="0" dirty="0">
              <a:solidFill>
                <a:schemeClr val="tx2"/>
              </a:solidFill>
              <a:latin typeface="Arial"/>
              <a:cs typeface="Arial"/>
            </a:rPr>
            <a:t>4.1</a:t>
          </a:r>
          <a:endParaRPr lang="en-US" sz="2000" dirty="0"/>
        </a:p>
      </dgm:t>
    </dgm:pt>
    <dgm:pt modelId="{9827BDCD-0E42-4094-99D2-9B35F3C165CE}" type="parTrans" cxnId="{CB83A60C-AFFB-4279-836C-25780C67028B}">
      <dgm:prSet/>
      <dgm:spPr/>
      <dgm:t>
        <a:bodyPr/>
        <a:lstStyle/>
        <a:p>
          <a:endParaRPr lang="en-US"/>
        </a:p>
      </dgm:t>
    </dgm:pt>
    <dgm:pt modelId="{DF40134D-0744-4D97-98F8-BDFA1AEF4A2F}" type="sibTrans" cxnId="{CB83A60C-AFFB-4279-836C-25780C67028B}">
      <dgm:prSet/>
      <dgm:spPr/>
      <dgm:t>
        <a:bodyPr/>
        <a:lstStyle/>
        <a:p>
          <a:endParaRPr lang="en-US"/>
        </a:p>
      </dgm:t>
    </dgm:pt>
    <dgm:pt modelId="{3E4D090A-5301-42AB-9B6E-45FEA22F7CDF}">
      <dgm:prSet phldrT="[Text]" custT="1"/>
      <dgm:spPr/>
      <dgm:t>
        <a:bodyPr/>
        <a:lstStyle/>
        <a:p>
          <a:r>
            <a:rPr lang="en-US" sz="1800" b="0" dirty="0">
              <a:solidFill>
                <a:schemeClr val="tx2"/>
              </a:solidFill>
              <a:latin typeface="Arial"/>
              <a:cs typeface="Arial"/>
            </a:rPr>
            <a:t>Developing the technical, innovative and administrative skills of the SMEs</a:t>
          </a:r>
          <a:endParaRPr lang="en-US" sz="1800" dirty="0"/>
        </a:p>
      </dgm:t>
    </dgm:pt>
    <dgm:pt modelId="{329707E0-B22B-4B6B-8120-21FA6474CBAA}" type="parTrans" cxnId="{3F5EC012-72C7-447F-9FD1-204CCE7EF4B5}">
      <dgm:prSet/>
      <dgm:spPr/>
      <dgm:t>
        <a:bodyPr/>
        <a:lstStyle/>
        <a:p>
          <a:endParaRPr lang="en-US"/>
        </a:p>
      </dgm:t>
    </dgm:pt>
    <dgm:pt modelId="{B93E6318-CF82-490D-947E-5CDB521810FF}" type="sibTrans" cxnId="{3F5EC012-72C7-447F-9FD1-204CCE7EF4B5}">
      <dgm:prSet/>
      <dgm:spPr/>
      <dgm:t>
        <a:bodyPr/>
        <a:lstStyle/>
        <a:p>
          <a:endParaRPr lang="en-US"/>
        </a:p>
      </dgm:t>
    </dgm:pt>
    <dgm:pt modelId="{AC01F841-9D22-4645-AF2D-EB25FE252788}">
      <dgm:prSet phldrT="[Text]" custT="1"/>
      <dgm:spPr/>
      <dgm:t>
        <a:bodyPr/>
        <a:lstStyle/>
        <a:p>
          <a:r>
            <a:rPr lang="en-US" sz="2000" b="0" dirty="0">
              <a:solidFill>
                <a:schemeClr val="tx2"/>
              </a:solidFill>
              <a:latin typeface="Arial"/>
              <a:cs typeface="Arial"/>
            </a:rPr>
            <a:t>4.1.6</a:t>
          </a:r>
          <a:endParaRPr lang="en-US" sz="2000" dirty="0"/>
        </a:p>
      </dgm:t>
    </dgm:pt>
    <dgm:pt modelId="{19637580-C8AC-460B-BED4-48BFD4CF18B6}" type="parTrans" cxnId="{39E765A9-1242-482E-A28A-D90A03C11611}">
      <dgm:prSet/>
      <dgm:spPr/>
      <dgm:t>
        <a:bodyPr/>
        <a:lstStyle/>
        <a:p>
          <a:endParaRPr lang="en-US"/>
        </a:p>
      </dgm:t>
    </dgm:pt>
    <dgm:pt modelId="{51C33C5E-F3C2-4B6C-9459-563F938FC1BF}" type="sibTrans" cxnId="{39E765A9-1242-482E-A28A-D90A03C11611}">
      <dgm:prSet/>
      <dgm:spPr/>
      <dgm:t>
        <a:bodyPr/>
        <a:lstStyle/>
        <a:p>
          <a:endParaRPr lang="en-US"/>
        </a:p>
      </dgm:t>
    </dgm:pt>
    <dgm:pt modelId="{46F018F9-D29D-463D-80D2-2BD1EB720D00}">
      <dgm:prSet phldrT="[Text]" custT="1"/>
      <dgm:spPr/>
      <dgm:t>
        <a:bodyPr/>
        <a:lstStyle/>
        <a:p>
          <a:r>
            <a:rPr lang="en-US" sz="1800" b="0" dirty="0">
              <a:solidFill>
                <a:schemeClr val="tx2"/>
              </a:solidFill>
              <a:latin typeface="Arial"/>
              <a:cs typeface="Arial"/>
            </a:rPr>
            <a:t>Consultancy services to SMEs </a:t>
          </a:r>
          <a:r>
            <a:rPr lang="en-US" sz="1500" b="0" dirty="0">
              <a:solidFill>
                <a:schemeClr val="tx2"/>
              </a:solidFill>
              <a:latin typeface="Arial"/>
              <a:cs typeface="Arial"/>
            </a:rPr>
            <a:t>on Business and Marketing Plan preparation &amp; implementation, Management</a:t>
          </a:r>
          <a:r>
            <a:rPr lang="tr-TR" sz="1500" b="0" dirty="0">
              <a:solidFill>
                <a:schemeClr val="tx2"/>
              </a:solidFill>
              <a:latin typeface="Arial"/>
              <a:cs typeface="Arial"/>
            </a:rPr>
            <a:t> &amp;</a:t>
          </a:r>
          <a:r>
            <a:rPr lang="en-US" sz="1500" b="0" dirty="0">
              <a:solidFill>
                <a:schemeClr val="tx2"/>
              </a:solidFill>
              <a:latin typeface="Arial"/>
              <a:cs typeface="Arial"/>
            </a:rPr>
            <a:t> Costing Systems, Loan Support, Strategic partner identification for joining clusters, etc. </a:t>
          </a:r>
          <a:endParaRPr lang="en-US" sz="1500" dirty="0"/>
        </a:p>
      </dgm:t>
    </dgm:pt>
    <dgm:pt modelId="{467047C4-2B44-49A5-AA4B-B8B7CC11305F}" type="parTrans" cxnId="{2D61B131-9556-43C8-9843-94E6D0B5F664}">
      <dgm:prSet/>
      <dgm:spPr/>
      <dgm:t>
        <a:bodyPr/>
        <a:lstStyle/>
        <a:p>
          <a:endParaRPr lang="en-US"/>
        </a:p>
      </dgm:t>
    </dgm:pt>
    <dgm:pt modelId="{DDAB4DD3-8D6A-451A-A2B0-3A6201C5DCEC}" type="sibTrans" cxnId="{2D61B131-9556-43C8-9843-94E6D0B5F664}">
      <dgm:prSet/>
      <dgm:spPr/>
      <dgm:t>
        <a:bodyPr/>
        <a:lstStyle/>
        <a:p>
          <a:endParaRPr lang="en-US"/>
        </a:p>
      </dgm:t>
    </dgm:pt>
    <dgm:pt modelId="{484B6B8D-EE27-46EC-91E4-9B7054C9AE1B}">
      <dgm:prSet phldrT="[Text]" custT="1"/>
      <dgm:spPr/>
      <dgm:t>
        <a:bodyPr/>
        <a:lstStyle/>
        <a:p>
          <a:r>
            <a:rPr lang="en-US" sz="2000" b="0" dirty="0">
              <a:solidFill>
                <a:schemeClr val="tx2"/>
              </a:solidFill>
              <a:latin typeface="Arial"/>
              <a:cs typeface="Arial"/>
            </a:rPr>
            <a:t>4.4</a:t>
          </a:r>
          <a:endParaRPr lang="en-US" sz="2000" dirty="0"/>
        </a:p>
      </dgm:t>
    </dgm:pt>
    <dgm:pt modelId="{6A227F10-FF35-4A66-B3F0-448F5BF49E0A}" type="parTrans" cxnId="{2611B985-829D-448B-966F-B3346B28172B}">
      <dgm:prSet/>
      <dgm:spPr/>
      <dgm:t>
        <a:bodyPr/>
        <a:lstStyle/>
        <a:p>
          <a:endParaRPr lang="en-US"/>
        </a:p>
      </dgm:t>
    </dgm:pt>
    <dgm:pt modelId="{7DADB410-5E26-4D52-A001-E16B1D8199F4}" type="sibTrans" cxnId="{2611B985-829D-448B-966F-B3346B28172B}">
      <dgm:prSet/>
      <dgm:spPr/>
      <dgm:t>
        <a:bodyPr/>
        <a:lstStyle/>
        <a:p>
          <a:endParaRPr lang="en-US"/>
        </a:p>
      </dgm:t>
    </dgm:pt>
    <dgm:pt modelId="{E6F503EB-BB20-4BD0-A063-43833FFB1431}">
      <dgm:prSet phldrT="[Text]" custT="1"/>
      <dgm:spPr/>
      <dgm:t>
        <a:bodyPr/>
        <a:lstStyle/>
        <a:p>
          <a:r>
            <a:rPr lang="en-US" sz="1800" b="0" dirty="0">
              <a:solidFill>
                <a:schemeClr val="tx2"/>
              </a:solidFill>
              <a:latin typeface="Arial"/>
              <a:cs typeface="Arial"/>
            </a:rPr>
            <a:t>Easing the access of SMEs to regional and other international markets</a:t>
          </a:r>
          <a:endParaRPr lang="en-US" sz="1800" dirty="0"/>
        </a:p>
      </dgm:t>
    </dgm:pt>
    <dgm:pt modelId="{151EAB09-138B-4959-AD08-C5C979560649}" type="parTrans" cxnId="{56FC2E9D-8E90-4380-9B1E-9F20CE8FBA9D}">
      <dgm:prSet/>
      <dgm:spPr/>
      <dgm:t>
        <a:bodyPr/>
        <a:lstStyle/>
        <a:p>
          <a:endParaRPr lang="en-US"/>
        </a:p>
      </dgm:t>
    </dgm:pt>
    <dgm:pt modelId="{D449CA61-940F-4C83-90D2-A3A45C1FD827}" type="sibTrans" cxnId="{56FC2E9D-8E90-4380-9B1E-9F20CE8FBA9D}">
      <dgm:prSet/>
      <dgm:spPr/>
      <dgm:t>
        <a:bodyPr/>
        <a:lstStyle/>
        <a:p>
          <a:endParaRPr lang="en-US"/>
        </a:p>
      </dgm:t>
    </dgm:pt>
    <dgm:pt modelId="{7A2E728F-C3E3-4F28-801D-C81B807A71BA}">
      <dgm:prSet custT="1"/>
      <dgm:spPr/>
      <dgm:t>
        <a:bodyPr/>
        <a:lstStyle/>
        <a:p>
          <a:r>
            <a:rPr lang="en-US" sz="2000" b="0" dirty="0">
              <a:solidFill>
                <a:schemeClr val="tx2"/>
              </a:solidFill>
              <a:latin typeface="Arial"/>
              <a:cs typeface="Arial"/>
            </a:rPr>
            <a:t>4.4.2</a:t>
          </a:r>
          <a:endParaRPr lang="en-US" sz="2000" dirty="0"/>
        </a:p>
      </dgm:t>
    </dgm:pt>
    <dgm:pt modelId="{6E349FB2-E749-4DAC-9DA6-57ADEE611EE8}" type="parTrans" cxnId="{6DF0360D-8595-448F-B4B9-2EDE83058E27}">
      <dgm:prSet/>
      <dgm:spPr/>
      <dgm:t>
        <a:bodyPr/>
        <a:lstStyle/>
        <a:p>
          <a:endParaRPr lang="en-US"/>
        </a:p>
      </dgm:t>
    </dgm:pt>
    <dgm:pt modelId="{E4A7047B-F93F-4668-AF5B-EAD1B0774ED3}" type="sibTrans" cxnId="{6DF0360D-8595-448F-B4B9-2EDE83058E27}">
      <dgm:prSet/>
      <dgm:spPr/>
      <dgm:t>
        <a:bodyPr/>
        <a:lstStyle/>
        <a:p>
          <a:endParaRPr lang="en-US"/>
        </a:p>
      </dgm:t>
    </dgm:pt>
    <dgm:pt modelId="{CB0FE3DA-5B56-4ADF-9543-6D7352075DD0}">
      <dgm:prSet custT="1"/>
      <dgm:spPr/>
      <dgm:t>
        <a:bodyPr/>
        <a:lstStyle/>
        <a:p>
          <a:r>
            <a:rPr lang="en-US" sz="1800" b="0" dirty="0">
              <a:solidFill>
                <a:schemeClr val="tx2"/>
              </a:solidFill>
              <a:latin typeface="Arial"/>
              <a:cs typeface="Arial"/>
            </a:rPr>
            <a:t>Determination and development of clusters and target sectors for SME’s development</a:t>
          </a:r>
          <a:endParaRPr lang="en-US" sz="1800" dirty="0"/>
        </a:p>
      </dgm:t>
    </dgm:pt>
    <dgm:pt modelId="{107BE23A-50C3-4D97-89A7-BD975B7BDDF0}" type="parTrans" cxnId="{06EF1A6E-FC5A-466B-A3A8-FCADB777595E}">
      <dgm:prSet/>
      <dgm:spPr/>
      <dgm:t>
        <a:bodyPr/>
        <a:lstStyle/>
        <a:p>
          <a:endParaRPr lang="en-US"/>
        </a:p>
      </dgm:t>
    </dgm:pt>
    <dgm:pt modelId="{7644799F-6A24-46A8-88DD-C09F3BDB3982}" type="sibTrans" cxnId="{06EF1A6E-FC5A-466B-A3A8-FCADB777595E}">
      <dgm:prSet/>
      <dgm:spPr/>
      <dgm:t>
        <a:bodyPr/>
        <a:lstStyle/>
        <a:p>
          <a:endParaRPr lang="en-US"/>
        </a:p>
      </dgm:t>
    </dgm:pt>
    <dgm:pt modelId="{B6D01F95-9131-405F-87CE-2A39759001D0}" type="pres">
      <dgm:prSet presAssocID="{019A98B7-FCC0-4977-83EC-B5D76B70640D}" presName="Name0" presStyleCnt="0">
        <dgm:presLayoutVars>
          <dgm:chMax/>
          <dgm:chPref val="3"/>
          <dgm:dir/>
          <dgm:animOne val="branch"/>
          <dgm:animLvl val="lvl"/>
        </dgm:presLayoutVars>
      </dgm:prSet>
      <dgm:spPr/>
    </dgm:pt>
    <dgm:pt modelId="{53AAFE7F-7E9D-48F5-9D1F-12F5DE14C241}" type="pres">
      <dgm:prSet presAssocID="{073E1ACD-9D5F-49F3-A262-BDA1F16E3B47}" presName="composite" presStyleCnt="0"/>
      <dgm:spPr/>
    </dgm:pt>
    <dgm:pt modelId="{BCFDF676-1310-42C0-8243-5B5A02C56BB6}" type="pres">
      <dgm:prSet presAssocID="{073E1ACD-9D5F-49F3-A262-BDA1F16E3B47}" presName="FirstChild" presStyleLbl="revTx" presStyleIdx="0" presStyleCnt="4" custScaleX="118306" custLinFactNeighborX="-5400">
        <dgm:presLayoutVars>
          <dgm:chMax val="0"/>
          <dgm:chPref val="0"/>
          <dgm:bulletEnabled val="1"/>
        </dgm:presLayoutVars>
      </dgm:prSet>
      <dgm:spPr/>
    </dgm:pt>
    <dgm:pt modelId="{69CF32F6-1A35-4B08-8A3F-BD9678C28513}" type="pres">
      <dgm:prSet presAssocID="{073E1ACD-9D5F-49F3-A262-BDA1F16E3B47}" presName="Parent" presStyleLbl="alignNode1" presStyleIdx="0" presStyleCnt="4" custScaleX="43575" custLinFactNeighborX="-17663">
        <dgm:presLayoutVars>
          <dgm:chMax val="3"/>
          <dgm:chPref val="3"/>
          <dgm:bulletEnabled val="1"/>
        </dgm:presLayoutVars>
      </dgm:prSet>
      <dgm:spPr/>
    </dgm:pt>
    <dgm:pt modelId="{097CCA5F-25A3-497F-AFCC-34998235196A}" type="pres">
      <dgm:prSet presAssocID="{073E1ACD-9D5F-49F3-A262-BDA1F16E3B47}" presName="Accent" presStyleLbl="parChTrans1D1" presStyleIdx="0" presStyleCnt="4"/>
      <dgm:spPr/>
    </dgm:pt>
    <dgm:pt modelId="{4F9885C3-B90B-41C1-981C-F8864CDA4759}" type="pres">
      <dgm:prSet presAssocID="{DF40134D-0744-4D97-98F8-BDFA1AEF4A2F}" presName="sibTrans" presStyleCnt="0"/>
      <dgm:spPr/>
    </dgm:pt>
    <dgm:pt modelId="{C00415F7-B3A5-4A23-B62E-772C91008AB5}" type="pres">
      <dgm:prSet presAssocID="{AC01F841-9D22-4645-AF2D-EB25FE252788}" presName="composite" presStyleCnt="0"/>
      <dgm:spPr/>
    </dgm:pt>
    <dgm:pt modelId="{23CC2A14-A907-44D1-A4A0-95B50F4FD6E9}" type="pres">
      <dgm:prSet presAssocID="{AC01F841-9D22-4645-AF2D-EB25FE252788}" presName="FirstChild" presStyleLbl="revTx" presStyleIdx="1" presStyleCnt="4" custScaleX="118306" custLinFactNeighborX="-5400">
        <dgm:presLayoutVars>
          <dgm:chMax val="0"/>
          <dgm:chPref val="0"/>
          <dgm:bulletEnabled val="1"/>
        </dgm:presLayoutVars>
      </dgm:prSet>
      <dgm:spPr/>
    </dgm:pt>
    <dgm:pt modelId="{D8D34C50-63BC-4EC6-AD5E-350BC447ED9C}" type="pres">
      <dgm:prSet presAssocID="{AC01F841-9D22-4645-AF2D-EB25FE252788}" presName="Parent" presStyleLbl="alignNode1" presStyleIdx="1" presStyleCnt="4" custScaleX="43575" custLinFactNeighborX="-17663">
        <dgm:presLayoutVars>
          <dgm:chMax val="3"/>
          <dgm:chPref val="3"/>
          <dgm:bulletEnabled val="1"/>
        </dgm:presLayoutVars>
      </dgm:prSet>
      <dgm:spPr/>
    </dgm:pt>
    <dgm:pt modelId="{41B3C3CE-D3D9-4AA2-B43C-E7B5135CA2AC}" type="pres">
      <dgm:prSet presAssocID="{AC01F841-9D22-4645-AF2D-EB25FE252788}" presName="Accent" presStyleLbl="parChTrans1D1" presStyleIdx="1" presStyleCnt="4"/>
      <dgm:spPr/>
    </dgm:pt>
    <dgm:pt modelId="{3931A0ED-C4CE-4DE9-8F4D-7765963D9C5E}" type="pres">
      <dgm:prSet presAssocID="{51C33C5E-F3C2-4B6C-9459-563F938FC1BF}" presName="sibTrans" presStyleCnt="0"/>
      <dgm:spPr/>
    </dgm:pt>
    <dgm:pt modelId="{CFBB6155-2E69-4A84-9F29-F0B41CFF1B99}" type="pres">
      <dgm:prSet presAssocID="{484B6B8D-EE27-46EC-91E4-9B7054C9AE1B}" presName="composite" presStyleCnt="0"/>
      <dgm:spPr/>
    </dgm:pt>
    <dgm:pt modelId="{E5733B5B-ED7C-4A0B-B6CC-6A771D8522AD}" type="pres">
      <dgm:prSet presAssocID="{484B6B8D-EE27-46EC-91E4-9B7054C9AE1B}" presName="FirstChild" presStyleLbl="revTx" presStyleIdx="2" presStyleCnt="4" custScaleX="118306" custLinFactNeighborX="-5400">
        <dgm:presLayoutVars>
          <dgm:chMax val="0"/>
          <dgm:chPref val="0"/>
          <dgm:bulletEnabled val="1"/>
        </dgm:presLayoutVars>
      </dgm:prSet>
      <dgm:spPr/>
    </dgm:pt>
    <dgm:pt modelId="{CB7AB072-3B8C-499D-BB2F-A2F82E383F61}" type="pres">
      <dgm:prSet presAssocID="{484B6B8D-EE27-46EC-91E4-9B7054C9AE1B}" presName="Parent" presStyleLbl="alignNode1" presStyleIdx="2" presStyleCnt="4" custScaleX="43575" custLinFactNeighborX="-17663">
        <dgm:presLayoutVars>
          <dgm:chMax val="3"/>
          <dgm:chPref val="3"/>
          <dgm:bulletEnabled val="1"/>
        </dgm:presLayoutVars>
      </dgm:prSet>
      <dgm:spPr/>
    </dgm:pt>
    <dgm:pt modelId="{87AD08B9-0D1D-495B-B9DE-152CBB05B555}" type="pres">
      <dgm:prSet presAssocID="{484B6B8D-EE27-46EC-91E4-9B7054C9AE1B}" presName="Accent" presStyleLbl="parChTrans1D1" presStyleIdx="2" presStyleCnt="4"/>
      <dgm:spPr/>
    </dgm:pt>
    <dgm:pt modelId="{04AB7A53-40AC-4ED4-B0F5-E9BEDCD9363C}" type="pres">
      <dgm:prSet presAssocID="{7DADB410-5E26-4D52-A001-E16B1D8199F4}" presName="sibTrans" presStyleCnt="0"/>
      <dgm:spPr/>
    </dgm:pt>
    <dgm:pt modelId="{3FF56D3A-7933-4C19-815E-19DF350A8F13}" type="pres">
      <dgm:prSet presAssocID="{7A2E728F-C3E3-4F28-801D-C81B807A71BA}" presName="composite" presStyleCnt="0"/>
      <dgm:spPr/>
    </dgm:pt>
    <dgm:pt modelId="{170EBA5C-75C3-4AFF-B2A5-966587957C4D}" type="pres">
      <dgm:prSet presAssocID="{7A2E728F-C3E3-4F28-801D-C81B807A71BA}" presName="FirstChild" presStyleLbl="revTx" presStyleIdx="3" presStyleCnt="4" custScaleX="118306" custLinFactNeighborX="-5400">
        <dgm:presLayoutVars>
          <dgm:chMax val="0"/>
          <dgm:chPref val="0"/>
          <dgm:bulletEnabled val="1"/>
        </dgm:presLayoutVars>
      </dgm:prSet>
      <dgm:spPr/>
    </dgm:pt>
    <dgm:pt modelId="{6DCE80BC-7933-4AC9-82CA-215B8ED84C59}" type="pres">
      <dgm:prSet presAssocID="{7A2E728F-C3E3-4F28-801D-C81B807A71BA}" presName="Parent" presStyleLbl="alignNode1" presStyleIdx="3" presStyleCnt="4" custScaleX="43575" custLinFactNeighborX="-17663">
        <dgm:presLayoutVars>
          <dgm:chMax val="3"/>
          <dgm:chPref val="3"/>
          <dgm:bulletEnabled val="1"/>
        </dgm:presLayoutVars>
      </dgm:prSet>
      <dgm:spPr/>
    </dgm:pt>
    <dgm:pt modelId="{EC417098-5207-41BA-BE92-A3E08AA571DF}" type="pres">
      <dgm:prSet presAssocID="{7A2E728F-C3E3-4F28-801D-C81B807A71BA}" presName="Accent" presStyleLbl="parChTrans1D1" presStyleIdx="3" presStyleCnt="4"/>
      <dgm:spPr/>
    </dgm:pt>
  </dgm:ptLst>
  <dgm:cxnLst>
    <dgm:cxn modelId="{39E765A9-1242-482E-A28A-D90A03C11611}" srcId="{019A98B7-FCC0-4977-83EC-B5D76B70640D}" destId="{AC01F841-9D22-4645-AF2D-EB25FE252788}" srcOrd="1" destOrd="0" parTransId="{19637580-C8AC-460B-BED4-48BFD4CF18B6}" sibTransId="{51C33C5E-F3C2-4B6C-9459-563F938FC1BF}"/>
    <dgm:cxn modelId="{CB83A60C-AFFB-4279-836C-25780C67028B}" srcId="{019A98B7-FCC0-4977-83EC-B5D76B70640D}" destId="{073E1ACD-9D5F-49F3-A262-BDA1F16E3B47}" srcOrd="0" destOrd="0" parTransId="{9827BDCD-0E42-4094-99D2-9B35F3C165CE}" sibTransId="{DF40134D-0744-4D97-98F8-BDFA1AEF4A2F}"/>
    <dgm:cxn modelId="{3F5EC012-72C7-447F-9FD1-204CCE7EF4B5}" srcId="{073E1ACD-9D5F-49F3-A262-BDA1F16E3B47}" destId="{3E4D090A-5301-42AB-9B6E-45FEA22F7CDF}" srcOrd="0" destOrd="0" parTransId="{329707E0-B22B-4B6B-8120-21FA6474CBAA}" sibTransId="{B93E6318-CF82-490D-947E-5CDB521810FF}"/>
    <dgm:cxn modelId="{99F6E5AD-86EF-46C9-BD6D-22A2B4BABFCD}" type="presOf" srcId="{3E4D090A-5301-42AB-9B6E-45FEA22F7CDF}" destId="{BCFDF676-1310-42C0-8243-5B5A02C56BB6}" srcOrd="0" destOrd="0" presId="urn:microsoft.com/office/officeart/2011/layout/TabList"/>
    <dgm:cxn modelId="{2D61B131-9556-43C8-9843-94E6D0B5F664}" srcId="{AC01F841-9D22-4645-AF2D-EB25FE252788}" destId="{46F018F9-D29D-463D-80D2-2BD1EB720D00}" srcOrd="0" destOrd="0" parTransId="{467047C4-2B44-49A5-AA4B-B8B7CC11305F}" sibTransId="{DDAB4DD3-8D6A-451A-A2B0-3A6201C5DCEC}"/>
    <dgm:cxn modelId="{3CFB5D8C-B83F-4568-A2F3-CD582CD7EF91}" type="presOf" srcId="{CB0FE3DA-5B56-4ADF-9543-6D7352075DD0}" destId="{170EBA5C-75C3-4AFF-B2A5-966587957C4D}" srcOrd="0" destOrd="0" presId="urn:microsoft.com/office/officeart/2011/layout/TabList"/>
    <dgm:cxn modelId="{6DF0360D-8595-448F-B4B9-2EDE83058E27}" srcId="{019A98B7-FCC0-4977-83EC-B5D76B70640D}" destId="{7A2E728F-C3E3-4F28-801D-C81B807A71BA}" srcOrd="3" destOrd="0" parTransId="{6E349FB2-E749-4DAC-9DA6-57ADEE611EE8}" sibTransId="{E4A7047B-F93F-4668-AF5B-EAD1B0774ED3}"/>
    <dgm:cxn modelId="{476D5219-0E9C-42C3-9400-717627113357}" type="presOf" srcId="{484B6B8D-EE27-46EC-91E4-9B7054C9AE1B}" destId="{CB7AB072-3B8C-499D-BB2F-A2F82E383F61}" srcOrd="0" destOrd="0" presId="urn:microsoft.com/office/officeart/2011/layout/TabList"/>
    <dgm:cxn modelId="{545010DB-842A-4C37-B042-AC7B227A2338}" type="presOf" srcId="{E6F503EB-BB20-4BD0-A063-43833FFB1431}" destId="{E5733B5B-ED7C-4A0B-B6CC-6A771D8522AD}" srcOrd="0" destOrd="0" presId="urn:microsoft.com/office/officeart/2011/layout/TabList"/>
    <dgm:cxn modelId="{D6FAB87D-93B8-49D1-9386-C462B03429D4}" type="presOf" srcId="{7A2E728F-C3E3-4F28-801D-C81B807A71BA}" destId="{6DCE80BC-7933-4AC9-82CA-215B8ED84C59}" srcOrd="0" destOrd="0" presId="urn:microsoft.com/office/officeart/2011/layout/TabList"/>
    <dgm:cxn modelId="{74FB8020-4EA4-4E25-A961-A8AD1098371A}" type="presOf" srcId="{AC01F841-9D22-4645-AF2D-EB25FE252788}" destId="{D8D34C50-63BC-4EC6-AD5E-350BC447ED9C}" srcOrd="0" destOrd="0" presId="urn:microsoft.com/office/officeart/2011/layout/TabList"/>
    <dgm:cxn modelId="{5073DACC-4F33-4C41-A349-6B9CADD3AA85}" type="presOf" srcId="{46F018F9-D29D-463D-80D2-2BD1EB720D00}" destId="{23CC2A14-A907-44D1-A4A0-95B50F4FD6E9}" srcOrd="0" destOrd="0" presId="urn:microsoft.com/office/officeart/2011/layout/TabList"/>
    <dgm:cxn modelId="{C3D380EB-DE81-4D70-A020-0173C4B6BD95}" type="presOf" srcId="{019A98B7-FCC0-4977-83EC-B5D76B70640D}" destId="{B6D01F95-9131-405F-87CE-2A39759001D0}" srcOrd="0" destOrd="0" presId="urn:microsoft.com/office/officeart/2011/layout/TabList"/>
    <dgm:cxn modelId="{06EF1A6E-FC5A-466B-A3A8-FCADB777595E}" srcId="{7A2E728F-C3E3-4F28-801D-C81B807A71BA}" destId="{CB0FE3DA-5B56-4ADF-9543-6D7352075DD0}" srcOrd="0" destOrd="0" parTransId="{107BE23A-50C3-4D97-89A7-BD975B7BDDF0}" sibTransId="{7644799F-6A24-46A8-88DD-C09F3BDB3982}"/>
    <dgm:cxn modelId="{56FC2E9D-8E90-4380-9B1E-9F20CE8FBA9D}" srcId="{484B6B8D-EE27-46EC-91E4-9B7054C9AE1B}" destId="{E6F503EB-BB20-4BD0-A063-43833FFB1431}" srcOrd="0" destOrd="0" parTransId="{151EAB09-138B-4959-AD08-C5C979560649}" sibTransId="{D449CA61-940F-4C83-90D2-A3A45C1FD827}"/>
    <dgm:cxn modelId="{2611B985-829D-448B-966F-B3346B28172B}" srcId="{019A98B7-FCC0-4977-83EC-B5D76B70640D}" destId="{484B6B8D-EE27-46EC-91E4-9B7054C9AE1B}" srcOrd="2" destOrd="0" parTransId="{6A227F10-FF35-4A66-B3F0-448F5BF49E0A}" sibTransId="{7DADB410-5E26-4D52-A001-E16B1D8199F4}"/>
    <dgm:cxn modelId="{87298952-2013-45A7-A4B3-195DA3CDF152}" type="presOf" srcId="{073E1ACD-9D5F-49F3-A262-BDA1F16E3B47}" destId="{69CF32F6-1A35-4B08-8A3F-BD9678C28513}" srcOrd="0" destOrd="0" presId="urn:microsoft.com/office/officeart/2011/layout/TabList"/>
    <dgm:cxn modelId="{8613E6C9-D7C0-4E7A-91CF-4FD86C6E377F}" type="presParOf" srcId="{B6D01F95-9131-405F-87CE-2A39759001D0}" destId="{53AAFE7F-7E9D-48F5-9D1F-12F5DE14C241}" srcOrd="0" destOrd="0" presId="urn:microsoft.com/office/officeart/2011/layout/TabList"/>
    <dgm:cxn modelId="{6B1F51B9-7403-402B-AE44-B32F8835ECB9}" type="presParOf" srcId="{53AAFE7F-7E9D-48F5-9D1F-12F5DE14C241}" destId="{BCFDF676-1310-42C0-8243-5B5A02C56BB6}" srcOrd="0" destOrd="0" presId="urn:microsoft.com/office/officeart/2011/layout/TabList"/>
    <dgm:cxn modelId="{98209620-4D24-44A2-AD7D-61DF02B26A96}" type="presParOf" srcId="{53AAFE7F-7E9D-48F5-9D1F-12F5DE14C241}" destId="{69CF32F6-1A35-4B08-8A3F-BD9678C28513}" srcOrd="1" destOrd="0" presId="urn:microsoft.com/office/officeart/2011/layout/TabList"/>
    <dgm:cxn modelId="{653D6CE0-FBCD-4A64-B7CE-7DC3CCE4C93E}" type="presParOf" srcId="{53AAFE7F-7E9D-48F5-9D1F-12F5DE14C241}" destId="{097CCA5F-25A3-497F-AFCC-34998235196A}" srcOrd="2" destOrd="0" presId="urn:microsoft.com/office/officeart/2011/layout/TabList"/>
    <dgm:cxn modelId="{598B6DCE-2DCB-4545-8009-092F97DCEEDB}" type="presParOf" srcId="{B6D01F95-9131-405F-87CE-2A39759001D0}" destId="{4F9885C3-B90B-41C1-981C-F8864CDA4759}" srcOrd="1" destOrd="0" presId="urn:microsoft.com/office/officeart/2011/layout/TabList"/>
    <dgm:cxn modelId="{7E44D06B-2DC9-4655-9FB4-0C08A8D370D4}" type="presParOf" srcId="{B6D01F95-9131-405F-87CE-2A39759001D0}" destId="{C00415F7-B3A5-4A23-B62E-772C91008AB5}" srcOrd="2" destOrd="0" presId="urn:microsoft.com/office/officeart/2011/layout/TabList"/>
    <dgm:cxn modelId="{29A6E2E3-CB2B-4069-BBF5-17533CC1728E}" type="presParOf" srcId="{C00415F7-B3A5-4A23-B62E-772C91008AB5}" destId="{23CC2A14-A907-44D1-A4A0-95B50F4FD6E9}" srcOrd="0" destOrd="0" presId="urn:microsoft.com/office/officeart/2011/layout/TabList"/>
    <dgm:cxn modelId="{16E889B6-EF62-4507-B446-E832191F1BDF}" type="presParOf" srcId="{C00415F7-B3A5-4A23-B62E-772C91008AB5}" destId="{D8D34C50-63BC-4EC6-AD5E-350BC447ED9C}" srcOrd="1" destOrd="0" presId="urn:microsoft.com/office/officeart/2011/layout/TabList"/>
    <dgm:cxn modelId="{ECC36F2F-CAE3-4181-870D-18D49AA89E5C}" type="presParOf" srcId="{C00415F7-B3A5-4A23-B62E-772C91008AB5}" destId="{41B3C3CE-D3D9-4AA2-B43C-E7B5135CA2AC}" srcOrd="2" destOrd="0" presId="urn:microsoft.com/office/officeart/2011/layout/TabList"/>
    <dgm:cxn modelId="{7B752F61-D2DC-46E6-8FCF-A55F8F4519F9}" type="presParOf" srcId="{B6D01F95-9131-405F-87CE-2A39759001D0}" destId="{3931A0ED-C4CE-4DE9-8F4D-7765963D9C5E}" srcOrd="3" destOrd="0" presId="urn:microsoft.com/office/officeart/2011/layout/TabList"/>
    <dgm:cxn modelId="{EEE25B77-2EE7-4D0A-893B-0628355191D7}" type="presParOf" srcId="{B6D01F95-9131-405F-87CE-2A39759001D0}" destId="{CFBB6155-2E69-4A84-9F29-F0B41CFF1B99}" srcOrd="4" destOrd="0" presId="urn:microsoft.com/office/officeart/2011/layout/TabList"/>
    <dgm:cxn modelId="{D913A196-28E8-4FEC-8F72-425DBC2541EE}" type="presParOf" srcId="{CFBB6155-2E69-4A84-9F29-F0B41CFF1B99}" destId="{E5733B5B-ED7C-4A0B-B6CC-6A771D8522AD}" srcOrd="0" destOrd="0" presId="urn:microsoft.com/office/officeart/2011/layout/TabList"/>
    <dgm:cxn modelId="{1EE8094A-5D2D-479F-B8D4-FB9CA5127898}" type="presParOf" srcId="{CFBB6155-2E69-4A84-9F29-F0B41CFF1B99}" destId="{CB7AB072-3B8C-499D-BB2F-A2F82E383F61}" srcOrd="1" destOrd="0" presId="urn:microsoft.com/office/officeart/2011/layout/TabList"/>
    <dgm:cxn modelId="{71589ACE-6A97-474E-9C8E-1996165E8067}" type="presParOf" srcId="{CFBB6155-2E69-4A84-9F29-F0B41CFF1B99}" destId="{87AD08B9-0D1D-495B-B9DE-152CBB05B555}" srcOrd="2" destOrd="0" presId="urn:microsoft.com/office/officeart/2011/layout/TabList"/>
    <dgm:cxn modelId="{7C7BC35A-6BC5-48A5-B7A6-A8A07CFD3DF5}" type="presParOf" srcId="{B6D01F95-9131-405F-87CE-2A39759001D0}" destId="{04AB7A53-40AC-4ED4-B0F5-E9BEDCD9363C}" srcOrd="5" destOrd="0" presId="urn:microsoft.com/office/officeart/2011/layout/TabList"/>
    <dgm:cxn modelId="{F3F9DA7C-9AAF-4E42-86E9-93C5FD11146A}" type="presParOf" srcId="{B6D01F95-9131-405F-87CE-2A39759001D0}" destId="{3FF56D3A-7933-4C19-815E-19DF350A8F13}" srcOrd="6" destOrd="0" presId="urn:microsoft.com/office/officeart/2011/layout/TabList"/>
    <dgm:cxn modelId="{B03434FA-9333-48F7-A197-59F7EB326F63}" type="presParOf" srcId="{3FF56D3A-7933-4C19-815E-19DF350A8F13}" destId="{170EBA5C-75C3-4AFF-B2A5-966587957C4D}" srcOrd="0" destOrd="0" presId="urn:microsoft.com/office/officeart/2011/layout/TabList"/>
    <dgm:cxn modelId="{D86916B3-4E5F-4097-93CE-03E4691520C1}" type="presParOf" srcId="{3FF56D3A-7933-4C19-815E-19DF350A8F13}" destId="{6DCE80BC-7933-4AC9-82CA-215B8ED84C59}" srcOrd="1" destOrd="0" presId="urn:microsoft.com/office/officeart/2011/layout/TabList"/>
    <dgm:cxn modelId="{EDD33884-C2E9-491A-A7D1-9CAE13CFB716}" type="presParOf" srcId="{3FF56D3A-7933-4C19-815E-19DF350A8F13}" destId="{EC417098-5207-41BA-BE92-A3E08AA571DF}" srcOrd="2"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E0E11D9-F12D-4765-BF0C-C2E25E3F336A}"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US"/>
        </a:p>
      </dgm:t>
    </dgm:pt>
    <dgm:pt modelId="{289BD12C-16BE-4BCB-B50B-F9A7B41A2187}">
      <dgm:prSet phldrT="[Text]" custT="1"/>
      <dgm:spPr>
        <a:solidFill>
          <a:srgbClr val="FF0000"/>
        </a:solidFill>
      </dgm:spPr>
      <dgm:t>
        <a:bodyPr/>
        <a:lstStyle/>
        <a:p>
          <a:r>
            <a:rPr lang="en-GB" sz="2000" noProof="0" dirty="0">
              <a:latin typeface="Arial" panose="020B0604020202020204" pitchFamily="34" charset="0"/>
              <a:cs typeface="Arial" panose="020B0604020202020204" pitchFamily="34" charset="0"/>
            </a:rPr>
            <a:t>Role of the Government</a:t>
          </a:r>
        </a:p>
      </dgm:t>
    </dgm:pt>
    <dgm:pt modelId="{4B13568F-758C-4256-AEE1-05AD56655146}" type="parTrans" cxnId="{6A42288A-C5A3-470A-B381-724F5B945FCE}">
      <dgm:prSet/>
      <dgm:spPr/>
      <dgm:t>
        <a:bodyPr/>
        <a:lstStyle/>
        <a:p>
          <a:endParaRPr lang="en-GB" sz="3200" noProof="0" dirty="0">
            <a:latin typeface="Arial" panose="020B0604020202020204" pitchFamily="34" charset="0"/>
            <a:cs typeface="Arial" panose="020B0604020202020204" pitchFamily="34" charset="0"/>
          </a:endParaRPr>
        </a:p>
      </dgm:t>
    </dgm:pt>
    <dgm:pt modelId="{A7D75360-ABCE-4711-8705-4A0AA6F81C5B}" type="sibTrans" cxnId="{6A42288A-C5A3-470A-B381-724F5B945FCE}">
      <dgm:prSet/>
      <dgm:spPr/>
      <dgm:t>
        <a:bodyPr/>
        <a:lstStyle/>
        <a:p>
          <a:endParaRPr lang="en-GB" sz="3200" noProof="0" dirty="0">
            <a:latin typeface="Arial" panose="020B0604020202020204" pitchFamily="34" charset="0"/>
            <a:cs typeface="Arial" panose="020B0604020202020204" pitchFamily="34" charset="0"/>
          </a:endParaRPr>
        </a:p>
      </dgm:t>
    </dgm:pt>
    <dgm:pt modelId="{18D19ACF-FD9B-4A77-98D3-1BC5C3383589}">
      <dgm:prSet phldrT="[Text]" custT="1"/>
      <dgm:spPr>
        <a:solidFill>
          <a:schemeClr val="accent1">
            <a:lumMod val="75000"/>
          </a:schemeClr>
        </a:solidFill>
      </dgm:spPr>
      <dgm:t>
        <a:bodyPr/>
        <a:lstStyle/>
        <a:p>
          <a:r>
            <a:rPr lang="en-GB" sz="2000" noProof="0" dirty="0">
              <a:latin typeface="Arial" panose="020B0604020202020204" pitchFamily="34" charset="0"/>
              <a:cs typeface="Arial" panose="020B0604020202020204" pitchFamily="34" charset="0"/>
            </a:rPr>
            <a:t>Facilitate</a:t>
          </a:r>
        </a:p>
      </dgm:t>
    </dgm:pt>
    <dgm:pt modelId="{D3D84AEF-2DA7-4A33-8B70-794CCB4D340D}" type="parTrans" cxnId="{60F82FB5-3833-42BB-A787-57E90F4653AD}">
      <dgm:prSet custT="1"/>
      <dgm:spPr/>
      <dgm:t>
        <a:bodyPr/>
        <a:lstStyle/>
        <a:p>
          <a:endParaRPr lang="en-GB" sz="1800" noProof="0" dirty="0">
            <a:latin typeface="Arial" panose="020B0604020202020204" pitchFamily="34" charset="0"/>
            <a:cs typeface="Arial" panose="020B0604020202020204" pitchFamily="34" charset="0"/>
          </a:endParaRPr>
        </a:p>
      </dgm:t>
    </dgm:pt>
    <dgm:pt modelId="{3F55501A-51BE-4CFB-B4F8-380A34CF01A8}" type="sibTrans" cxnId="{60F82FB5-3833-42BB-A787-57E90F4653AD}">
      <dgm:prSet/>
      <dgm:spPr/>
      <dgm:t>
        <a:bodyPr/>
        <a:lstStyle/>
        <a:p>
          <a:endParaRPr lang="en-GB" sz="3200" noProof="0" dirty="0">
            <a:latin typeface="Arial" panose="020B0604020202020204" pitchFamily="34" charset="0"/>
            <a:cs typeface="Arial" panose="020B0604020202020204" pitchFamily="34" charset="0"/>
          </a:endParaRPr>
        </a:p>
      </dgm:t>
    </dgm:pt>
    <dgm:pt modelId="{51EDD67C-2F64-454B-9B18-DB5E34193CCB}">
      <dgm:prSet phldrT="[Text]" custT="1"/>
      <dgm:spPr>
        <a:solidFill>
          <a:srgbClr val="92D050"/>
        </a:solidFill>
      </dgm:spPr>
      <dgm:t>
        <a:bodyPr/>
        <a:lstStyle/>
        <a:p>
          <a:r>
            <a:rPr lang="en-GB" sz="2000" noProof="0" dirty="0">
              <a:latin typeface="Arial" panose="020B0604020202020204" pitchFamily="34" charset="0"/>
              <a:cs typeface="Arial" panose="020B0604020202020204" pitchFamily="34" charset="0"/>
            </a:rPr>
            <a:t>Cluster Portfolio Management</a:t>
          </a:r>
        </a:p>
      </dgm:t>
    </dgm:pt>
    <dgm:pt modelId="{A71CEFEE-EFE0-458D-99C1-CE2084E9C43A}" type="parTrans" cxnId="{B1C700A5-26C9-47D4-AD4D-5ADECD79B31B}">
      <dgm:prSet custT="1"/>
      <dgm:spPr/>
      <dgm:t>
        <a:bodyPr/>
        <a:lstStyle/>
        <a:p>
          <a:endParaRPr lang="en-GB" sz="1800" noProof="0" dirty="0">
            <a:latin typeface="Arial" panose="020B0604020202020204" pitchFamily="34" charset="0"/>
            <a:cs typeface="Arial" panose="020B0604020202020204" pitchFamily="34" charset="0"/>
          </a:endParaRPr>
        </a:p>
      </dgm:t>
    </dgm:pt>
    <dgm:pt modelId="{51414F88-9EC2-49A1-B7FC-25C6866B0750}" type="sibTrans" cxnId="{B1C700A5-26C9-47D4-AD4D-5ADECD79B31B}">
      <dgm:prSet/>
      <dgm:spPr/>
      <dgm:t>
        <a:bodyPr/>
        <a:lstStyle/>
        <a:p>
          <a:endParaRPr lang="en-GB" sz="3200" noProof="0" dirty="0">
            <a:latin typeface="Arial" panose="020B0604020202020204" pitchFamily="34" charset="0"/>
            <a:cs typeface="Arial" panose="020B0604020202020204" pitchFamily="34" charset="0"/>
          </a:endParaRPr>
        </a:p>
      </dgm:t>
    </dgm:pt>
    <dgm:pt modelId="{2DCA5986-FAE2-4B2A-8A9B-AA11573F2FC8}">
      <dgm:prSet phldrT="[Text]" custT="1"/>
      <dgm:spPr>
        <a:solidFill>
          <a:srgbClr val="FFC000"/>
        </a:solidFill>
      </dgm:spPr>
      <dgm:t>
        <a:bodyPr/>
        <a:lstStyle/>
        <a:p>
          <a:r>
            <a:rPr lang="en-GB" sz="2000" noProof="0" dirty="0">
              <a:latin typeface="Arial" panose="020B0604020202020204" pitchFamily="34" charset="0"/>
              <a:cs typeface="Arial" panose="020B0604020202020204" pitchFamily="34" charset="0"/>
            </a:rPr>
            <a:t>Prioritise</a:t>
          </a:r>
        </a:p>
      </dgm:t>
    </dgm:pt>
    <dgm:pt modelId="{6CB09C6B-2DB9-4396-ADBD-5B281F257525}" type="parTrans" cxnId="{482A88C4-DA98-4764-9F9A-91D185DA4278}">
      <dgm:prSet custT="1"/>
      <dgm:spPr/>
      <dgm:t>
        <a:bodyPr/>
        <a:lstStyle/>
        <a:p>
          <a:endParaRPr lang="en-GB" sz="1800" noProof="0" dirty="0">
            <a:latin typeface="Arial" panose="020B0604020202020204" pitchFamily="34" charset="0"/>
            <a:cs typeface="Arial" panose="020B0604020202020204" pitchFamily="34" charset="0"/>
          </a:endParaRPr>
        </a:p>
      </dgm:t>
    </dgm:pt>
    <dgm:pt modelId="{4A403E0E-8236-4DD7-8382-E0D52552AF5A}" type="sibTrans" cxnId="{482A88C4-DA98-4764-9F9A-91D185DA4278}">
      <dgm:prSet/>
      <dgm:spPr/>
      <dgm:t>
        <a:bodyPr/>
        <a:lstStyle/>
        <a:p>
          <a:endParaRPr lang="en-GB" sz="3200" noProof="0" dirty="0">
            <a:latin typeface="Arial" panose="020B0604020202020204" pitchFamily="34" charset="0"/>
            <a:cs typeface="Arial" panose="020B0604020202020204" pitchFamily="34" charset="0"/>
          </a:endParaRPr>
        </a:p>
      </dgm:t>
    </dgm:pt>
    <dgm:pt modelId="{EA6F3359-8EEF-48F5-81B2-F23D19D1ABC0}" type="pres">
      <dgm:prSet presAssocID="{FE0E11D9-F12D-4765-BF0C-C2E25E3F336A}" presName="Name0" presStyleCnt="0">
        <dgm:presLayoutVars>
          <dgm:chMax val="1"/>
          <dgm:dir/>
          <dgm:animLvl val="ctr"/>
          <dgm:resizeHandles val="exact"/>
        </dgm:presLayoutVars>
      </dgm:prSet>
      <dgm:spPr/>
    </dgm:pt>
    <dgm:pt modelId="{0CD3CF81-2EEA-4E6F-BF83-7ABE5BC52521}" type="pres">
      <dgm:prSet presAssocID="{289BD12C-16BE-4BCB-B50B-F9A7B41A2187}" presName="centerShape" presStyleLbl="node0" presStyleIdx="0" presStyleCnt="1" custScaleX="134484"/>
      <dgm:spPr/>
    </dgm:pt>
    <dgm:pt modelId="{F7FBE15B-FB24-4453-997C-175193765EB4}" type="pres">
      <dgm:prSet presAssocID="{D3D84AEF-2DA7-4A33-8B70-794CCB4D340D}" presName="parTrans" presStyleLbl="sibTrans2D1" presStyleIdx="0" presStyleCnt="3"/>
      <dgm:spPr/>
    </dgm:pt>
    <dgm:pt modelId="{44544EF1-562C-46D4-83C6-9FBBE3E82892}" type="pres">
      <dgm:prSet presAssocID="{D3D84AEF-2DA7-4A33-8B70-794CCB4D340D}" presName="connectorText" presStyleLbl="sibTrans2D1" presStyleIdx="0" presStyleCnt="3"/>
      <dgm:spPr/>
    </dgm:pt>
    <dgm:pt modelId="{FF17E115-8B57-4B16-8B9D-951B3FFC5AE1}" type="pres">
      <dgm:prSet presAssocID="{18D19ACF-FD9B-4A77-98D3-1BC5C3383589}" presName="node" presStyleLbl="node1" presStyleIdx="0" presStyleCnt="3" custScaleX="126316">
        <dgm:presLayoutVars>
          <dgm:bulletEnabled val="1"/>
        </dgm:presLayoutVars>
      </dgm:prSet>
      <dgm:spPr/>
    </dgm:pt>
    <dgm:pt modelId="{4DA2423F-6C5D-4FF4-B765-E0354A548FC4}" type="pres">
      <dgm:prSet presAssocID="{A71CEFEE-EFE0-458D-99C1-CE2084E9C43A}" presName="parTrans" presStyleLbl="sibTrans2D1" presStyleIdx="1" presStyleCnt="3"/>
      <dgm:spPr/>
    </dgm:pt>
    <dgm:pt modelId="{43DFC5F6-4FB3-4F43-A834-3DB5DEA23DAA}" type="pres">
      <dgm:prSet presAssocID="{A71CEFEE-EFE0-458D-99C1-CE2084E9C43A}" presName="connectorText" presStyleLbl="sibTrans2D1" presStyleIdx="1" presStyleCnt="3"/>
      <dgm:spPr/>
    </dgm:pt>
    <dgm:pt modelId="{EDABAC8A-8F0F-4D35-8887-A6CDDD5DDBA4}" type="pres">
      <dgm:prSet presAssocID="{51EDD67C-2F64-454B-9B18-DB5E34193CCB}" presName="node" presStyleLbl="node1" presStyleIdx="1" presStyleCnt="3" custScaleX="145149" custRadScaleRad="110309" custRadScaleInc="-91509">
        <dgm:presLayoutVars>
          <dgm:bulletEnabled val="1"/>
        </dgm:presLayoutVars>
      </dgm:prSet>
      <dgm:spPr/>
    </dgm:pt>
    <dgm:pt modelId="{C779EB2C-3F9F-4DDE-8877-E90FADB7F36A}" type="pres">
      <dgm:prSet presAssocID="{6CB09C6B-2DB9-4396-ADBD-5B281F257525}" presName="parTrans" presStyleLbl="sibTrans2D1" presStyleIdx="2" presStyleCnt="3"/>
      <dgm:spPr/>
    </dgm:pt>
    <dgm:pt modelId="{118FEA39-6483-4320-8286-50A42AD6077D}" type="pres">
      <dgm:prSet presAssocID="{6CB09C6B-2DB9-4396-ADBD-5B281F257525}" presName="connectorText" presStyleLbl="sibTrans2D1" presStyleIdx="2" presStyleCnt="3"/>
      <dgm:spPr/>
    </dgm:pt>
    <dgm:pt modelId="{7C5489A2-E00F-4548-B1A9-ED179DEE4026}" type="pres">
      <dgm:prSet presAssocID="{2DCA5986-FAE2-4B2A-8A9B-AA11573F2FC8}" presName="node" presStyleLbl="node1" presStyleIdx="2" presStyleCnt="3" custScaleX="132478" custRadScaleRad="106830" custRadScaleInc="92958">
        <dgm:presLayoutVars>
          <dgm:bulletEnabled val="1"/>
        </dgm:presLayoutVars>
      </dgm:prSet>
      <dgm:spPr/>
    </dgm:pt>
  </dgm:ptLst>
  <dgm:cxnLst>
    <dgm:cxn modelId="{35AACA41-BFBE-4F20-A11C-CB79189BF3D9}" type="presOf" srcId="{6CB09C6B-2DB9-4396-ADBD-5B281F257525}" destId="{C779EB2C-3F9F-4DDE-8877-E90FADB7F36A}" srcOrd="0" destOrd="0" presId="urn:microsoft.com/office/officeart/2005/8/layout/radial5"/>
    <dgm:cxn modelId="{60F82FB5-3833-42BB-A787-57E90F4653AD}" srcId="{289BD12C-16BE-4BCB-B50B-F9A7B41A2187}" destId="{18D19ACF-FD9B-4A77-98D3-1BC5C3383589}" srcOrd="0" destOrd="0" parTransId="{D3D84AEF-2DA7-4A33-8B70-794CCB4D340D}" sibTransId="{3F55501A-51BE-4CFB-B4F8-380A34CF01A8}"/>
    <dgm:cxn modelId="{FD896FF6-2BDE-4A06-BD62-DC3D6B8A77C7}" type="presOf" srcId="{51EDD67C-2F64-454B-9B18-DB5E34193CCB}" destId="{EDABAC8A-8F0F-4D35-8887-A6CDDD5DDBA4}" srcOrd="0" destOrd="0" presId="urn:microsoft.com/office/officeart/2005/8/layout/radial5"/>
    <dgm:cxn modelId="{19AC6069-48C1-43E7-93A5-C2C74C2BE6E3}" type="presOf" srcId="{2DCA5986-FAE2-4B2A-8A9B-AA11573F2FC8}" destId="{7C5489A2-E00F-4548-B1A9-ED179DEE4026}" srcOrd="0" destOrd="0" presId="urn:microsoft.com/office/officeart/2005/8/layout/radial5"/>
    <dgm:cxn modelId="{ED044B9A-516D-4063-AE76-3F9EDA308B6F}" type="presOf" srcId="{289BD12C-16BE-4BCB-B50B-F9A7B41A2187}" destId="{0CD3CF81-2EEA-4E6F-BF83-7ABE5BC52521}" srcOrd="0" destOrd="0" presId="urn:microsoft.com/office/officeart/2005/8/layout/radial5"/>
    <dgm:cxn modelId="{B1C700A5-26C9-47D4-AD4D-5ADECD79B31B}" srcId="{289BD12C-16BE-4BCB-B50B-F9A7B41A2187}" destId="{51EDD67C-2F64-454B-9B18-DB5E34193CCB}" srcOrd="1" destOrd="0" parTransId="{A71CEFEE-EFE0-458D-99C1-CE2084E9C43A}" sibTransId="{51414F88-9EC2-49A1-B7FC-25C6866B0750}"/>
    <dgm:cxn modelId="{EFF1C69E-A7D7-410C-A615-BEB3E0B3DA41}" type="presOf" srcId="{D3D84AEF-2DA7-4A33-8B70-794CCB4D340D}" destId="{F7FBE15B-FB24-4453-997C-175193765EB4}" srcOrd="0" destOrd="0" presId="urn:microsoft.com/office/officeart/2005/8/layout/radial5"/>
    <dgm:cxn modelId="{284C9F33-D30D-4E2D-A88D-8C56F16F859B}" type="presOf" srcId="{18D19ACF-FD9B-4A77-98D3-1BC5C3383589}" destId="{FF17E115-8B57-4B16-8B9D-951B3FFC5AE1}" srcOrd="0" destOrd="0" presId="urn:microsoft.com/office/officeart/2005/8/layout/radial5"/>
    <dgm:cxn modelId="{B8530991-EE6F-4443-9EF8-62CF20C0B9F7}" type="presOf" srcId="{6CB09C6B-2DB9-4396-ADBD-5B281F257525}" destId="{118FEA39-6483-4320-8286-50A42AD6077D}" srcOrd="1" destOrd="0" presId="urn:microsoft.com/office/officeart/2005/8/layout/radial5"/>
    <dgm:cxn modelId="{A1F11C17-92C7-4499-AFF5-FED196AEBF7C}" type="presOf" srcId="{D3D84AEF-2DA7-4A33-8B70-794CCB4D340D}" destId="{44544EF1-562C-46D4-83C6-9FBBE3E82892}" srcOrd="1" destOrd="0" presId="urn:microsoft.com/office/officeart/2005/8/layout/radial5"/>
    <dgm:cxn modelId="{23605B97-9780-4B39-B22B-36A591B03BFD}" type="presOf" srcId="{FE0E11D9-F12D-4765-BF0C-C2E25E3F336A}" destId="{EA6F3359-8EEF-48F5-81B2-F23D19D1ABC0}" srcOrd="0" destOrd="0" presId="urn:microsoft.com/office/officeart/2005/8/layout/radial5"/>
    <dgm:cxn modelId="{482A88C4-DA98-4764-9F9A-91D185DA4278}" srcId="{289BD12C-16BE-4BCB-B50B-F9A7B41A2187}" destId="{2DCA5986-FAE2-4B2A-8A9B-AA11573F2FC8}" srcOrd="2" destOrd="0" parTransId="{6CB09C6B-2DB9-4396-ADBD-5B281F257525}" sibTransId="{4A403E0E-8236-4DD7-8382-E0D52552AF5A}"/>
    <dgm:cxn modelId="{6A42288A-C5A3-470A-B381-724F5B945FCE}" srcId="{FE0E11D9-F12D-4765-BF0C-C2E25E3F336A}" destId="{289BD12C-16BE-4BCB-B50B-F9A7B41A2187}" srcOrd="0" destOrd="0" parTransId="{4B13568F-758C-4256-AEE1-05AD56655146}" sibTransId="{A7D75360-ABCE-4711-8705-4A0AA6F81C5B}"/>
    <dgm:cxn modelId="{B40F81FD-5D0B-4FDA-9782-877D0B4E3D35}" type="presOf" srcId="{A71CEFEE-EFE0-458D-99C1-CE2084E9C43A}" destId="{4DA2423F-6C5D-4FF4-B765-E0354A548FC4}" srcOrd="0" destOrd="0" presId="urn:microsoft.com/office/officeart/2005/8/layout/radial5"/>
    <dgm:cxn modelId="{CEE49F3C-C3F6-4D76-AA86-E04495EDD4A7}" type="presOf" srcId="{A71CEFEE-EFE0-458D-99C1-CE2084E9C43A}" destId="{43DFC5F6-4FB3-4F43-A834-3DB5DEA23DAA}" srcOrd="1" destOrd="0" presId="urn:microsoft.com/office/officeart/2005/8/layout/radial5"/>
    <dgm:cxn modelId="{5B4B6B50-D71B-4719-9625-391C74F5ADAC}" type="presParOf" srcId="{EA6F3359-8EEF-48F5-81B2-F23D19D1ABC0}" destId="{0CD3CF81-2EEA-4E6F-BF83-7ABE5BC52521}" srcOrd="0" destOrd="0" presId="urn:microsoft.com/office/officeart/2005/8/layout/radial5"/>
    <dgm:cxn modelId="{69C15AD1-DC75-4B98-BFF9-21E1EBB2F5F1}" type="presParOf" srcId="{EA6F3359-8EEF-48F5-81B2-F23D19D1ABC0}" destId="{F7FBE15B-FB24-4453-997C-175193765EB4}" srcOrd="1" destOrd="0" presId="urn:microsoft.com/office/officeart/2005/8/layout/radial5"/>
    <dgm:cxn modelId="{CA065545-349C-4304-8433-7E2E7BFB6BB4}" type="presParOf" srcId="{F7FBE15B-FB24-4453-997C-175193765EB4}" destId="{44544EF1-562C-46D4-83C6-9FBBE3E82892}" srcOrd="0" destOrd="0" presId="urn:microsoft.com/office/officeart/2005/8/layout/radial5"/>
    <dgm:cxn modelId="{4038EE96-26D5-49C9-9637-2EB0743EE93B}" type="presParOf" srcId="{EA6F3359-8EEF-48F5-81B2-F23D19D1ABC0}" destId="{FF17E115-8B57-4B16-8B9D-951B3FFC5AE1}" srcOrd="2" destOrd="0" presId="urn:microsoft.com/office/officeart/2005/8/layout/radial5"/>
    <dgm:cxn modelId="{466FDAA9-D51A-4223-8D98-095C5FDFDF42}" type="presParOf" srcId="{EA6F3359-8EEF-48F5-81B2-F23D19D1ABC0}" destId="{4DA2423F-6C5D-4FF4-B765-E0354A548FC4}" srcOrd="3" destOrd="0" presId="urn:microsoft.com/office/officeart/2005/8/layout/radial5"/>
    <dgm:cxn modelId="{9B6A4CDB-947F-4ECA-BF0A-437494F386F1}" type="presParOf" srcId="{4DA2423F-6C5D-4FF4-B765-E0354A548FC4}" destId="{43DFC5F6-4FB3-4F43-A834-3DB5DEA23DAA}" srcOrd="0" destOrd="0" presId="urn:microsoft.com/office/officeart/2005/8/layout/radial5"/>
    <dgm:cxn modelId="{A5AB76C5-7198-410B-9C89-E3FAC1978DEF}" type="presParOf" srcId="{EA6F3359-8EEF-48F5-81B2-F23D19D1ABC0}" destId="{EDABAC8A-8F0F-4D35-8887-A6CDDD5DDBA4}" srcOrd="4" destOrd="0" presId="urn:microsoft.com/office/officeart/2005/8/layout/radial5"/>
    <dgm:cxn modelId="{DE7679C0-DC1F-4909-BC07-582E244AEA4C}" type="presParOf" srcId="{EA6F3359-8EEF-48F5-81B2-F23D19D1ABC0}" destId="{C779EB2C-3F9F-4DDE-8877-E90FADB7F36A}" srcOrd="5" destOrd="0" presId="urn:microsoft.com/office/officeart/2005/8/layout/radial5"/>
    <dgm:cxn modelId="{BAC6BF34-348B-4B1B-8DFE-26E48AEA2F49}" type="presParOf" srcId="{C779EB2C-3F9F-4DDE-8877-E90FADB7F36A}" destId="{118FEA39-6483-4320-8286-50A42AD6077D}" srcOrd="0" destOrd="0" presId="urn:microsoft.com/office/officeart/2005/8/layout/radial5"/>
    <dgm:cxn modelId="{D0F1CBAA-A387-4B5B-9DFB-0F6A007B6C97}" type="presParOf" srcId="{EA6F3359-8EEF-48F5-81B2-F23D19D1ABC0}" destId="{7C5489A2-E00F-4548-B1A9-ED179DEE4026}" srcOrd="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38A865D-CE75-4F10-B27A-2C76498BD17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A835ECA-0044-423C-B561-030CF23B5219}">
      <dgm:prSet phldrT="[Text]" custT="1"/>
      <dgm:spPr>
        <a:solidFill>
          <a:schemeClr val="accent1">
            <a:lumMod val="75000"/>
          </a:schemeClr>
        </a:solidFill>
      </dgm:spPr>
      <dgm:t>
        <a:bodyPr/>
        <a:lstStyle/>
        <a:p>
          <a:r>
            <a:rPr lang="en-GB" sz="2800" noProof="0" dirty="0">
              <a:latin typeface="Arial" charset="0"/>
            </a:rPr>
            <a:t>1</a:t>
          </a:r>
          <a:r>
            <a:rPr lang="en-GB" sz="2800" baseline="30000" noProof="0" dirty="0">
              <a:latin typeface="Arial" charset="0"/>
            </a:rPr>
            <a:t>st</a:t>
          </a:r>
          <a:r>
            <a:rPr lang="en-GB" sz="2800" noProof="0" dirty="0">
              <a:latin typeface="Arial" charset="0"/>
            </a:rPr>
            <a:t>  Step</a:t>
          </a:r>
          <a:endParaRPr lang="en-GB" sz="2800" noProof="0" dirty="0"/>
        </a:p>
      </dgm:t>
    </dgm:pt>
    <dgm:pt modelId="{FF6D82E5-0A8F-45C4-9BCA-52647D72E8AC}" type="parTrans" cxnId="{0E76E40E-0558-4C8E-9484-6E016CFFFF48}">
      <dgm:prSet/>
      <dgm:spPr/>
      <dgm:t>
        <a:bodyPr/>
        <a:lstStyle/>
        <a:p>
          <a:endParaRPr lang="en-GB" noProof="0" dirty="0"/>
        </a:p>
      </dgm:t>
    </dgm:pt>
    <dgm:pt modelId="{153EA2B2-22AE-4FD6-BDDF-0C83916BCCBD}" type="sibTrans" cxnId="{0E76E40E-0558-4C8E-9484-6E016CFFFF48}">
      <dgm:prSet/>
      <dgm:spPr/>
      <dgm:t>
        <a:bodyPr/>
        <a:lstStyle/>
        <a:p>
          <a:endParaRPr lang="en-GB" noProof="0" dirty="0"/>
        </a:p>
      </dgm:t>
    </dgm:pt>
    <dgm:pt modelId="{2AE28E2B-DBD9-4679-ACB2-627CE1207826}">
      <dgm:prSet phldrT="[Text]"/>
      <dgm:spPr/>
      <dgm:t>
        <a:bodyPr/>
        <a:lstStyle/>
        <a:p>
          <a:r>
            <a:rPr lang="en-GB" noProof="0" dirty="0">
              <a:latin typeface="Arial" charset="0"/>
            </a:rPr>
            <a:t>Call for expressions of interest (- submission of short proposals including a mapping exercise in the thematic field of the emerging cluster, identification of the clustering needs, cluster identity)</a:t>
          </a:r>
          <a:endParaRPr lang="en-GB" noProof="0" dirty="0"/>
        </a:p>
      </dgm:t>
    </dgm:pt>
    <dgm:pt modelId="{AED266CE-7435-4B5B-A7D5-D0354DC87B85}" type="parTrans" cxnId="{C14B35F9-778A-4BC4-A7EC-18A2ED489388}">
      <dgm:prSet/>
      <dgm:spPr/>
      <dgm:t>
        <a:bodyPr/>
        <a:lstStyle/>
        <a:p>
          <a:endParaRPr lang="en-GB" noProof="0" dirty="0"/>
        </a:p>
      </dgm:t>
    </dgm:pt>
    <dgm:pt modelId="{D6C5ADC8-4CFF-4879-986E-66B56245C79F}" type="sibTrans" cxnId="{C14B35F9-778A-4BC4-A7EC-18A2ED489388}">
      <dgm:prSet/>
      <dgm:spPr/>
      <dgm:t>
        <a:bodyPr/>
        <a:lstStyle/>
        <a:p>
          <a:endParaRPr lang="en-GB" noProof="0" dirty="0"/>
        </a:p>
      </dgm:t>
    </dgm:pt>
    <dgm:pt modelId="{AB46444E-F913-4DD0-B843-C1FACC26F2F3}">
      <dgm:prSet phldrT="[Text]" custT="1"/>
      <dgm:spPr>
        <a:solidFill>
          <a:schemeClr val="accent1">
            <a:lumMod val="75000"/>
          </a:schemeClr>
        </a:solidFill>
      </dgm:spPr>
      <dgm:t>
        <a:bodyPr/>
        <a:lstStyle/>
        <a:p>
          <a:r>
            <a:rPr lang="en-GB" sz="2800" noProof="0" dirty="0">
              <a:latin typeface="Arial" charset="0"/>
            </a:rPr>
            <a:t>2</a:t>
          </a:r>
          <a:r>
            <a:rPr lang="en-GB" sz="2800" baseline="30000" noProof="0" dirty="0">
              <a:latin typeface="Arial" charset="0"/>
            </a:rPr>
            <a:t>nd</a:t>
          </a:r>
          <a:r>
            <a:rPr lang="en-GB" sz="2800" noProof="0" dirty="0">
              <a:latin typeface="Arial" charset="0"/>
            </a:rPr>
            <a:t> Step</a:t>
          </a:r>
          <a:endParaRPr lang="en-GB" sz="2800" noProof="0" dirty="0"/>
        </a:p>
      </dgm:t>
    </dgm:pt>
    <dgm:pt modelId="{DF2B326E-A0CB-48D0-80AF-379847D2E9FE}" type="parTrans" cxnId="{BD982D50-A4CD-4EAF-96F5-F2F53EDA8EAF}">
      <dgm:prSet/>
      <dgm:spPr/>
      <dgm:t>
        <a:bodyPr/>
        <a:lstStyle/>
        <a:p>
          <a:endParaRPr lang="en-GB" noProof="0" dirty="0"/>
        </a:p>
      </dgm:t>
    </dgm:pt>
    <dgm:pt modelId="{111671A3-1E30-4C37-82CE-6A9ACE300EE9}" type="sibTrans" cxnId="{BD982D50-A4CD-4EAF-96F5-F2F53EDA8EAF}">
      <dgm:prSet/>
      <dgm:spPr/>
      <dgm:t>
        <a:bodyPr/>
        <a:lstStyle/>
        <a:p>
          <a:endParaRPr lang="en-GB" noProof="0" dirty="0"/>
        </a:p>
      </dgm:t>
    </dgm:pt>
    <dgm:pt modelId="{D2341D4A-B829-44AA-B5D7-C1D73B15CAFF}">
      <dgm:prSet phldrT="[Text]"/>
      <dgm:spPr/>
      <dgm:t>
        <a:bodyPr/>
        <a:lstStyle/>
        <a:p>
          <a:r>
            <a:rPr lang="en-GB" noProof="0" dirty="0">
              <a:latin typeface="Arial" charset="0"/>
            </a:rPr>
            <a:t>Call for submission of 5 - years business plans</a:t>
          </a:r>
          <a:endParaRPr lang="en-GB" noProof="0" dirty="0"/>
        </a:p>
      </dgm:t>
    </dgm:pt>
    <dgm:pt modelId="{E2EEE36E-4896-452D-A739-3B5066839B17}" type="parTrans" cxnId="{146E0CAF-3803-41D1-A2B2-21C14AC32CC0}">
      <dgm:prSet/>
      <dgm:spPr/>
      <dgm:t>
        <a:bodyPr/>
        <a:lstStyle/>
        <a:p>
          <a:endParaRPr lang="en-GB" noProof="0" dirty="0"/>
        </a:p>
      </dgm:t>
    </dgm:pt>
    <dgm:pt modelId="{DEE2F94C-E5F3-4526-9DB5-28BC11BED295}" type="sibTrans" cxnId="{146E0CAF-3803-41D1-A2B2-21C14AC32CC0}">
      <dgm:prSet/>
      <dgm:spPr/>
      <dgm:t>
        <a:bodyPr/>
        <a:lstStyle/>
        <a:p>
          <a:endParaRPr lang="en-GB" noProof="0" dirty="0"/>
        </a:p>
      </dgm:t>
    </dgm:pt>
    <dgm:pt modelId="{5DF468AD-6286-428C-B859-D33F08722093}">
      <dgm:prSet phldrT="[Text]" custT="1"/>
      <dgm:spPr>
        <a:solidFill>
          <a:schemeClr val="accent1">
            <a:lumMod val="75000"/>
          </a:schemeClr>
        </a:solidFill>
      </dgm:spPr>
      <dgm:t>
        <a:bodyPr/>
        <a:lstStyle/>
        <a:p>
          <a:r>
            <a:rPr lang="en-GB" sz="2800" noProof="0" dirty="0">
              <a:latin typeface="Arial" charset="0"/>
            </a:rPr>
            <a:t>3</a:t>
          </a:r>
          <a:r>
            <a:rPr lang="en-GB" sz="2800" baseline="30000" noProof="0" dirty="0">
              <a:latin typeface="Arial" charset="0"/>
            </a:rPr>
            <a:t>rd</a:t>
          </a:r>
          <a:r>
            <a:rPr lang="en-GB" sz="2800" noProof="0" dirty="0">
              <a:latin typeface="Arial" charset="0"/>
            </a:rPr>
            <a:t> Step</a:t>
          </a:r>
          <a:endParaRPr lang="en-GB" sz="2800" noProof="0" dirty="0"/>
        </a:p>
      </dgm:t>
    </dgm:pt>
    <dgm:pt modelId="{3AF7B1E6-BBE3-4434-A165-FCBD98AE3D27}" type="parTrans" cxnId="{0DCE62B9-1FE5-41F6-9AC1-B4996F7CDF38}">
      <dgm:prSet/>
      <dgm:spPr/>
      <dgm:t>
        <a:bodyPr/>
        <a:lstStyle/>
        <a:p>
          <a:endParaRPr lang="en-GB" noProof="0" dirty="0"/>
        </a:p>
      </dgm:t>
    </dgm:pt>
    <dgm:pt modelId="{C7396D64-4C76-45A5-A7EB-135081744F33}" type="sibTrans" cxnId="{0DCE62B9-1FE5-41F6-9AC1-B4996F7CDF38}">
      <dgm:prSet/>
      <dgm:spPr/>
      <dgm:t>
        <a:bodyPr/>
        <a:lstStyle/>
        <a:p>
          <a:endParaRPr lang="en-GB" noProof="0" dirty="0"/>
        </a:p>
      </dgm:t>
    </dgm:pt>
    <dgm:pt modelId="{358D7CC5-43F4-4C4A-A672-C592C954D78D}">
      <dgm:prSet phldrT="[Text]"/>
      <dgm:spPr/>
      <dgm:t>
        <a:bodyPr/>
        <a:lstStyle/>
        <a:p>
          <a:r>
            <a:rPr lang="en-GB" noProof="0" dirty="0">
              <a:latin typeface="Arial" charset="0"/>
            </a:rPr>
            <a:t>Financial support for the implementation of a 2-years  pilot programme of joint activities.</a:t>
          </a:r>
          <a:endParaRPr lang="en-GB" noProof="0" dirty="0"/>
        </a:p>
      </dgm:t>
    </dgm:pt>
    <dgm:pt modelId="{F6021E2F-6003-4C3D-B553-38F3698FAA22}" type="parTrans" cxnId="{E1BC214F-89C5-4D81-9865-B7002566B361}">
      <dgm:prSet/>
      <dgm:spPr/>
      <dgm:t>
        <a:bodyPr/>
        <a:lstStyle/>
        <a:p>
          <a:endParaRPr lang="en-GB" noProof="0" dirty="0"/>
        </a:p>
      </dgm:t>
    </dgm:pt>
    <dgm:pt modelId="{439D9FE5-B16E-4E30-B4EC-DD9B3B666511}" type="sibTrans" cxnId="{E1BC214F-89C5-4D81-9865-B7002566B361}">
      <dgm:prSet/>
      <dgm:spPr/>
      <dgm:t>
        <a:bodyPr/>
        <a:lstStyle/>
        <a:p>
          <a:endParaRPr lang="en-GB" noProof="0" dirty="0"/>
        </a:p>
      </dgm:t>
    </dgm:pt>
    <dgm:pt modelId="{5198F329-94B5-488A-8B0D-E347CD11EF62}" type="pres">
      <dgm:prSet presAssocID="{B38A865D-CE75-4F10-B27A-2C76498BD17A}" presName="linear" presStyleCnt="0">
        <dgm:presLayoutVars>
          <dgm:dir/>
          <dgm:animLvl val="lvl"/>
          <dgm:resizeHandles val="exact"/>
        </dgm:presLayoutVars>
      </dgm:prSet>
      <dgm:spPr/>
    </dgm:pt>
    <dgm:pt modelId="{5147239C-1A86-4FD5-A41C-7B60940A1AC7}" type="pres">
      <dgm:prSet presAssocID="{DA835ECA-0044-423C-B561-030CF23B5219}" presName="parentLin" presStyleCnt="0"/>
      <dgm:spPr/>
    </dgm:pt>
    <dgm:pt modelId="{1FAC32C0-B4D8-4CCD-8B55-836EBF955A94}" type="pres">
      <dgm:prSet presAssocID="{DA835ECA-0044-423C-B561-030CF23B5219}" presName="parentLeftMargin" presStyleLbl="node1" presStyleIdx="0" presStyleCnt="3"/>
      <dgm:spPr/>
    </dgm:pt>
    <dgm:pt modelId="{EF4C7CB9-0BE1-4DD2-8E3B-193773E471DA}" type="pres">
      <dgm:prSet presAssocID="{DA835ECA-0044-423C-B561-030CF23B5219}" presName="parentText" presStyleLbl="node1" presStyleIdx="0" presStyleCnt="3">
        <dgm:presLayoutVars>
          <dgm:chMax val="0"/>
          <dgm:bulletEnabled val="1"/>
        </dgm:presLayoutVars>
      </dgm:prSet>
      <dgm:spPr/>
    </dgm:pt>
    <dgm:pt modelId="{AD8D1BCD-C639-4F4B-9585-95B5FF7E88F1}" type="pres">
      <dgm:prSet presAssocID="{DA835ECA-0044-423C-B561-030CF23B5219}" presName="negativeSpace" presStyleCnt="0"/>
      <dgm:spPr/>
    </dgm:pt>
    <dgm:pt modelId="{DFD80885-BF10-41F9-80C3-84853C3DA774}" type="pres">
      <dgm:prSet presAssocID="{DA835ECA-0044-423C-B561-030CF23B5219}" presName="childText" presStyleLbl="conFgAcc1" presStyleIdx="0" presStyleCnt="3">
        <dgm:presLayoutVars>
          <dgm:bulletEnabled val="1"/>
        </dgm:presLayoutVars>
      </dgm:prSet>
      <dgm:spPr/>
    </dgm:pt>
    <dgm:pt modelId="{339A2FDA-DD78-4175-A10D-CEABA972FDA9}" type="pres">
      <dgm:prSet presAssocID="{153EA2B2-22AE-4FD6-BDDF-0C83916BCCBD}" presName="spaceBetweenRectangles" presStyleCnt="0"/>
      <dgm:spPr/>
    </dgm:pt>
    <dgm:pt modelId="{97604A53-F2BD-4C99-BD26-21E9C8015498}" type="pres">
      <dgm:prSet presAssocID="{AB46444E-F913-4DD0-B843-C1FACC26F2F3}" presName="parentLin" presStyleCnt="0"/>
      <dgm:spPr/>
    </dgm:pt>
    <dgm:pt modelId="{DC051A2C-735D-4EDB-AE3B-EC0842D5AFA1}" type="pres">
      <dgm:prSet presAssocID="{AB46444E-F913-4DD0-B843-C1FACC26F2F3}" presName="parentLeftMargin" presStyleLbl="node1" presStyleIdx="0" presStyleCnt="3"/>
      <dgm:spPr/>
    </dgm:pt>
    <dgm:pt modelId="{028B7E65-40CF-4D53-A366-221E91B6FBA7}" type="pres">
      <dgm:prSet presAssocID="{AB46444E-F913-4DD0-B843-C1FACC26F2F3}" presName="parentText" presStyleLbl="node1" presStyleIdx="1" presStyleCnt="3">
        <dgm:presLayoutVars>
          <dgm:chMax val="0"/>
          <dgm:bulletEnabled val="1"/>
        </dgm:presLayoutVars>
      </dgm:prSet>
      <dgm:spPr/>
    </dgm:pt>
    <dgm:pt modelId="{DF18FC9E-5F13-4F1F-895A-4DBBA0B6CC9D}" type="pres">
      <dgm:prSet presAssocID="{AB46444E-F913-4DD0-B843-C1FACC26F2F3}" presName="negativeSpace" presStyleCnt="0"/>
      <dgm:spPr/>
    </dgm:pt>
    <dgm:pt modelId="{A2FC8410-D67E-4E02-96F9-3B42905269D1}" type="pres">
      <dgm:prSet presAssocID="{AB46444E-F913-4DD0-B843-C1FACC26F2F3}" presName="childText" presStyleLbl="conFgAcc1" presStyleIdx="1" presStyleCnt="3">
        <dgm:presLayoutVars>
          <dgm:bulletEnabled val="1"/>
        </dgm:presLayoutVars>
      </dgm:prSet>
      <dgm:spPr/>
    </dgm:pt>
    <dgm:pt modelId="{E3A1C2EC-FA46-4598-BA78-B67DFFF2011D}" type="pres">
      <dgm:prSet presAssocID="{111671A3-1E30-4C37-82CE-6A9ACE300EE9}" presName="spaceBetweenRectangles" presStyleCnt="0"/>
      <dgm:spPr/>
    </dgm:pt>
    <dgm:pt modelId="{A0F590F7-3D0A-4E40-8359-BBA6AD0BB288}" type="pres">
      <dgm:prSet presAssocID="{5DF468AD-6286-428C-B859-D33F08722093}" presName="parentLin" presStyleCnt="0"/>
      <dgm:spPr/>
    </dgm:pt>
    <dgm:pt modelId="{91E9ADB7-107E-40DF-B8C0-1D0D91E17F02}" type="pres">
      <dgm:prSet presAssocID="{5DF468AD-6286-428C-B859-D33F08722093}" presName="parentLeftMargin" presStyleLbl="node1" presStyleIdx="1" presStyleCnt="3"/>
      <dgm:spPr/>
    </dgm:pt>
    <dgm:pt modelId="{60F61364-DD1F-4AFF-A6C5-0A5A84810724}" type="pres">
      <dgm:prSet presAssocID="{5DF468AD-6286-428C-B859-D33F08722093}" presName="parentText" presStyleLbl="node1" presStyleIdx="2" presStyleCnt="3">
        <dgm:presLayoutVars>
          <dgm:chMax val="0"/>
          <dgm:bulletEnabled val="1"/>
        </dgm:presLayoutVars>
      </dgm:prSet>
      <dgm:spPr/>
    </dgm:pt>
    <dgm:pt modelId="{D13F12E5-B78C-477A-9D6E-CEB8D2644229}" type="pres">
      <dgm:prSet presAssocID="{5DF468AD-6286-428C-B859-D33F08722093}" presName="negativeSpace" presStyleCnt="0"/>
      <dgm:spPr/>
    </dgm:pt>
    <dgm:pt modelId="{94F4189C-F869-4F38-B43B-510D2F557C8C}" type="pres">
      <dgm:prSet presAssocID="{5DF468AD-6286-428C-B859-D33F08722093}" presName="childText" presStyleLbl="conFgAcc1" presStyleIdx="2" presStyleCnt="3">
        <dgm:presLayoutVars>
          <dgm:bulletEnabled val="1"/>
        </dgm:presLayoutVars>
      </dgm:prSet>
      <dgm:spPr/>
    </dgm:pt>
  </dgm:ptLst>
  <dgm:cxnLst>
    <dgm:cxn modelId="{569D84F2-9C9D-49C8-9880-0212FBFAB0AC}" type="presOf" srcId="{AB46444E-F913-4DD0-B843-C1FACC26F2F3}" destId="{028B7E65-40CF-4D53-A366-221E91B6FBA7}" srcOrd="1" destOrd="0" presId="urn:microsoft.com/office/officeart/2005/8/layout/list1"/>
    <dgm:cxn modelId="{4A5BF090-9A0F-4916-A6E7-4CAE56F447C1}" type="presOf" srcId="{358D7CC5-43F4-4C4A-A672-C592C954D78D}" destId="{94F4189C-F869-4F38-B43B-510D2F557C8C}" srcOrd="0" destOrd="0" presId="urn:microsoft.com/office/officeart/2005/8/layout/list1"/>
    <dgm:cxn modelId="{F831B71D-F0C8-401E-9751-26A9F0354F35}" type="presOf" srcId="{AB46444E-F913-4DD0-B843-C1FACC26F2F3}" destId="{DC051A2C-735D-4EDB-AE3B-EC0842D5AFA1}" srcOrd="0" destOrd="0" presId="urn:microsoft.com/office/officeart/2005/8/layout/list1"/>
    <dgm:cxn modelId="{331A96B7-9D07-42BD-9AC7-A5B127B1B8A3}" type="presOf" srcId="{5DF468AD-6286-428C-B859-D33F08722093}" destId="{91E9ADB7-107E-40DF-B8C0-1D0D91E17F02}" srcOrd="0" destOrd="0" presId="urn:microsoft.com/office/officeart/2005/8/layout/list1"/>
    <dgm:cxn modelId="{146E0CAF-3803-41D1-A2B2-21C14AC32CC0}" srcId="{AB46444E-F913-4DD0-B843-C1FACC26F2F3}" destId="{D2341D4A-B829-44AA-B5D7-C1D73B15CAFF}" srcOrd="0" destOrd="0" parTransId="{E2EEE36E-4896-452D-A739-3B5066839B17}" sibTransId="{DEE2F94C-E5F3-4526-9DB5-28BC11BED295}"/>
    <dgm:cxn modelId="{0E76E40E-0558-4C8E-9484-6E016CFFFF48}" srcId="{B38A865D-CE75-4F10-B27A-2C76498BD17A}" destId="{DA835ECA-0044-423C-B561-030CF23B5219}" srcOrd="0" destOrd="0" parTransId="{FF6D82E5-0A8F-45C4-9BCA-52647D72E8AC}" sibTransId="{153EA2B2-22AE-4FD6-BDDF-0C83916BCCBD}"/>
    <dgm:cxn modelId="{BBBF7128-4DB1-4321-A52B-1926C71451EB}" type="presOf" srcId="{DA835ECA-0044-423C-B561-030CF23B5219}" destId="{EF4C7CB9-0BE1-4DD2-8E3B-193773E471DA}" srcOrd="1" destOrd="0" presId="urn:microsoft.com/office/officeart/2005/8/layout/list1"/>
    <dgm:cxn modelId="{CF82D116-2F6A-4000-80E5-DC577FB6B905}" type="presOf" srcId="{5DF468AD-6286-428C-B859-D33F08722093}" destId="{60F61364-DD1F-4AFF-A6C5-0A5A84810724}" srcOrd="1" destOrd="0" presId="urn:microsoft.com/office/officeart/2005/8/layout/list1"/>
    <dgm:cxn modelId="{E1BC214F-89C5-4D81-9865-B7002566B361}" srcId="{5DF468AD-6286-428C-B859-D33F08722093}" destId="{358D7CC5-43F4-4C4A-A672-C592C954D78D}" srcOrd="0" destOrd="0" parTransId="{F6021E2F-6003-4C3D-B553-38F3698FAA22}" sibTransId="{439D9FE5-B16E-4E30-B4EC-DD9B3B666511}"/>
    <dgm:cxn modelId="{BD982D50-A4CD-4EAF-96F5-F2F53EDA8EAF}" srcId="{B38A865D-CE75-4F10-B27A-2C76498BD17A}" destId="{AB46444E-F913-4DD0-B843-C1FACC26F2F3}" srcOrd="1" destOrd="0" parTransId="{DF2B326E-A0CB-48D0-80AF-379847D2E9FE}" sibTransId="{111671A3-1E30-4C37-82CE-6A9ACE300EE9}"/>
    <dgm:cxn modelId="{C14B35F9-778A-4BC4-A7EC-18A2ED489388}" srcId="{DA835ECA-0044-423C-B561-030CF23B5219}" destId="{2AE28E2B-DBD9-4679-ACB2-627CE1207826}" srcOrd="0" destOrd="0" parTransId="{AED266CE-7435-4B5B-A7D5-D0354DC87B85}" sibTransId="{D6C5ADC8-4CFF-4879-986E-66B56245C79F}"/>
    <dgm:cxn modelId="{A91826D4-4F57-4526-964D-CCABEC94F35E}" type="presOf" srcId="{2AE28E2B-DBD9-4679-ACB2-627CE1207826}" destId="{DFD80885-BF10-41F9-80C3-84853C3DA774}" srcOrd="0" destOrd="0" presId="urn:microsoft.com/office/officeart/2005/8/layout/list1"/>
    <dgm:cxn modelId="{D58C216E-48DC-4B0E-BCCC-84E67919F7C3}" type="presOf" srcId="{B38A865D-CE75-4F10-B27A-2C76498BD17A}" destId="{5198F329-94B5-488A-8B0D-E347CD11EF62}" srcOrd="0" destOrd="0" presId="urn:microsoft.com/office/officeart/2005/8/layout/list1"/>
    <dgm:cxn modelId="{728810C3-64F9-43AD-AD60-43FBE7B75866}" type="presOf" srcId="{D2341D4A-B829-44AA-B5D7-C1D73B15CAFF}" destId="{A2FC8410-D67E-4E02-96F9-3B42905269D1}" srcOrd="0" destOrd="0" presId="urn:microsoft.com/office/officeart/2005/8/layout/list1"/>
    <dgm:cxn modelId="{0DCE62B9-1FE5-41F6-9AC1-B4996F7CDF38}" srcId="{B38A865D-CE75-4F10-B27A-2C76498BD17A}" destId="{5DF468AD-6286-428C-B859-D33F08722093}" srcOrd="2" destOrd="0" parTransId="{3AF7B1E6-BBE3-4434-A165-FCBD98AE3D27}" sibTransId="{C7396D64-4C76-45A5-A7EB-135081744F33}"/>
    <dgm:cxn modelId="{9C0AA689-77A0-4E9A-B289-87CAC0D3334A}" type="presOf" srcId="{DA835ECA-0044-423C-B561-030CF23B5219}" destId="{1FAC32C0-B4D8-4CCD-8B55-836EBF955A94}" srcOrd="0" destOrd="0" presId="urn:microsoft.com/office/officeart/2005/8/layout/list1"/>
    <dgm:cxn modelId="{C2441FAF-276F-47E9-8E56-FFEBA71E3525}" type="presParOf" srcId="{5198F329-94B5-488A-8B0D-E347CD11EF62}" destId="{5147239C-1A86-4FD5-A41C-7B60940A1AC7}" srcOrd="0" destOrd="0" presId="urn:microsoft.com/office/officeart/2005/8/layout/list1"/>
    <dgm:cxn modelId="{E0415CC3-260C-40B6-B1D1-68289D172AA4}" type="presParOf" srcId="{5147239C-1A86-4FD5-A41C-7B60940A1AC7}" destId="{1FAC32C0-B4D8-4CCD-8B55-836EBF955A94}" srcOrd="0" destOrd="0" presId="urn:microsoft.com/office/officeart/2005/8/layout/list1"/>
    <dgm:cxn modelId="{8E94B32D-2EE3-42B8-A189-CF9C1EA4E44C}" type="presParOf" srcId="{5147239C-1A86-4FD5-A41C-7B60940A1AC7}" destId="{EF4C7CB9-0BE1-4DD2-8E3B-193773E471DA}" srcOrd="1" destOrd="0" presId="urn:microsoft.com/office/officeart/2005/8/layout/list1"/>
    <dgm:cxn modelId="{1942EC07-D8FC-4A55-B9AF-582C5426B45A}" type="presParOf" srcId="{5198F329-94B5-488A-8B0D-E347CD11EF62}" destId="{AD8D1BCD-C639-4F4B-9585-95B5FF7E88F1}" srcOrd="1" destOrd="0" presId="urn:microsoft.com/office/officeart/2005/8/layout/list1"/>
    <dgm:cxn modelId="{B1E8D222-E85E-462A-8A9A-252AD556B81E}" type="presParOf" srcId="{5198F329-94B5-488A-8B0D-E347CD11EF62}" destId="{DFD80885-BF10-41F9-80C3-84853C3DA774}" srcOrd="2" destOrd="0" presId="urn:microsoft.com/office/officeart/2005/8/layout/list1"/>
    <dgm:cxn modelId="{62F3E063-63D2-4EE9-9ECF-35BA2786E4A7}" type="presParOf" srcId="{5198F329-94B5-488A-8B0D-E347CD11EF62}" destId="{339A2FDA-DD78-4175-A10D-CEABA972FDA9}" srcOrd="3" destOrd="0" presId="urn:microsoft.com/office/officeart/2005/8/layout/list1"/>
    <dgm:cxn modelId="{96A0AE1B-B532-413A-87C2-3D4F001A5875}" type="presParOf" srcId="{5198F329-94B5-488A-8B0D-E347CD11EF62}" destId="{97604A53-F2BD-4C99-BD26-21E9C8015498}" srcOrd="4" destOrd="0" presId="urn:microsoft.com/office/officeart/2005/8/layout/list1"/>
    <dgm:cxn modelId="{B9719471-350E-4D23-8C63-8C6717EA4FEA}" type="presParOf" srcId="{97604A53-F2BD-4C99-BD26-21E9C8015498}" destId="{DC051A2C-735D-4EDB-AE3B-EC0842D5AFA1}" srcOrd="0" destOrd="0" presId="urn:microsoft.com/office/officeart/2005/8/layout/list1"/>
    <dgm:cxn modelId="{09721BE2-DD6F-4A15-A569-469D6FBF581F}" type="presParOf" srcId="{97604A53-F2BD-4C99-BD26-21E9C8015498}" destId="{028B7E65-40CF-4D53-A366-221E91B6FBA7}" srcOrd="1" destOrd="0" presId="urn:microsoft.com/office/officeart/2005/8/layout/list1"/>
    <dgm:cxn modelId="{F690753E-5E7E-4DCA-8394-CB7471DEFFF6}" type="presParOf" srcId="{5198F329-94B5-488A-8B0D-E347CD11EF62}" destId="{DF18FC9E-5F13-4F1F-895A-4DBBA0B6CC9D}" srcOrd="5" destOrd="0" presId="urn:microsoft.com/office/officeart/2005/8/layout/list1"/>
    <dgm:cxn modelId="{F0A213DE-E01B-436E-9040-2EE4B8D828B4}" type="presParOf" srcId="{5198F329-94B5-488A-8B0D-E347CD11EF62}" destId="{A2FC8410-D67E-4E02-96F9-3B42905269D1}" srcOrd="6" destOrd="0" presId="urn:microsoft.com/office/officeart/2005/8/layout/list1"/>
    <dgm:cxn modelId="{F5E57673-81F7-4911-8E60-69A76DA56FDE}" type="presParOf" srcId="{5198F329-94B5-488A-8B0D-E347CD11EF62}" destId="{E3A1C2EC-FA46-4598-BA78-B67DFFF2011D}" srcOrd="7" destOrd="0" presId="urn:microsoft.com/office/officeart/2005/8/layout/list1"/>
    <dgm:cxn modelId="{DC2C283F-4CEF-447C-B3F3-720B1CDB39F9}" type="presParOf" srcId="{5198F329-94B5-488A-8B0D-E347CD11EF62}" destId="{A0F590F7-3D0A-4E40-8359-BBA6AD0BB288}" srcOrd="8" destOrd="0" presId="urn:microsoft.com/office/officeart/2005/8/layout/list1"/>
    <dgm:cxn modelId="{B4602AF6-CBFE-4121-80DC-DEEBEC8ACBDF}" type="presParOf" srcId="{A0F590F7-3D0A-4E40-8359-BBA6AD0BB288}" destId="{91E9ADB7-107E-40DF-B8C0-1D0D91E17F02}" srcOrd="0" destOrd="0" presId="urn:microsoft.com/office/officeart/2005/8/layout/list1"/>
    <dgm:cxn modelId="{B3179026-0472-49F9-ABA3-74648A0853AD}" type="presParOf" srcId="{A0F590F7-3D0A-4E40-8359-BBA6AD0BB288}" destId="{60F61364-DD1F-4AFF-A6C5-0A5A84810724}" srcOrd="1" destOrd="0" presId="urn:microsoft.com/office/officeart/2005/8/layout/list1"/>
    <dgm:cxn modelId="{E0B390FA-CB1E-4DC4-8880-AAE1F3163B15}" type="presParOf" srcId="{5198F329-94B5-488A-8B0D-E347CD11EF62}" destId="{D13F12E5-B78C-477A-9D6E-CEB8D2644229}" srcOrd="9" destOrd="0" presId="urn:microsoft.com/office/officeart/2005/8/layout/list1"/>
    <dgm:cxn modelId="{E7093718-C17C-4925-9902-A1453A729DF4}" type="presParOf" srcId="{5198F329-94B5-488A-8B0D-E347CD11EF62}" destId="{94F4189C-F869-4F38-B43B-510D2F557C8C}"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08A80C1-34F7-49FD-8248-C2C28B1B1026}" type="doc">
      <dgm:prSet loTypeId="urn:microsoft.com/office/officeart/2005/8/layout/hProcess9" loCatId="process" qsTypeId="urn:microsoft.com/office/officeart/2005/8/quickstyle/simple1" qsCatId="simple" csTypeId="urn:microsoft.com/office/officeart/2005/8/colors/accent1_2" csCatId="accent1" phldr="1"/>
      <dgm:spPr/>
    </dgm:pt>
    <dgm:pt modelId="{4ED1C91E-4455-401C-8898-7162260E3D86}">
      <dgm:prSet phldrT="[Text]" custT="1"/>
      <dgm:spPr>
        <a:solidFill>
          <a:schemeClr val="accent1"/>
        </a:solidFill>
      </dgm:spPr>
      <dgm:t>
        <a:bodyPr/>
        <a:lstStyle/>
        <a:p>
          <a:r>
            <a:rPr lang="en-GB" sz="2000" b="1" noProof="0" dirty="0">
              <a:solidFill>
                <a:schemeClr val="tx1"/>
              </a:solidFill>
              <a:latin typeface="Calibri" panose="020F0502020204030204" pitchFamily="34" charset="0"/>
            </a:rPr>
            <a:t>Phase 0: </a:t>
          </a:r>
          <a:r>
            <a:rPr lang="en-GB" sz="2000" noProof="0" dirty="0">
              <a:solidFill>
                <a:schemeClr val="tx1"/>
              </a:solidFill>
              <a:latin typeface="Calibri" panose="020F0502020204030204" pitchFamily="34" charset="0"/>
            </a:rPr>
            <a:t>Preparatory phase – Mapping - Identification of Clustering Needs.</a:t>
          </a:r>
          <a:endParaRPr lang="en-GB" sz="2000" noProof="0" dirty="0">
            <a:solidFill>
              <a:schemeClr val="tx1"/>
            </a:solidFill>
            <a:latin typeface="Calibri" panose="020F0502020204030204" pitchFamily="34" charset="0"/>
          </a:endParaRPr>
        </a:p>
      </dgm:t>
    </dgm:pt>
    <dgm:pt modelId="{494635A4-61B3-4749-B991-3CF5AD415AAF}" type="parTrans" cxnId="{BC618B6A-8D4B-474D-B3E5-9B3CE3AC2993}">
      <dgm:prSet/>
      <dgm:spPr/>
      <dgm:t>
        <a:bodyPr/>
        <a:lstStyle/>
        <a:p>
          <a:endParaRPr lang="en-GB" sz="2000" noProof="0" dirty="0">
            <a:solidFill>
              <a:schemeClr val="tx1"/>
            </a:solidFill>
            <a:latin typeface="Calibri" panose="020F0502020204030204" pitchFamily="34" charset="0"/>
          </a:endParaRPr>
        </a:p>
      </dgm:t>
    </dgm:pt>
    <dgm:pt modelId="{AAD02C2B-635C-4845-9642-82788B50839A}" type="sibTrans" cxnId="{BC618B6A-8D4B-474D-B3E5-9B3CE3AC2993}">
      <dgm:prSet/>
      <dgm:spPr/>
      <dgm:t>
        <a:bodyPr/>
        <a:lstStyle/>
        <a:p>
          <a:endParaRPr lang="en-GB" sz="2000" noProof="0" dirty="0">
            <a:solidFill>
              <a:schemeClr val="tx1"/>
            </a:solidFill>
            <a:latin typeface="Calibri" panose="020F0502020204030204" pitchFamily="34" charset="0"/>
          </a:endParaRPr>
        </a:p>
      </dgm:t>
    </dgm:pt>
    <dgm:pt modelId="{AD10D082-AAD0-4B10-ACCA-F9F1833D82E5}">
      <dgm:prSet custT="1"/>
      <dgm:spPr>
        <a:solidFill>
          <a:schemeClr val="accent1"/>
        </a:solidFill>
      </dgm:spPr>
      <dgm:t>
        <a:bodyPr/>
        <a:lstStyle/>
        <a:p>
          <a:r>
            <a:rPr lang="en-GB" sz="2000" b="1" noProof="0" dirty="0">
              <a:solidFill>
                <a:schemeClr val="tx1"/>
              </a:solidFill>
              <a:latin typeface="Calibri" panose="020F0502020204030204" pitchFamily="34" charset="0"/>
            </a:rPr>
            <a:t>Phase 1:</a:t>
          </a:r>
          <a:endParaRPr lang="tr-TR" sz="2000" b="1" noProof="0" dirty="0">
            <a:solidFill>
              <a:schemeClr val="tx1"/>
            </a:solidFill>
            <a:latin typeface="Calibri" panose="020F0502020204030204" pitchFamily="34" charset="0"/>
          </a:endParaRPr>
        </a:p>
        <a:p>
          <a:r>
            <a:rPr lang="en-GB" sz="2000" b="1" noProof="0" dirty="0">
              <a:solidFill>
                <a:schemeClr val="tx1"/>
              </a:solidFill>
              <a:latin typeface="Calibri" panose="020F0502020204030204" pitchFamily="34" charset="0"/>
            </a:rPr>
            <a:t> </a:t>
          </a:r>
          <a:r>
            <a:rPr lang="en-GB" sz="2000" noProof="0" dirty="0">
              <a:solidFill>
                <a:schemeClr val="tx1"/>
              </a:solidFill>
              <a:latin typeface="Calibri" panose="020F0502020204030204" pitchFamily="34" charset="0"/>
            </a:rPr>
            <a:t>Implementation of a Pilot Programme of Joint Activities.</a:t>
          </a:r>
        </a:p>
      </dgm:t>
    </dgm:pt>
    <dgm:pt modelId="{9258DD7B-4090-42C7-9FD3-E4D9F5DE9AC6}" type="parTrans" cxnId="{A9B6B76B-DCBF-468A-BF1E-224380876D91}">
      <dgm:prSet/>
      <dgm:spPr/>
      <dgm:t>
        <a:bodyPr/>
        <a:lstStyle/>
        <a:p>
          <a:endParaRPr lang="en-GB" sz="2000" noProof="0" dirty="0">
            <a:solidFill>
              <a:schemeClr val="tx1"/>
            </a:solidFill>
            <a:latin typeface="Calibri" panose="020F0502020204030204" pitchFamily="34" charset="0"/>
          </a:endParaRPr>
        </a:p>
      </dgm:t>
    </dgm:pt>
    <dgm:pt modelId="{1DDC05C8-9C42-4E35-9943-EEA74731D39E}" type="sibTrans" cxnId="{A9B6B76B-DCBF-468A-BF1E-224380876D91}">
      <dgm:prSet/>
      <dgm:spPr/>
      <dgm:t>
        <a:bodyPr/>
        <a:lstStyle/>
        <a:p>
          <a:endParaRPr lang="en-GB" sz="2000" noProof="0" dirty="0">
            <a:solidFill>
              <a:schemeClr val="tx1"/>
            </a:solidFill>
            <a:latin typeface="Calibri" panose="020F0502020204030204" pitchFamily="34" charset="0"/>
          </a:endParaRPr>
        </a:p>
      </dgm:t>
    </dgm:pt>
    <dgm:pt modelId="{AF609E23-7C5D-4F41-B3C2-7F546A9FAC15}">
      <dgm:prSet custT="1"/>
      <dgm:spPr>
        <a:solidFill>
          <a:schemeClr val="accent1"/>
        </a:solidFill>
      </dgm:spPr>
      <dgm:t>
        <a:bodyPr/>
        <a:lstStyle/>
        <a:p>
          <a:r>
            <a:rPr lang="en-GB" sz="2000" b="1" noProof="0" dirty="0">
              <a:solidFill>
                <a:schemeClr val="tx1"/>
              </a:solidFill>
              <a:latin typeface="Calibri" panose="020F0502020204030204" pitchFamily="34" charset="0"/>
            </a:rPr>
            <a:t>Phase 2:</a:t>
          </a:r>
          <a:r>
            <a:rPr lang="en-GB" sz="2000" noProof="0" dirty="0">
              <a:solidFill>
                <a:schemeClr val="tx1"/>
              </a:solidFill>
              <a:latin typeface="Calibri" panose="020F0502020204030204" pitchFamily="34" charset="0"/>
            </a:rPr>
            <a:t> </a:t>
          </a:r>
          <a:endParaRPr lang="tr-TR" sz="2000" noProof="0" dirty="0">
            <a:solidFill>
              <a:schemeClr val="tx1"/>
            </a:solidFill>
            <a:latin typeface="Calibri" panose="020F0502020204030204" pitchFamily="34" charset="0"/>
          </a:endParaRPr>
        </a:p>
        <a:p>
          <a:r>
            <a:rPr lang="en-GB" sz="2000" noProof="0" dirty="0">
              <a:solidFill>
                <a:schemeClr val="tx1"/>
              </a:solidFill>
              <a:latin typeface="Calibri" panose="020F0502020204030204" pitchFamily="34" charset="0"/>
            </a:rPr>
            <a:t>Expansion – achievement of critical mass</a:t>
          </a:r>
        </a:p>
      </dgm:t>
    </dgm:pt>
    <dgm:pt modelId="{B1D17652-FDC4-442A-9CFD-DAB2F9DD96F2}" type="parTrans" cxnId="{EDA4F65C-4DBA-4268-9858-72C9CCA62B83}">
      <dgm:prSet/>
      <dgm:spPr/>
      <dgm:t>
        <a:bodyPr/>
        <a:lstStyle/>
        <a:p>
          <a:endParaRPr lang="en-GB" sz="2000" noProof="0" dirty="0">
            <a:solidFill>
              <a:schemeClr val="tx1"/>
            </a:solidFill>
            <a:latin typeface="Calibri" panose="020F0502020204030204" pitchFamily="34" charset="0"/>
          </a:endParaRPr>
        </a:p>
      </dgm:t>
    </dgm:pt>
    <dgm:pt modelId="{3AC3482B-A693-4E1B-9E48-941802261145}" type="sibTrans" cxnId="{EDA4F65C-4DBA-4268-9858-72C9CCA62B83}">
      <dgm:prSet/>
      <dgm:spPr/>
      <dgm:t>
        <a:bodyPr/>
        <a:lstStyle/>
        <a:p>
          <a:endParaRPr lang="en-GB" sz="2000" noProof="0" dirty="0">
            <a:solidFill>
              <a:schemeClr val="tx1"/>
            </a:solidFill>
            <a:latin typeface="Calibri" panose="020F0502020204030204" pitchFamily="34" charset="0"/>
          </a:endParaRPr>
        </a:p>
      </dgm:t>
    </dgm:pt>
    <dgm:pt modelId="{85CAFC35-7BC0-443A-B839-FFAFC36DD69D}" type="pres">
      <dgm:prSet presAssocID="{F08A80C1-34F7-49FD-8248-C2C28B1B1026}" presName="CompostProcess" presStyleCnt="0">
        <dgm:presLayoutVars>
          <dgm:dir/>
          <dgm:resizeHandles val="exact"/>
        </dgm:presLayoutVars>
      </dgm:prSet>
      <dgm:spPr/>
    </dgm:pt>
    <dgm:pt modelId="{FFC08F17-6E7C-4051-A5E0-7D757DD35BA3}" type="pres">
      <dgm:prSet presAssocID="{F08A80C1-34F7-49FD-8248-C2C28B1B1026}" presName="arrow" presStyleLbl="bgShp" presStyleIdx="0" presStyleCnt="1"/>
      <dgm:spPr>
        <a:solidFill>
          <a:srgbClr val="CCFFCC"/>
        </a:solidFill>
      </dgm:spPr>
    </dgm:pt>
    <dgm:pt modelId="{E29F5978-9293-4369-8C1C-D2B8475A6301}" type="pres">
      <dgm:prSet presAssocID="{F08A80C1-34F7-49FD-8248-C2C28B1B1026}" presName="linearProcess" presStyleCnt="0"/>
      <dgm:spPr/>
    </dgm:pt>
    <dgm:pt modelId="{11B0ED48-BEB7-4684-B582-8ABAFAC9A048}" type="pres">
      <dgm:prSet presAssocID="{4ED1C91E-4455-401C-8898-7162260E3D86}" presName="textNode" presStyleLbl="node1" presStyleIdx="0" presStyleCnt="3">
        <dgm:presLayoutVars>
          <dgm:bulletEnabled val="1"/>
        </dgm:presLayoutVars>
      </dgm:prSet>
      <dgm:spPr/>
    </dgm:pt>
    <dgm:pt modelId="{59690DA8-4563-4EE0-AD87-97B7E795D7E2}" type="pres">
      <dgm:prSet presAssocID="{AAD02C2B-635C-4845-9642-82788B50839A}" presName="sibTrans" presStyleCnt="0"/>
      <dgm:spPr/>
    </dgm:pt>
    <dgm:pt modelId="{12F7F5D1-FA87-47A4-8E11-07BE903D2192}" type="pres">
      <dgm:prSet presAssocID="{AD10D082-AAD0-4B10-ACCA-F9F1833D82E5}" presName="textNode" presStyleLbl="node1" presStyleIdx="1" presStyleCnt="3">
        <dgm:presLayoutVars>
          <dgm:bulletEnabled val="1"/>
        </dgm:presLayoutVars>
      </dgm:prSet>
      <dgm:spPr/>
    </dgm:pt>
    <dgm:pt modelId="{C0164A97-8D67-4FA4-9902-D5BC185D5513}" type="pres">
      <dgm:prSet presAssocID="{1DDC05C8-9C42-4E35-9943-EEA74731D39E}" presName="sibTrans" presStyleCnt="0"/>
      <dgm:spPr/>
    </dgm:pt>
    <dgm:pt modelId="{B91E3C34-E77A-4AF1-BFE2-07BEFDE64A9B}" type="pres">
      <dgm:prSet presAssocID="{AF609E23-7C5D-4F41-B3C2-7F546A9FAC15}" presName="textNode" presStyleLbl="node1" presStyleIdx="2" presStyleCnt="3">
        <dgm:presLayoutVars>
          <dgm:bulletEnabled val="1"/>
        </dgm:presLayoutVars>
      </dgm:prSet>
      <dgm:spPr/>
    </dgm:pt>
  </dgm:ptLst>
  <dgm:cxnLst>
    <dgm:cxn modelId="{B55EA89F-4FF7-4289-B9F1-07A65A1432BC}" type="presOf" srcId="{F08A80C1-34F7-49FD-8248-C2C28B1B1026}" destId="{85CAFC35-7BC0-443A-B839-FFAFC36DD69D}" srcOrd="0" destOrd="0" presId="urn:microsoft.com/office/officeart/2005/8/layout/hProcess9"/>
    <dgm:cxn modelId="{A9B6B76B-DCBF-468A-BF1E-224380876D91}" srcId="{F08A80C1-34F7-49FD-8248-C2C28B1B1026}" destId="{AD10D082-AAD0-4B10-ACCA-F9F1833D82E5}" srcOrd="1" destOrd="0" parTransId="{9258DD7B-4090-42C7-9FD3-E4D9F5DE9AC6}" sibTransId="{1DDC05C8-9C42-4E35-9943-EEA74731D39E}"/>
    <dgm:cxn modelId="{BC618B6A-8D4B-474D-B3E5-9B3CE3AC2993}" srcId="{F08A80C1-34F7-49FD-8248-C2C28B1B1026}" destId="{4ED1C91E-4455-401C-8898-7162260E3D86}" srcOrd="0" destOrd="0" parTransId="{494635A4-61B3-4749-B991-3CF5AD415AAF}" sibTransId="{AAD02C2B-635C-4845-9642-82788B50839A}"/>
    <dgm:cxn modelId="{0A6FBB15-C03B-463D-83F2-30C9B4E2F871}" type="presOf" srcId="{AD10D082-AAD0-4B10-ACCA-F9F1833D82E5}" destId="{12F7F5D1-FA87-47A4-8E11-07BE903D2192}" srcOrd="0" destOrd="0" presId="urn:microsoft.com/office/officeart/2005/8/layout/hProcess9"/>
    <dgm:cxn modelId="{EDA4F65C-4DBA-4268-9858-72C9CCA62B83}" srcId="{F08A80C1-34F7-49FD-8248-C2C28B1B1026}" destId="{AF609E23-7C5D-4F41-B3C2-7F546A9FAC15}" srcOrd="2" destOrd="0" parTransId="{B1D17652-FDC4-442A-9CFD-DAB2F9DD96F2}" sibTransId="{3AC3482B-A693-4E1B-9E48-941802261145}"/>
    <dgm:cxn modelId="{6594953E-6315-42A6-AE41-E521D0D8525F}" type="presOf" srcId="{AF609E23-7C5D-4F41-B3C2-7F546A9FAC15}" destId="{B91E3C34-E77A-4AF1-BFE2-07BEFDE64A9B}" srcOrd="0" destOrd="0" presId="urn:microsoft.com/office/officeart/2005/8/layout/hProcess9"/>
    <dgm:cxn modelId="{BB399DDA-FB4B-4D48-A377-EE732CB97C76}" type="presOf" srcId="{4ED1C91E-4455-401C-8898-7162260E3D86}" destId="{11B0ED48-BEB7-4684-B582-8ABAFAC9A048}" srcOrd="0" destOrd="0" presId="urn:microsoft.com/office/officeart/2005/8/layout/hProcess9"/>
    <dgm:cxn modelId="{BD7398B3-2215-4263-8DE9-A26A8CF1981E}" type="presParOf" srcId="{85CAFC35-7BC0-443A-B839-FFAFC36DD69D}" destId="{FFC08F17-6E7C-4051-A5E0-7D757DD35BA3}" srcOrd="0" destOrd="0" presId="urn:microsoft.com/office/officeart/2005/8/layout/hProcess9"/>
    <dgm:cxn modelId="{2AE89B2B-B22F-4E96-8DC0-88A461A35CE5}" type="presParOf" srcId="{85CAFC35-7BC0-443A-B839-FFAFC36DD69D}" destId="{E29F5978-9293-4369-8C1C-D2B8475A6301}" srcOrd="1" destOrd="0" presId="urn:microsoft.com/office/officeart/2005/8/layout/hProcess9"/>
    <dgm:cxn modelId="{080B97F8-5877-45D8-87B9-53EE47B8C562}" type="presParOf" srcId="{E29F5978-9293-4369-8C1C-D2B8475A6301}" destId="{11B0ED48-BEB7-4684-B582-8ABAFAC9A048}" srcOrd="0" destOrd="0" presId="urn:microsoft.com/office/officeart/2005/8/layout/hProcess9"/>
    <dgm:cxn modelId="{9B006681-5D01-47AD-8ABE-D403C065C165}" type="presParOf" srcId="{E29F5978-9293-4369-8C1C-D2B8475A6301}" destId="{59690DA8-4563-4EE0-AD87-97B7E795D7E2}" srcOrd="1" destOrd="0" presId="urn:microsoft.com/office/officeart/2005/8/layout/hProcess9"/>
    <dgm:cxn modelId="{A00D2F6E-C5CF-465A-AAF4-9DB4D60FC857}" type="presParOf" srcId="{E29F5978-9293-4369-8C1C-D2B8475A6301}" destId="{12F7F5D1-FA87-47A4-8E11-07BE903D2192}" srcOrd="2" destOrd="0" presId="urn:microsoft.com/office/officeart/2005/8/layout/hProcess9"/>
    <dgm:cxn modelId="{C5A59A43-7168-4615-86B9-0046474580B4}" type="presParOf" srcId="{E29F5978-9293-4369-8C1C-D2B8475A6301}" destId="{C0164A97-8D67-4FA4-9902-D5BC185D5513}" srcOrd="3" destOrd="0" presId="urn:microsoft.com/office/officeart/2005/8/layout/hProcess9"/>
    <dgm:cxn modelId="{97EB76C3-7A83-4873-AFA6-9A42AB7DD256}" type="presParOf" srcId="{E29F5978-9293-4369-8C1C-D2B8475A6301}" destId="{B91E3C34-E77A-4AF1-BFE2-07BEFDE64A9B}"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9A12A41-9E8B-4DE4-88FE-D045B11E5D68}" type="doc">
      <dgm:prSet loTypeId="urn:microsoft.com/office/officeart/2009/3/layout/RandomtoResultProcess" loCatId="process" qsTypeId="urn:microsoft.com/office/officeart/2005/8/quickstyle/simple1" qsCatId="simple" csTypeId="urn:microsoft.com/office/officeart/2005/8/colors/accent1_2" csCatId="accent1" phldr="1"/>
      <dgm:spPr/>
      <dgm:t>
        <a:bodyPr/>
        <a:lstStyle/>
        <a:p>
          <a:endParaRPr lang="en-US"/>
        </a:p>
      </dgm:t>
    </dgm:pt>
    <dgm:pt modelId="{224D817F-2E4E-49FD-B0EC-E638B3DE5890}">
      <dgm:prSet phldrT="[Text]" custT="1"/>
      <dgm:spPr/>
      <dgm:t>
        <a:bodyPr/>
        <a:lstStyle/>
        <a:p>
          <a:r>
            <a:rPr lang="en-GB" sz="1600" b="0" noProof="0" dirty="0">
              <a:latin typeface="Arial" panose="020B0604020202020204" pitchFamily="34" charset="0"/>
              <a:cs typeface="Arial" panose="020B0604020202020204" pitchFamily="34" charset="0"/>
            </a:rPr>
            <a:t>Min. 10 Businesses</a:t>
          </a:r>
        </a:p>
      </dgm:t>
    </dgm:pt>
    <dgm:pt modelId="{37A6EE65-A685-4C67-BE04-CBDED51EF5EC}" type="parTrans" cxnId="{2C73A191-CE06-4D56-A4EE-728BEC7E8F10}">
      <dgm:prSet/>
      <dgm:spPr/>
      <dgm:t>
        <a:bodyPr/>
        <a:lstStyle/>
        <a:p>
          <a:endParaRPr lang="en-GB" sz="2800" b="0" noProof="0" dirty="0">
            <a:latin typeface="Arial" panose="020B0604020202020204" pitchFamily="34" charset="0"/>
            <a:cs typeface="Arial" panose="020B0604020202020204" pitchFamily="34" charset="0"/>
          </a:endParaRPr>
        </a:p>
      </dgm:t>
    </dgm:pt>
    <dgm:pt modelId="{52E26DE1-DA9D-4930-BA16-59C83611010C}" type="sibTrans" cxnId="{2C73A191-CE06-4D56-A4EE-728BEC7E8F10}">
      <dgm:prSet/>
      <dgm:spPr/>
      <dgm:t>
        <a:bodyPr/>
        <a:lstStyle/>
        <a:p>
          <a:endParaRPr lang="en-GB" sz="2800" b="0" noProof="0" dirty="0">
            <a:latin typeface="Arial" panose="020B0604020202020204" pitchFamily="34" charset="0"/>
            <a:cs typeface="Arial" panose="020B0604020202020204" pitchFamily="34" charset="0"/>
          </a:endParaRPr>
        </a:p>
      </dgm:t>
    </dgm:pt>
    <dgm:pt modelId="{DC82AC91-663B-421C-A721-4C5232EA5CEC}">
      <dgm:prSet phldrT="[Text]" custT="1"/>
      <dgm:spPr/>
      <dgm:t>
        <a:bodyPr/>
        <a:lstStyle/>
        <a:p>
          <a:r>
            <a:rPr lang="en-GB" sz="1600" b="0" noProof="0" dirty="0">
              <a:latin typeface="Arial" panose="020B0604020202020204" pitchFamily="34" charset="0"/>
              <a:cs typeface="Arial" panose="020B0604020202020204" pitchFamily="34" charset="0"/>
            </a:rPr>
            <a:t>Min. 1 Academic/ Research Org.</a:t>
          </a:r>
        </a:p>
      </dgm:t>
    </dgm:pt>
    <dgm:pt modelId="{C8525CD4-783D-4134-819C-802E27D5AFC7}" type="parTrans" cxnId="{E1AE25B5-59FC-42C2-88B5-A33D8CA76CAD}">
      <dgm:prSet/>
      <dgm:spPr/>
      <dgm:t>
        <a:bodyPr/>
        <a:lstStyle/>
        <a:p>
          <a:endParaRPr lang="en-GB" sz="2800" b="0" noProof="0" dirty="0">
            <a:latin typeface="Arial" panose="020B0604020202020204" pitchFamily="34" charset="0"/>
            <a:cs typeface="Arial" panose="020B0604020202020204" pitchFamily="34" charset="0"/>
          </a:endParaRPr>
        </a:p>
      </dgm:t>
    </dgm:pt>
    <dgm:pt modelId="{35185022-92AD-4B87-8221-67E4E1B7415D}" type="sibTrans" cxnId="{E1AE25B5-59FC-42C2-88B5-A33D8CA76CAD}">
      <dgm:prSet/>
      <dgm:spPr/>
      <dgm:t>
        <a:bodyPr/>
        <a:lstStyle/>
        <a:p>
          <a:endParaRPr lang="en-GB" sz="2800" b="0" noProof="0" dirty="0">
            <a:latin typeface="Arial" panose="020B0604020202020204" pitchFamily="34" charset="0"/>
            <a:cs typeface="Arial" panose="020B0604020202020204" pitchFamily="34" charset="0"/>
          </a:endParaRPr>
        </a:p>
      </dgm:t>
    </dgm:pt>
    <dgm:pt modelId="{F647E2A8-3146-4B17-BBB3-A20BECF2482E}">
      <dgm:prSet phldrT="[Text]" custT="1"/>
      <dgm:spPr/>
      <dgm:t>
        <a:bodyPr/>
        <a:lstStyle/>
        <a:p>
          <a:r>
            <a:rPr lang="en-GB" sz="1600" b="0" noProof="0" dirty="0">
              <a:latin typeface="Arial" panose="020B0604020202020204" pitchFamily="34" charset="0"/>
              <a:cs typeface="Arial" panose="020B0604020202020204" pitchFamily="34" charset="0"/>
            </a:rPr>
            <a:t>All sectors/thematic fields</a:t>
          </a:r>
        </a:p>
      </dgm:t>
    </dgm:pt>
    <dgm:pt modelId="{950D5D4C-5F12-47B8-972D-4CFEA07CA052}" type="parTrans" cxnId="{3B7ED8D0-7866-47E2-80B5-0B29AB26703C}">
      <dgm:prSet/>
      <dgm:spPr/>
      <dgm:t>
        <a:bodyPr/>
        <a:lstStyle/>
        <a:p>
          <a:endParaRPr lang="en-GB" sz="2800" b="0" noProof="0" dirty="0">
            <a:latin typeface="Arial" panose="020B0604020202020204" pitchFamily="34" charset="0"/>
            <a:cs typeface="Arial" panose="020B0604020202020204" pitchFamily="34" charset="0"/>
          </a:endParaRPr>
        </a:p>
      </dgm:t>
    </dgm:pt>
    <dgm:pt modelId="{085C0551-6EB6-4C1A-93DB-0D2BB9D80FD5}" type="sibTrans" cxnId="{3B7ED8D0-7866-47E2-80B5-0B29AB26703C}">
      <dgm:prSet/>
      <dgm:spPr/>
      <dgm:t>
        <a:bodyPr/>
        <a:lstStyle/>
        <a:p>
          <a:endParaRPr lang="en-GB" sz="2800" b="0" noProof="0" dirty="0">
            <a:latin typeface="Arial" panose="020B0604020202020204" pitchFamily="34" charset="0"/>
            <a:cs typeface="Arial" panose="020B0604020202020204" pitchFamily="34" charset="0"/>
          </a:endParaRPr>
        </a:p>
      </dgm:t>
    </dgm:pt>
    <dgm:pt modelId="{5AE6FF66-0C34-4857-B5AF-CBD625E5F2DE}">
      <dgm:prSet phldrT="[Text]" custT="1"/>
      <dgm:spPr/>
      <dgm:t>
        <a:bodyPr/>
        <a:lstStyle/>
        <a:p>
          <a:r>
            <a:rPr lang="en-GB" sz="1600" b="0" noProof="0" dirty="0">
              <a:latin typeface="Arial" panose="020B0604020202020204" pitchFamily="34" charset="0"/>
              <a:cs typeface="Arial" panose="020B0604020202020204" pitchFamily="34" charset="0"/>
            </a:rPr>
            <a:t>Public or Private Facilitator</a:t>
          </a:r>
        </a:p>
      </dgm:t>
    </dgm:pt>
    <dgm:pt modelId="{1B50156B-D7F9-42D5-B11A-717687BAA328}" type="parTrans" cxnId="{29D5351B-312A-42E0-8891-6649D1FDAF51}">
      <dgm:prSet/>
      <dgm:spPr/>
      <dgm:t>
        <a:bodyPr/>
        <a:lstStyle/>
        <a:p>
          <a:endParaRPr lang="en-GB" sz="2800" b="0" noProof="0" dirty="0">
            <a:latin typeface="Arial" panose="020B0604020202020204" pitchFamily="34" charset="0"/>
            <a:cs typeface="Arial" panose="020B0604020202020204" pitchFamily="34" charset="0"/>
          </a:endParaRPr>
        </a:p>
      </dgm:t>
    </dgm:pt>
    <dgm:pt modelId="{2D077325-4B2E-4E58-9964-5FA42156B6DB}" type="sibTrans" cxnId="{29D5351B-312A-42E0-8891-6649D1FDAF51}">
      <dgm:prSet/>
      <dgm:spPr/>
      <dgm:t>
        <a:bodyPr/>
        <a:lstStyle/>
        <a:p>
          <a:endParaRPr lang="en-GB" sz="2800" b="0" noProof="0" dirty="0">
            <a:latin typeface="Arial" panose="020B0604020202020204" pitchFamily="34" charset="0"/>
            <a:cs typeface="Arial" panose="020B0604020202020204" pitchFamily="34" charset="0"/>
          </a:endParaRPr>
        </a:p>
      </dgm:t>
    </dgm:pt>
    <dgm:pt modelId="{AEB8547C-B4CF-4020-A2F5-E426A2342A25}">
      <dgm:prSet phldrT="[Text]" custT="1"/>
      <dgm:spPr>
        <a:solidFill>
          <a:srgbClr val="92D050"/>
        </a:solidFill>
      </dgm:spPr>
      <dgm:t>
        <a:bodyPr/>
        <a:lstStyle/>
        <a:p>
          <a:r>
            <a:rPr lang="en-GB" sz="1600" b="0" noProof="0" dirty="0">
              <a:latin typeface="Arial" panose="020B0604020202020204" pitchFamily="34" charset="0"/>
              <a:cs typeface="Arial" panose="020B0604020202020204" pitchFamily="34" charset="0"/>
            </a:rPr>
            <a:t>Cluster Initiative</a:t>
          </a:r>
        </a:p>
      </dgm:t>
    </dgm:pt>
    <dgm:pt modelId="{85A84FD9-2E69-439B-9599-049D2217F931}" type="parTrans" cxnId="{CD1DBEB2-E0F8-41FA-8E93-044E52148FDC}">
      <dgm:prSet/>
      <dgm:spPr/>
      <dgm:t>
        <a:bodyPr/>
        <a:lstStyle/>
        <a:p>
          <a:endParaRPr lang="en-GB" sz="2800" b="0" noProof="0" dirty="0">
            <a:latin typeface="Arial" panose="020B0604020202020204" pitchFamily="34" charset="0"/>
            <a:cs typeface="Arial" panose="020B0604020202020204" pitchFamily="34" charset="0"/>
          </a:endParaRPr>
        </a:p>
      </dgm:t>
    </dgm:pt>
    <dgm:pt modelId="{23CFF2EE-CC03-41EB-829A-7823E9722BF8}" type="sibTrans" cxnId="{CD1DBEB2-E0F8-41FA-8E93-044E52148FDC}">
      <dgm:prSet/>
      <dgm:spPr/>
      <dgm:t>
        <a:bodyPr/>
        <a:lstStyle/>
        <a:p>
          <a:endParaRPr lang="en-GB" sz="2800" b="0" noProof="0" dirty="0">
            <a:latin typeface="Arial" panose="020B0604020202020204" pitchFamily="34" charset="0"/>
            <a:cs typeface="Arial" panose="020B0604020202020204" pitchFamily="34" charset="0"/>
          </a:endParaRPr>
        </a:p>
      </dgm:t>
    </dgm:pt>
    <dgm:pt modelId="{A057618F-2037-4B2C-B46D-2FC92B10406C}" type="pres">
      <dgm:prSet presAssocID="{C9A12A41-9E8B-4DE4-88FE-D045B11E5D68}" presName="Name0" presStyleCnt="0">
        <dgm:presLayoutVars>
          <dgm:dir/>
          <dgm:animOne val="branch"/>
          <dgm:animLvl val="lvl"/>
        </dgm:presLayoutVars>
      </dgm:prSet>
      <dgm:spPr/>
    </dgm:pt>
    <dgm:pt modelId="{AEEE5AFD-E656-4977-9FDF-7994327C1373}" type="pres">
      <dgm:prSet presAssocID="{224D817F-2E4E-49FD-B0EC-E638B3DE5890}" presName="chaos" presStyleCnt="0"/>
      <dgm:spPr/>
    </dgm:pt>
    <dgm:pt modelId="{926EE45F-07D8-4F69-9730-3584F42BAC0F}" type="pres">
      <dgm:prSet presAssocID="{224D817F-2E4E-49FD-B0EC-E638B3DE5890}" presName="parTx1" presStyleLbl="revTx" presStyleIdx="0" presStyleCnt="4" custScaleX="116298" custScaleY="141827" custLinFactNeighborX="10141"/>
      <dgm:spPr/>
    </dgm:pt>
    <dgm:pt modelId="{2B3B5391-D4B2-4925-8AD4-EC9988501CA7}" type="pres">
      <dgm:prSet presAssocID="{224D817F-2E4E-49FD-B0EC-E638B3DE5890}" presName="c1" presStyleLbl="node1" presStyleIdx="0" presStyleCnt="19"/>
      <dgm:spPr/>
    </dgm:pt>
    <dgm:pt modelId="{2BA9FFC0-22ED-41DC-9554-1133E5907B80}" type="pres">
      <dgm:prSet presAssocID="{224D817F-2E4E-49FD-B0EC-E638B3DE5890}" presName="c2" presStyleLbl="node1" presStyleIdx="1" presStyleCnt="19"/>
      <dgm:spPr/>
    </dgm:pt>
    <dgm:pt modelId="{95F35C66-9472-4C88-BC92-720A9DF57B03}" type="pres">
      <dgm:prSet presAssocID="{224D817F-2E4E-49FD-B0EC-E638B3DE5890}" presName="c3" presStyleLbl="node1" presStyleIdx="2" presStyleCnt="19"/>
      <dgm:spPr/>
    </dgm:pt>
    <dgm:pt modelId="{65901812-8AE2-4D9E-94D5-523A411F887D}" type="pres">
      <dgm:prSet presAssocID="{224D817F-2E4E-49FD-B0EC-E638B3DE5890}" presName="c4" presStyleLbl="node1" presStyleIdx="3" presStyleCnt="19"/>
      <dgm:spPr/>
    </dgm:pt>
    <dgm:pt modelId="{905E77F5-8FBB-4FD5-8C60-113E60840D77}" type="pres">
      <dgm:prSet presAssocID="{224D817F-2E4E-49FD-B0EC-E638B3DE5890}" presName="c5" presStyleLbl="node1" presStyleIdx="4" presStyleCnt="19"/>
      <dgm:spPr/>
    </dgm:pt>
    <dgm:pt modelId="{B458F42C-3C36-4781-ABB7-FEE9F8A440BB}" type="pres">
      <dgm:prSet presAssocID="{224D817F-2E4E-49FD-B0EC-E638B3DE5890}" presName="c6" presStyleLbl="node1" presStyleIdx="5" presStyleCnt="19"/>
      <dgm:spPr/>
    </dgm:pt>
    <dgm:pt modelId="{613554BF-5606-4822-9A9E-251C3DD77009}" type="pres">
      <dgm:prSet presAssocID="{224D817F-2E4E-49FD-B0EC-E638B3DE5890}" presName="c7" presStyleLbl="node1" presStyleIdx="6" presStyleCnt="19"/>
      <dgm:spPr/>
    </dgm:pt>
    <dgm:pt modelId="{E0258CEE-A4B7-4F07-8941-402DE6D1AC76}" type="pres">
      <dgm:prSet presAssocID="{224D817F-2E4E-49FD-B0EC-E638B3DE5890}" presName="c8" presStyleLbl="node1" presStyleIdx="7" presStyleCnt="19"/>
      <dgm:spPr/>
    </dgm:pt>
    <dgm:pt modelId="{18694503-9443-496A-9573-9B64D073E11D}" type="pres">
      <dgm:prSet presAssocID="{224D817F-2E4E-49FD-B0EC-E638B3DE5890}" presName="c9" presStyleLbl="node1" presStyleIdx="8" presStyleCnt="19"/>
      <dgm:spPr/>
    </dgm:pt>
    <dgm:pt modelId="{35680B31-8D74-4A05-9528-925A72398C5E}" type="pres">
      <dgm:prSet presAssocID="{224D817F-2E4E-49FD-B0EC-E638B3DE5890}" presName="c10" presStyleLbl="node1" presStyleIdx="9" presStyleCnt="19"/>
      <dgm:spPr/>
    </dgm:pt>
    <dgm:pt modelId="{7F95C9DA-4ED2-4050-881A-119AF61A6517}" type="pres">
      <dgm:prSet presAssocID="{224D817F-2E4E-49FD-B0EC-E638B3DE5890}" presName="c11" presStyleLbl="node1" presStyleIdx="10" presStyleCnt="19"/>
      <dgm:spPr/>
    </dgm:pt>
    <dgm:pt modelId="{E6FF5E27-2B72-4EBD-9CEB-894ACF815758}" type="pres">
      <dgm:prSet presAssocID="{224D817F-2E4E-49FD-B0EC-E638B3DE5890}" presName="c12" presStyleLbl="node1" presStyleIdx="11" presStyleCnt="19"/>
      <dgm:spPr/>
    </dgm:pt>
    <dgm:pt modelId="{108C0ECD-6C38-4DF2-83EE-37613A64F5E9}" type="pres">
      <dgm:prSet presAssocID="{224D817F-2E4E-49FD-B0EC-E638B3DE5890}" presName="c13" presStyleLbl="node1" presStyleIdx="12" presStyleCnt="19"/>
      <dgm:spPr/>
    </dgm:pt>
    <dgm:pt modelId="{0D00335A-FBFD-441B-B7C7-D3FFCEF31CFC}" type="pres">
      <dgm:prSet presAssocID="{224D817F-2E4E-49FD-B0EC-E638B3DE5890}" presName="c14" presStyleLbl="node1" presStyleIdx="13" presStyleCnt="19"/>
      <dgm:spPr/>
    </dgm:pt>
    <dgm:pt modelId="{697AF9A0-F992-4CA9-BA8E-6722F7B22D78}" type="pres">
      <dgm:prSet presAssocID="{224D817F-2E4E-49FD-B0EC-E638B3DE5890}" presName="c15" presStyleLbl="node1" presStyleIdx="14" presStyleCnt="19"/>
      <dgm:spPr/>
    </dgm:pt>
    <dgm:pt modelId="{D0548212-93B6-475C-B58B-721642759DFA}" type="pres">
      <dgm:prSet presAssocID="{224D817F-2E4E-49FD-B0EC-E638B3DE5890}" presName="c16" presStyleLbl="node1" presStyleIdx="15" presStyleCnt="19"/>
      <dgm:spPr/>
    </dgm:pt>
    <dgm:pt modelId="{42599DCC-6931-4C8D-8545-5C56E874CB9C}" type="pres">
      <dgm:prSet presAssocID="{224D817F-2E4E-49FD-B0EC-E638B3DE5890}" presName="c17" presStyleLbl="node1" presStyleIdx="16" presStyleCnt="19"/>
      <dgm:spPr/>
    </dgm:pt>
    <dgm:pt modelId="{3FCCAA33-E776-4F56-B8E6-9348156F34EC}" type="pres">
      <dgm:prSet presAssocID="{224D817F-2E4E-49FD-B0EC-E638B3DE5890}" presName="c18" presStyleLbl="node1" presStyleIdx="17" presStyleCnt="19"/>
      <dgm:spPr/>
    </dgm:pt>
    <dgm:pt modelId="{DEF4C338-0607-4451-98D3-8B7F800B3E21}" type="pres">
      <dgm:prSet presAssocID="{52E26DE1-DA9D-4930-BA16-59C83611010C}" presName="chevronComposite1" presStyleCnt="0"/>
      <dgm:spPr/>
    </dgm:pt>
    <dgm:pt modelId="{A7BFC205-F30E-4EBC-AD47-60832B03EFF3}" type="pres">
      <dgm:prSet presAssocID="{52E26DE1-DA9D-4930-BA16-59C83611010C}" presName="chevron1" presStyleLbl="sibTrans2D1" presStyleIdx="0" presStyleCnt="4"/>
      <dgm:spPr/>
    </dgm:pt>
    <dgm:pt modelId="{905F7279-938B-4991-B359-2751154B7C76}" type="pres">
      <dgm:prSet presAssocID="{52E26DE1-DA9D-4930-BA16-59C83611010C}" presName="spChevron1" presStyleCnt="0"/>
      <dgm:spPr/>
    </dgm:pt>
    <dgm:pt modelId="{9A0A4A8F-2BE2-4E51-9917-32FB8D098A77}" type="pres">
      <dgm:prSet presAssocID="{DC82AC91-663B-421C-A721-4C5232EA5CEC}" presName="middle" presStyleCnt="0"/>
      <dgm:spPr/>
    </dgm:pt>
    <dgm:pt modelId="{C4D9F419-64BC-443C-AB64-B485849F223E}" type="pres">
      <dgm:prSet presAssocID="{DC82AC91-663B-421C-A721-4C5232EA5CEC}" presName="parTxMid" presStyleLbl="revTx" presStyleIdx="1" presStyleCnt="4"/>
      <dgm:spPr/>
    </dgm:pt>
    <dgm:pt modelId="{A6B27BD3-5CFB-4203-9D45-3D73AB74503A}" type="pres">
      <dgm:prSet presAssocID="{DC82AC91-663B-421C-A721-4C5232EA5CEC}" presName="spMid" presStyleCnt="0"/>
      <dgm:spPr/>
    </dgm:pt>
    <dgm:pt modelId="{370B70B2-541D-48B0-A5CC-56AEF52AAC93}" type="pres">
      <dgm:prSet presAssocID="{35185022-92AD-4B87-8221-67E4E1B7415D}" presName="chevronComposite1" presStyleCnt="0"/>
      <dgm:spPr/>
    </dgm:pt>
    <dgm:pt modelId="{B51371CC-E01F-42DD-84F1-D340EB97B39B}" type="pres">
      <dgm:prSet presAssocID="{35185022-92AD-4B87-8221-67E4E1B7415D}" presName="chevron1" presStyleLbl="sibTrans2D1" presStyleIdx="1" presStyleCnt="4"/>
      <dgm:spPr/>
    </dgm:pt>
    <dgm:pt modelId="{72A4FFD7-39A5-4968-9B3E-059C769388AC}" type="pres">
      <dgm:prSet presAssocID="{35185022-92AD-4B87-8221-67E4E1B7415D}" presName="spChevron1" presStyleCnt="0"/>
      <dgm:spPr/>
    </dgm:pt>
    <dgm:pt modelId="{23443FDF-79A1-4E26-9872-791120BE6C06}" type="pres">
      <dgm:prSet presAssocID="{F647E2A8-3146-4B17-BBB3-A20BECF2482E}" presName="middle" presStyleCnt="0"/>
      <dgm:spPr/>
    </dgm:pt>
    <dgm:pt modelId="{BF0AC994-F4A4-4330-A5FE-B0683E55EB84}" type="pres">
      <dgm:prSet presAssocID="{F647E2A8-3146-4B17-BBB3-A20BECF2482E}" presName="parTxMid" presStyleLbl="revTx" presStyleIdx="2" presStyleCnt="4" custScaleX="164912"/>
      <dgm:spPr/>
    </dgm:pt>
    <dgm:pt modelId="{3D5784F0-CB62-4A50-9C1C-C32C8FAAABCE}" type="pres">
      <dgm:prSet presAssocID="{F647E2A8-3146-4B17-BBB3-A20BECF2482E}" presName="spMid" presStyleCnt="0"/>
      <dgm:spPr/>
    </dgm:pt>
    <dgm:pt modelId="{19501300-EEAA-470B-9FAC-FD8DB7A9A6B2}" type="pres">
      <dgm:prSet presAssocID="{085C0551-6EB6-4C1A-93DB-0D2BB9D80FD5}" presName="chevronComposite1" presStyleCnt="0"/>
      <dgm:spPr/>
    </dgm:pt>
    <dgm:pt modelId="{87547045-521E-4E77-908A-774B4A6395A2}" type="pres">
      <dgm:prSet presAssocID="{085C0551-6EB6-4C1A-93DB-0D2BB9D80FD5}" presName="chevron1" presStyleLbl="sibTrans2D1" presStyleIdx="2" presStyleCnt="4"/>
      <dgm:spPr/>
    </dgm:pt>
    <dgm:pt modelId="{166DD7AD-CDA8-4710-B967-B8DA416423F0}" type="pres">
      <dgm:prSet presAssocID="{085C0551-6EB6-4C1A-93DB-0D2BB9D80FD5}" presName="spChevron1" presStyleCnt="0"/>
      <dgm:spPr/>
    </dgm:pt>
    <dgm:pt modelId="{230C1DB5-F134-4335-A122-112B881BB6CC}" type="pres">
      <dgm:prSet presAssocID="{5AE6FF66-0C34-4857-B5AF-CBD625E5F2DE}" presName="middle" presStyleCnt="0"/>
      <dgm:spPr/>
    </dgm:pt>
    <dgm:pt modelId="{B3DB3392-C4E2-4687-A0EC-B9C8FA87F78B}" type="pres">
      <dgm:prSet presAssocID="{5AE6FF66-0C34-4857-B5AF-CBD625E5F2DE}" presName="parTxMid" presStyleLbl="revTx" presStyleIdx="3" presStyleCnt="4"/>
      <dgm:spPr/>
    </dgm:pt>
    <dgm:pt modelId="{F0261FA4-5D45-49E3-8966-EA34777010E7}" type="pres">
      <dgm:prSet presAssocID="{5AE6FF66-0C34-4857-B5AF-CBD625E5F2DE}" presName="spMid" presStyleCnt="0"/>
      <dgm:spPr/>
    </dgm:pt>
    <dgm:pt modelId="{13AD8B42-30F1-4A8D-BE19-CF6D59AC4DAA}" type="pres">
      <dgm:prSet presAssocID="{2D077325-4B2E-4E58-9964-5FA42156B6DB}" presName="chevronComposite1" presStyleCnt="0"/>
      <dgm:spPr/>
    </dgm:pt>
    <dgm:pt modelId="{6C4F939E-5E07-4B14-BB83-5103C5E3A39C}" type="pres">
      <dgm:prSet presAssocID="{2D077325-4B2E-4E58-9964-5FA42156B6DB}" presName="chevron1" presStyleLbl="sibTrans2D1" presStyleIdx="3" presStyleCnt="4"/>
      <dgm:spPr/>
    </dgm:pt>
    <dgm:pt modelId="{0F0C6E13-F7BE-4324-A2CB-CA332BC937F2}" type="pres">
      <dgm:prSet presAssocID="{2D077325-4B2E-4E58-9964-5FA42156B6DB}" presName="spChevron1" presStyleCnt="0"/>
      <dgm:spPr/>
    </dgm:pt>
    <dgm:pt modelId="{8E868B5F-52BB-46A8-AA14-346E5B391520}" type="pres">
      <dgm:prSet presAssocID="{AEB8547C-B4CF-4020-A2F5-E426A2342A25}" presName="last" presStyleCnt="0"/>
      <dgm:spPr/>
    </dgm:pt>
    <dgm:pt modelId="{90E797F0-1C8A-4ED7-8A50-ABAEB63C871A}" type="pres">
      <dgm:prSet presAssocID="{AEB8547C-B4CF-4020-A2F5-E426A2342A25}" presName="circleTx" presStyleLbl="node1" presStyleIdx="18" presStyleCnt="19" custScaleX="153841" custScaleY="104810"/>
      <dgm:spPr/>
    </dgm:pt>
    <dgm:pt modelId="{DF1B7CCB-6B74-4D21-AE7D-CB197BD198A2}" type="pres">
      <dgm:prSet presAssocID="{AEB8547C-B4CF-4020-A2F5-E426A2342A25}" presName="spN" presStyleCnt="0"/>
      <dgm:spPr/>
    </dgm:pt>
  </dgm:ptLst>
  <dgm:cxnLst>
    <dgm:cxn modelId="{176CC348-8C86-4B5D-99C0-D94488D55AFC}" type="presOf" srcId="{5AE6FF66-0C34-4857-B5AF-CBD625E5F2DE}" destId="{B3DB3392-C4E2-4687-A0EC-B9C8FA87F78B}" srcOrd="0" destOrd="0" presId="urn:microsoft.com/office/officeart/2009/3/layout/RandomtoResultProcess"/>
    <dgm:cxn modelId="{2C73A191-CE06-4D56-A4EE-728BEC7E8F10}" srcId="{C9A12A41-9E8B-4DE4-88FE-D045B11E5D68}" destId="{224D817F-2E4E-49FD-B0EC-E638B3DE5890}" srcOrd="0" destOrd="0" parTransId="{37A6EE65-A685-4C67-BE04-CBDED51EF5EC}" sibTransId="{52E26DE1-DA9D-4930-BA16-59C83611010C}"/>
    <dgm:cxn modelId="{5042249F-A895-43CE-AEF6-3674D95E3F6C}" type="presOf" srcId="{AEB8547C-B4CF-4020-A2F5-E426A2342A25}" destId="{90E797F0-1C8A-4ED7-8A50-ABAEB63C871A}" srcOrd="0" destOrd="0" presId="urn:microsoft.com/office/officeart/2009/3/layout/RandomtoResultProcess"/>
    <dgm:cxn modelId="{CD1DBEB2-E0F8-41FA-8E93-044E52148FDC}" srcId="{C9A12A41-9E8B-4DE4-88FE-D045B11E5D68}" destId="{AEB8547C-B4CF-4020-A2F5-E426A2342A25}" srcOrd="4" destOrd="0" parTransId="{85A84FD9-2E69-439B-9599-049D2217F931}" sibTransId="{23CFF2EE-CC03-41EB-829A-7823E9722BF8}"/>
    <dgm:cxn modelId="{2145FE62-F28F-4620-B76C-548B655BBA9B}" type="presOf" srcId="{C9A12A41-9E8B-4DE4-88FE-D045B11E5D68}" destId="{A057618F-2037-4B2C-B46D-2FC92B10406C}" srcOrd="0" destOrd="0" presId="urn:microsoft.com/office/officeart/2009/3/layout/RandomtoResultProcess"/>
    <dgm:cxn modelId="{E1AE25B5-59FC-42C2-88B5-A33D8CA76CAD}" srcId="{C9A12A41-9E8B-4DE4-88FE-D045B11E5D68}" destId="{DC82AC91-663B-421C-A721-4C5232EA5CEC}" srcOrd="1" destOrd="0" parTransId="{C8525CD4-783D-4134-819C-802E27D5AFC7}" sibTransId="{35185022-92AD-4B87-8221-67E4E1B7415D}"/>
    <dgm:cxn modelId="{29D5351B-312A-42E0-8891-6649D1FDAF51}" srcId="{C9A12A41-9E8B-4DE4-88FE-D045B11E5D68}" destId="{5AE6FF66-0C34-4857-B5AF-CBD625E5F2DE}" srcOrd="3" destOrd="0" parTransId="{1B50156B-D7F9-42D5-B11A-717687BAA328}" sibTransId="{2D077325-4B2E-4E58-9964-5FA42156B6DB}"/>
    <dgm:cxn modelId="{76982916-19C4-4676-906E-73E84562B54F}" type="presOf" srcId="{F647E2A8-3146-4B17-BBB3-A20BECF2482E}" destId="{BF0AC994-F4A4-4330-A5FE-B0683E55EB84}" srcOrd="0" destOrd="0" presId="urn:microsoft.com/office/officeart/2009/3/layout/RandomtoResultProcess"/>
    <dgm:cxn modelId="{3B7ED8D0-7866-47E2-80B5-0B29AB26703C}" srcId="{C9A12A41-9E8B-4DE4-88FE-D045B11E5D68}" destId="{F647E2A8-3146-4B17-BBB3-A20BECF2482E}" srcOrd="2" destOrd="0" parTransId="{950D5D4C-5F12-47B8-972D-4CFEA07CA052}" sibTransId="{085C0551-6EB6-4C1A-93DB-0D2BB9D80FD5}"/>
    <dgm:cxn modelId="{36C92DD9-50C7-4279-9812-7AB69E33F3A4}" type="presOf" srcId="{224D817F-2E4E-49FD-B0EC-E638B3DE5890}" destId="{926EE45F-07D8-4F69-9730-3584F42BAC0F}" srcOrd="0" destOrd="0" presId="urn:microsoft.com/office/officeart/2009/3/layout/RandomtoResultProcess"/>
    <dgm:cxn modelId="{A99714BC-6755-47E3-9BF7-3DFCDF57292C}" type="presOf" srcId="{DC82AC91-663B-421C-A721-4C5232EA5CEC}" destId="{C4D9F419-64BC-443C-AB64-B485849F223E}" srcOrd="0" destOrd="0" presId="urn:microsoft.com/office/officeart/2009/3/layout/RandomtoResultProcess"/>
    <dgm:cxn modelId="{08323E4C-64C2-46CA-953E-757015A02B38}" type="presParOf" srcId="{A057618F-2037-4B2C-B46D-2FC92B10406C}" destId="{AEEE5AFD-E656-4977-9FDF-7994327C1373}" srcOrd="0" destOrd="0" presId="urn:microsoft.com/office/officeart/2009/3/layout/RandomtoResultProcess"/>
    <dgm:cxn modelId="{ACF6C7F7-06B2-4644-A941-5E51BE6CE177}" type="presParOf" srcId="{AEEE5AFD-E656-4977-9FDF-7994327C1373}" destId="{926EE45F-07D8-4F69-9730-3584F42BAC0F}" srcOrd="0" destOrd="0" presId="urn:microsoft.com/office/officeart/2009/3/layout/RandomtoResultProcess"/>
    <dgm:cxn modelId="{35706DE0-8BC7-44DB-975F-020096D9777C}" type="presParOf" srcId="{AEEE5AFD-E656-4977-9FDF-7994327C1373}" destId="{2B3B5391-D4B2-4925-8AD4-EC9988501CA7}" srcOrd="1" destOrd="0" presId="urn:microsoft.com/office/officeart/2009/3/layout/RandomtoResultProcess"/>
    <dgm:cxn modelId="{64EAB3F1-1020-4647-9807-78AE5296B90E}" type="presParOf" srcId="{AEEE5AFD-E656-4977-9FDF-7994327C1373}" destId="{2BA9FFC0-22ED-41DC-9554-1133E5907B80}" srcOrd="2" destOrd="0" presId="urn:microsoft.com/office/officeart/2009/3/layout/RandomtoResultProcess"/>
    <dgm:cxn modelId="{19D8EC85-2996-4F6C-AC3D-D1B06F457628}" type="presParOf" srcId="{AEEE5AFD-E656-4977-9FDF-7994327C1373}" destId="{95F35C66-9472-4C88-BC92-720A9DF57B03}" srcOrd="3" destOrd="0" presId="urn:microsoft.com/office/officeart/2009/3/layout/RandomtoResultProcess"/>
    <dgm:cxn modelId="{CB89E55A-CDBE-43D4-9FCB-AE70C72844DF}" type="presParOf" srcId="{AEEE5AFD-E656-4977-9FDF-7994327C1373}" destId="{65901812-8AE2-4D9E-94D5-523A411F887D}" srcOrd="4" destOrd="0" presId="urn:microsoft.com/office/officeart/2009/3/layout/RandomtoResultProcess"/>
    <dgm:cxn modelId="{FDE7F634-37A2-4B96-8088-2A6F49B4F33C}" type="presParOf" srcId="{AEEE5AFD-E656-4977-9FDF-7994327C1373}" destId="{905E77F5-8FBB-4FD5-8C60-113E60840D77}" srcOrd="5" destOrd="0" presId="urn:microsoft.com/office/officeart/2009/3/layout/RandomtoResultProcess"/>
    <dgm:cxn modelId="{FA4B7574-657F-417F-BF99-6B176AE65317}" type="presParOf" srcId="{AEEE5AFD-E656-4977-9FDF-7994327C1373}" destId="{B458F42C-3C36-4781-ABB7-FEE9F8A440BB}" srcOrd="6" destOrd="0" presId="urn:microsoft.com/office/officeart/2009/3/layout/RandomtoResultProcess"/>
    <dgm:cxn modelId="{CD06FF17-843F-4B87-A061-3D6BE6CB9766}" type="presParOf" srcId="{AEEE5AFD-E656-4977-9FDF-7994327C1373}" destId="{613554BF-5606-4822-9A9E-251C3DD77009}" srcOrd="7" destOrd="0" presId="urn:microsoft.com/office/officeart/2009/3/layout/RandomtoResultProcess"/>
    <dgm:cxn modelId="{97617ED7-6268-4007-BC93-61ACB76CC153}" type="presParOf" srcId="{AEEE5AFD-E656-4977-9FDF-7994327C1373}" destId="{E0258CEE-A4B7-4F07-8941-402DE6D1AC76}" srcOrd="8" destOrd="0" presId="urn:microsoft.com/office/officeart/2009/3/layout/RandomtoResultProcess"/>
    <dgm:cxn modelId="{408E3EDE-08CC-4718-BE22-F0C08889D1FB}" type="presParOf" srcId="{AEEE5AFD-E656-4977-9FDF-7994327C1373}" destId="{18694503-9443-496A-9573-9B64D073E11D}" srcOrd="9" destOrd="0" presId="urn:microsoft.com/office/officeart/2009/3/layout/RandomtoResultProcess"/>
    <dgm:cxn modelId="{DB6C05C5-B058-41B5-8CBE-AD2676500AEC}" type="presParOf" srcId="{AEEE5AFD-E656-4977-9FDF-7994327C1373}" destId="{35680B31-8D74-4A05-9528-925A72398C5E}" srcOrd="10" destOrd="0" presId="urn:microsoft.com/office/officeart/2009/3/layout/RandomtoResultProcess"/>
    <dgm:cxn modelId="{5ADFD71D-C36A-4036-A1A6-9E5EE762E362}" type="presParOf" srcId="{AEEE5AFD-E656-4977-9FDF-7994327C1373}" destId="{7F95C9DA-4ED2-4050-881A-119AF61A6517}" srcOrd="11" destOrd="0" presId="urn:microsoft.com/office/officeart/2009/3/layout/RandomtoResultProcess"/>
    <dgm:cxn modelId="{C75EA595-C0B8-4632-BD99-DF6ECCFCCFAD}" type="presParOf" srcId="{AEEE5AFD-E656-4977-9FDF-7994327C1373}" destId="{E6FF5E27-2B72-4EBD-9CEB-894ACF815758}" srcOrd="12" destOrd="0" presId="urn:microsoft.com/office/officeart/2009/3/layout/RandomtoResultProcess"/>
    <dgm:cxn modelId="{48421438-0ED9-41F5-BCC1-6D008DE04280}" type="presParOf" srcId="{AEEE5AFD-E656-4977-9FDF-7994327C1373}" destId="{108C0ECD-6C38-4DF2-83EE-37613A64F5E9}" srcOrd="13" destOrd="0" presId="urn:microsoft.com/office/officeart/2009/3/layout/RandomtoResultProcess"/>
    <dgm:cxn modelId="{47FDFBFE-36EA-49BA-BEEF-6EC97499DE12}" type="presParOf" srcId="{AEEE5AFD-E656-4977-9FDF-7994327C1373}" destId="{0D00335A-FBFD-441B-B7C7-D3FFCEF31CFC}" srcOrd="14" destOrd="0" presId="urn:microsoft.com/office/officeart/2009/3/layout/RandomtoResultProcess"/>
    <dgm:cxn modelId="{8998A654-06B7-4DA4-B58B-B9CE4E4020D4}" type="presParOf" srcId="{AEEE5AFD-E656-4977-9FDF-7994327C1373}" destId="{697AF9A0-F992-4CA9-BA8E-6722F7B22D78}" srcOrd="15" destOrd="0" presId="urn:microsoft.com/office/officeart/2009/3/layout/RandomtoResultProcess"/>
    <dgm:cxn modelId="{28691464-6CBA-4BF2-98BD-22A5DE8DBC2B}" type="presParOf" srcId="{AEEE5AFD-E656-4977-9FDF-7994327C1373}" destId="{D0548212-93B6-475C-B58B-721642759DFA}" srcOrd="16" destOrd="0" presId="urn:microsoft.com/office/officeart/2009/3/layout/RandomtoResultProcess"/>
    <dgm:cxn modelId="{9FBB4D51-1711-4890-A8CC-1CAA8EC8BD6E}" type="presParOf" srcId="{AEEE5AFD-E656-4977-9FDF-7994327C1373}" destId="{42599DCC-6931-4C8D-8545-5C56E874CB9C}" srcOrd="17" destOrd="0" presId="urn:microsoft.com/office/officeart/2009/3/layout/RandomtoResultProcess"/>
    <dgm:cxn modelId="{0C749E3E-7A09-473D-9952-385EA8B1DF50}" type="presParOf" srcId="{AEEE5AFD-E656-4977-9FDF-7994327C1373}" destId="{3FCCAA33-E776-4F56-B8E6-9348156F34EC}" srcOrd="18" destOrd="0" presId="urn:microsoft.com/office/officeart/2009/3/layout/RandomtoResultProcess"/>
    <dgm:cxn modelId="{E2451061-839E-4507-936B-90903EE70D2B}" type="presParOf" srcId="{A057618F-2037-4B2C-B46D-2FC92B10406C}" destId="{DEF4C338-0607-4451-98D3-8B7F800B3E21}" srcOrd="1" destOrd="0" presId="urn:microsoft.com/office/officeart/2009/3/layout/RandomtoResultProcess"/>
    <dgm:cxn modelId="{2A18E53F-5C59-4339-9CD8-0F59A5728A29}" type="presParOf" srcId="{DEF4C338-0607-4451-98D3-8B7F800B3E21}" destId="{A7BFC205-F30E-4EBC-AD47-60832B03EFF3}" srcOrd="0" destOrd="0" presId="urn:microsoft.com/office/officeart/2009/3/layout/RandomtoResultProcess"/>
    <dgm:cxn modelId="{6576C3F7-A694-423B-B1E5-D82CCEC0C899}" type="presParOf" srcId="{DEF4C338-0607-4451-98D3-8B7F800B3E21}" destId="{905F7279-938B-4991-B359-2751154B7C76}" srcOrd="1" destOrd="0" presId="urn:microsoft.com/office/officeart/2009/3/layout/RandomtoResultProcess"/>
    <dgm:cxn modelId="{F09650C2-213B-4BF6-BFF8-105C21105024}" type="presParOf" srcId="{A057618F-2037-4B2C-B46D-2FC92B10406C}" destId="{9A0A4A8F-2BE2-4E51-9917-32FB8D098A77}" srcOrd="2" destOrd="0" presId="urn:microsoft.com/office/officeart/2009/3/layout/RandomtoResultProcess"/>
    <dgm:cxn modelId="{C21AEFB1-364E-46DA-8FC9-33AB8D696FCC}" type="presParOf" srcId="{9A0A4A8F-2BE2-4E51-9917-32FB8D098A77}" destId="{C4D9F419-64BC-443C-AB64-B485849F223E}" srcOrd="0" destOrd="0" presId="urn:microsoft.com/office/officeart/2009/3/layout/RandomtoResultProcess"/>
    <dgm:cxn modelId="{05288D19-E457-457C-AF2A-6375DC7446D3}" type="presParOf" srcId="{9A0A4A8F-2BE2-4E51-9917-32FB8D098A77}" destId="{A6B27BD3-5CFB-4203-9D45-3D73AB74503A}" srcOrd="1" destOrd="0" presId="urn:microsoft.com/office/officeart/2009/3/layout/RandomtoResultProcess"/>
    <dgm:cxn modelId="{E8B1ABE0-E800-4AC4-92EB-1A7BCE690AB9}" type="presParOf" srcId="{A057618F-2037-4B2C-B46D-2FC92B10406C}" destId="{370B70B2-541D-48B0-A5CC-56AEF52AAC93}" srcOrd="3" destOrd="0" presId="urn:microsoft.com/office/officeart/2009/3/layout/RandomtoResultProcess"/>
    <dgm:cxn modelId="{50EBC6D3-31CD-447E-92F2-8663C17A2B68}" type="presParOf" srcId="{370B70B2-541D-48B0-A5CC-56AEF52AAC93}" destId="{B51371CC-E01F-42DD-84F1-D340EB97B39B}" srcOrd="0" destOrd="0" presId="urn:microsoft.com/office/officeart/2009/3/layout/RandomtoResultProcess"/>
    <dgm:cxn modelId="{20823433-96BB-4765-B16F-157AB1C50C2B}" type="presParOf" srcId="{370B70B2-541D-48B0-A5CC-56AEF52AAC93}" destId="{72A4FFD7-39A5-4968-9B3E-059C769388AC}" srcOrd="1" destOrd="0" presId="urn:microsoft.com/office/officeart/2009/3/layout/RandomtoResultProcess"/>
    <dgm:cxn modelId="{2CE070F0-C7C8-4D25-B8BF-8BC541AA0921}" type="presParOf" srcId="{A057618F-2037-4B2C-B46D-2FC92B10406C}" destId="{23443FDF-79A1-4E26-9872-791120BE6C06}" srcOrd="4" destOrd="0" presId="urn:microsoft.com/office/officeart/2009/3/layout/RandomtoResultProcess"/>
    <dgm:cxn modelId="{C3A9ECBC-C1B6-4720-B737-ACF0BD45BA10}" type="presParOf" srcId="{23443FDF-79A1-4E26-9872-791120BE6C06}" destId="{BF0AC994-F4A4-4330-A5FE-B0683E55EB84}" srcOrd="0" destOrd="0" presId="urn:microsoft.com/office/officeart/2009/3/layout/RandomtoResultProcess"/>
    <dgm:cxn modelId="{5514903D-6059-42BB-B054-D4DF7383A161}" type="presParOf" srcId="{23443FDF-79A1-4E26-9872-791120BE6C06}" destId="{3D5784F0-CB62-4A50-9C1C-C32C8FAAABCE}" srcOrd="1" destOrd="0" presId="urn:microsoft.com/office/officeart/2009/3/layout/RandomtoResultProcess"/>
    <dgm:cxn modelId="{27846921-8C08-46EE-AE09-F299F408E2A8}" type="presParOf" srcId="{A057618F-2037-4B2C-B46D-2FC92B10406C}" destId="{19501300-EEAA-470B-9FAC-FD8DB7A9A6B2}" srcOrd="5" destOrd="0" presId="urn:microsoft.com/office/officeart/2009/3/layout/RandomtoResultProcess"/>
    <dgm:cxn modelId="{A5FD5BE5-E61A-41A4-9204-7067F6050B3A}" type="presParOf" srcId="{19501300-EEAA-470B-9FAC-FD8DB7A9A6B2}" destId="{87547045-521E-4E77-908A-774B4A6395A2}" srcOrd="0" destOrd="0" presId="urn:microsoft.com/office/officeart/2009/3/layout/RandomtoResultProcess"/>
    <dgm:cxn modelId="{C8E53706-DDCB-4965-8144-89AE83C72F34}" type="presParOf" srcId="{19501300-EEAA-470B-9FAC-FD8DB7A9A6B2}" destId="{166DD7AD-CDA8-4710-B967-B8DA416423F0}" srcOrd="1" destOrd="0" presId="urn:microsoft.com/office/officeart/2009/3/layout/RandomtoResultProcess"/>
    <dgm:cxn modelId="{7466ED19-4063-4836-A02B-869A08B21228}" type="presParOf" srcId="{A057618F-2037-4B2C-B46D-2FC92B10406C}" destId="{230C1DB5-F134-4335-A122-112B881BB6CC}" srcOrd="6" destOrd="0" presId="urn:microsoft.com/office/officeart/2009/3/layout/RandomtoResultProcess"/>
    <dgm:cxn modelId="{E666BD18-FFD1-4137-91AA-266D66DA8987}" type="presParOf" srcId="{230C1DB5-F134-4335-A122-112B881BB6CC}" destId="{B3DB3392-C4E2-4687-A0EC-B9C8FA87F78B}" srcOrd="0" destOrd="0" presId="urn:microsoft.com/office/officeart/2009/3/layout/RandomtoResultProcess"/>
    <dgm:cxn modelId="{1B6BAF21-08E7-402A-9875-29B770F4B51E}" type="presParOf" srcId="{230C1DB5-F134-4335-A122-112B881BB6CC}" destId="{F0261FA4-5D45-49E3-8966-EA34777010E7}" srcOrd="1" destOrd="0" presId="urn:microsoft.com/office/officeart/2009/3/layout/RandomtoResultProcess"/>
    <dgm:cxn modelId="{547112A5-78D4-4268-8A19-B0FDB521603E}" type="presParOf" srcId="{A057618F-2037-4B2C-B46D-2FC92B10406C}" destId="{13AD8B42-30F1-4A8D-BE19-CF6D59AC4DAA}" srcOrd="7" destOrd="0" presId="urn:microsoft.com/office/officeart/2009/3/layout/RandomtoResultProcess"/>
    <dgm:cxn modelId="{5B3CEEF2-BCEC-4F1B-AA4E-8E14C847BE62}" type="presParOf" srcId="{13AD8B42-30F1-4A8D-BE19-CF6D59AC4DAA}" destId="{6C4F939E-5E07-4B14-BB83-5103C5E3A39C}" srcOrd="0" destOrd="0" presId="urn:microsoft.com/office/officeart/2009/3/layout/RandomtoResultProcess"/>
    <dgm:cxn modelId="{36227C27-8AD1-4A83-A2BF-C645FB6EDFA5}" type="presParOf" srcId="{13AD8B42-30F1-4A8D-BE19-CF6D59AC4DAA}" destId="{0F0C6E13-F7BE-4324-A2CB-CA332BC937F2}" srcOrd="1" destOrd="0" presId="urn:microsoft.com/office/officeart/2009/3/layout/RandomtoResultProcess"/>
    <dgm:cxn modelId="{8DB631DB-6997-4A54-9AA4-696D4400E10C}" type="presParOf" srcId="{A057618F-2037-4B2C-B46D-2FC92B10406C}" destId="{8E868B5F-52BB-46A8-AA14-346E5B391520}" srcOrd="8" destOrd="0" presId="urn:microsoft.com/office/officeart/2009/3/layout/RandomtoResultProcess"/>
    <dgm:cxn modelId="{AFB8C2DF-A28B-4A48-B86C-55184C2C9732}" type="presParOf" srcId="{8E868B5F-52BB-46A8-AA14-346E5B391520}" destId="{90E797F0-1C8A-4ED7-8A50-ABAEB63C871A}" srcOrd="0" destOrd="0" presId="urn:microsoft.com/office/officeart/2009/3/layout/RandomtoResultProcess"/>
    <dgm:cxn modelId="{686B39F3-47F2-4F7C-8F58-E3BCB0C92183}" type="presParOf" srcId="{8E868B5F-52BB-46A8-AA14-346E5B391520}" destId="{DF1B7CCB-6B74-4D21-AE7D-CB197BD198A2}" srcOrd="1"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29B18C1-CBA1-48FF-8688-C4A4C7B70AF1}" type="doc">
      <dgm:prSet loTypeId="urn:microsoft.com/office/officeart/2005/8/layout/gear1" loCatId="process" qsTypeId="urn:microsoft.com/office/officeart/2005/8/quickstyle/simple1" qsCatId="simple" csTypeId="urn:microsoft.com/office/officeart/2005/8/colors/accent1_2" csCatId="accent1" phldr="1"/>
      <dgm:spPr/>
    </dgm:pt>
    <dgm:pt modelId="{07AE57DA-30F9-47A7-9485-9C9A9115AD50}">
      <dgm:prSet phldrT="[Text]" custT="1"/>
      <dgm:spPr>
        <a:solidFill>
          <a:schemeClr val="accent6">
            <a:lumMod val="60000"/>
            <a:lumOff val="40000"/>
          </a:schemeClr>
        </a:solidFill>
      </dgm:spPr>
      <dgm:t>
        <a:bodyPr/>
        <a:lstStyle/>
        <a:p>
          <a:r>
            <a:rPr lang="en-GB" sz="2000" noProof="0" dirty="0"/>
            <a:t>Multi-sector Qualitative Analysis</a:t>
          </a:r>
        </a:p>
      </dgm:t>
    </dgm:pt>
    <dgm:pt modelId="{CF2D61DE-B845-41F5-85AD-FC936E538943}" type="parTrans" cxnId="{872E83A6-C74B-4F15-AB6C-0B51DDC900BE}">
      <dgm:prSet/>
      <dgm:spPr/>
      <dgm:t>
        <a:bodyPr/>
        <a:lstStyle/>
        <a:p>
          <a:endParaRPr lang="en-GB" sz="3600" noProof="0" dirty="0"/>
        </a:p>
      </dgm:t>
    </dgm:pt>
    <dgm:pt modelId="{A29C9E51-0F4D-42A1-B6DF-A850C6754633}" type="sibTrans" cxnId="{872E83A6-C74B-4F15-AB6C-0B51DDC900BE}">
      <dgm:prSet/>
      <dgm:spPr/>
      <dgm:t>
        <a:bodyPr/>
        <a:lstStyle/>
        <a:p>
          <a:endParaRPr lang="en-GB" sz="3600" noProof="0" dirty="0"/>
        </a:p>
      </dgm:t>
    </dgm:pt>
    <dgm:pt modelId="{28A4861E-CF88-4847-BC5B-DF03BA9A7129}">
      <dgm:prSet phldrT="[Text]" custT="1"/>
      <dgm:spPr>
        <a:solidFill>
          <a:schemeClr val="accent1">
            <a:lumMod val="75000"/>
          </a:schemeClr>
        </a:solidFill>
      </dgm:spPr>
      <dgm:t>
        <a:bodyPr/>
        <a:lstStyle/>
        <a:p>
          <a:r>
            <a:rPr lang="en-GB" sz="2000" noProof="0" dirty="0"/>
            <a:t>Cluster Based </a:t>
          </a:r>
          <a:r>
            <a:rPr lang="en-GB" sz="1600" noProof="0" dirty="0"/>
            <a:t>Strategies</a:t>
          </a:r>
          <a:endParaRPr lang="en-GB" sz="2000" noProof="0" dirty="0"/>
        </a:p>
      </dgm:t>
    </dgm:pt>
    <dgm:pt modelId="{2EC360CD-F4B9-4318-856D-9B4F5D9357D5}" type="parTrans" cxnId="{D839E8BF-3403-431E-9692-1AEA297876CD}">
      <dgm:prSet/>
      <dgm:spPr/>
      <dgm:t>
        <a:bodyPr/>
        <a:lstStyle/>
        <a:p>
          <a:endParaRPr lang="en-GB" sz="3600" noProof="0" dirty="0"/>
        </a:p>
      </dgm:t>
    </dgm:pt>
    <dgm:pt modelId="{B12AFE46-20DD-4E27-A922-C7CBFFB4D8DF}" type="sibTrans" cxnId="{D839E8BF-3403-431E-9692-1AEA297876CD}">
      <dgm:prSet/>
      <dgm:spPr/>
      <dgm:t>
        <a:bodyPr/>
        <a:lstStyle/>
        <a:p>
          <a:endParaRPr lang="en-GB" sz="3600" noProof="0" dirty="0"/>
        </a:p>
      </dgm:t>
    </dgm:pt>
    <dgm:pt modelId="{09984B20-58E4-47BE-AF7B-4CC697902526}">
      <dgm:prSet phldrT="[Text]" custT="1"/>
      <dgm:spPr>
        <a:solidFill>
          <a:srgbClr val="92D050"/>
        </a:solidFill>
      </dgm:spPr>
      <dgm:t>
        <a:bodyPr/>
        <a:lstStyle/>
        <a:p>
          <a:r>
            <a:rPr lang="en-GB" sz="2000" noProof="0" dirty="0"/>
            <a:t>Regional </a:t>
          </a:r>
          <a:r>
            <a:rPr lang="en-GB" sz="1200" b="0" noProof="0" dirty="0"/>
            <a:t>Competitiveness</a:t>
          </a:r>
          <a:endParaRPr lang="en-GB" sz="2000" b="0" noProof="0" dirty="0"/>
        </a:p>
      </dgm:t>
    </dgm:pt>
    <dgm:pt modelId="{ADB2CC2D-EC76-43EB-98A0-5C36636B37B2}" type="parTrans" cxnId="{31754081-94D5-4654-B036-4399E4717EE5}">
      <dgm:prSet/>
      <dgm:spPr/>
      <dgm:t>
        <a:bodyPr/>
        <a:lstStyle/>
        <a:p>
          <a:endParaRPr lang="en-GB" sz="3600" noProof="0" dirty="0"/>
        </a:p>
      </dgm:t>
    </dgm:pt>
    <dgm:pt modelId="{F3A942BC-F544-4C3C-BD61-9DF9498BED94}" type="sibTrans" cxnId="{31754081-94D5-4654-B036-4399E4717EE5}">
      <dgm:prSet/>
      <dgm:spPr/>
      <dgm:t>
        <a:bodyPr/>
        <a:lstStyle/>
        <a:p>
          <a:endParaRPr lang="en-GB" sz="3600" noProof="0" dirty="0"/>
        </a:p>
      </dgm:t>
    </dgm:pt>
    <dgm:pt modelId="{AFDC469A-2B91-47F6-A7DB-A3EF9C9AFFB9}" type="pres">
      <dgm:prSet presAssocID="{829B18C1-CBA1-48FF-8688-C4A4C7B70AF1}" presName="composite" presStyleCnt="0">
        <dgm:presLayoutVars>
          <dgm:chMax val="3"/>
          <dgm:animLvl val="lvl"/>
          <dgm:resizeHandles val="exact"/>
        </dgm:presLayoutVars>
      </dgm:prSet>
      <dgm:spPr/>
    </dgm:pt>
    <dgm:pt modelId="{703099DC-6BAB-4CAD-87A7-B265C9F0E3B9}" type="pres">
      <dgm:prSet presAssocID="{07AE57DA-30F9-47A7-9485-9C9A9115AD50}" presName="gear1" presStyleLbl="node1" presStyleIdx="0" presStyleCnt="3" custScaleX="94898" custScaleY="89773">
        <dgm:presLayoutVars>
          <dgm:chMax val="1"/>
          <dgm:bulletEnabled val="1"/>
        </dgm:presLayoutVars>
      </dgm:prSet>
      <dgm:spPr/>
    </dgm:pt>
    <dgm:pt modelId="{730965B1-580E-4C3A-8FDD-B3E40EED245C}" type="pres">
      <dgm:prSet presAssocID="{07AE57DA-30F9-47A7-9485-9C9A9115AD50}" presName="gear1srcNode" presStyleLbl="node1" presStyleIdx="0" presStyleCnt="3"/>
      <dgm:spPr/>
    </dgm:pt>
    <dgm:pt modelId="{F03B7EB3-F3B3-4C98-9032-D5FAE183A568}" type="pres">
      <dgm:prSet presAssocID="{07AE57DA-30F9-47A7-9485-9C9A9115AD50}" presName="gear1dstNode" presStyleLbl="node1" presStyleIdx="0" presStyleCnt="3"/>
      <dgm:spPr/>
    </dgm:pt>
    <dgm:pt modelId="{6F368B77-7453-4CC9-BC5A-C2A01F895459}" type="pres">
      <dgm:prSet presAssocID="{28A4861E-CF88-4847-BC5B-DF03BA9A7129}" presName="gear2" presStyleLbl="node1" presStyleIdx="1" presStyleCnt="3">
        <dgm:presLayoutVars>
          <dgm:chMax val="1"/>
          <dgm:bulletEnabled val="1"/>
        </dgm:presLayoutVars>
      </dgm:prSet>
      <dgm:spPr/>
    </dgm:pt>
    <dgm:pt modelId="{3807F9F9-7F0B-427D-8910-5DADC4AE7B2D}" type="pres">
      <dgm:prSet presAssocID="{28A4861E-CF88-4847-BC5B-DF03BA9A7129}" presName="gear2srcNode" presStyleLbl="node1" presStyleIdx="1" presStyleCnt="3"/>
      <dgm:spPr/>
    </dgm:pt>
    <dgm:pt modelId="{D51D3534-4D13-4E4B-ACA7-B9591AD34058}" type="pres">
      <dgm:prSet presAssocID="{28A4861E-CF88-4847-BC5B-DF03BA9A7129}" presName="gear2dstNode" presStyleLbl="node1" presStyleIdx="1" presStyleCnt="3"/>
      <dgm:spPr/>
    </dgm:pt>
    <dgm:pt modelId="{8255F012-E2A9-4B69-ABCE-3A6E5869BC9F}" type="pres">
      <dgm:prSet presAssocID="{09984B20-58E4-47BE-AF7B-4CC697902526}" presName="gear3" presStyleLbl="node1" presStyleIdx="2" presStyleCnt="3" custScaleX="115445" custScaleY="113668"/>
      <dgm:spPr/>
    </dgm:pt>
    <dgm:pt modelId="{84D4597D-33B5-4482-9712-9F9124225800}" type="pres">
      <dgm:prSet presAssocID="{09984B20-58E4-47BE-AF7B-4CC697902526}" presName="gear3tx" presStyleLbl="node1" presStyleIdx="2" presStyleCnt="3">
        <dgm:presLayoutVars>
          <dgm:chMax val="1"/>
          <dgm:bulletEnabled val="1"/>
        </dgm:presLayoutVars>
      </dgm:prSet>
      <dgm:spPr/>
    </dgm:pt>
    <dgm:pt modelId="{521858A9-AE3B-452C-B541-6920E8CFD83A}" type="pres">
      <dgm:prSet presAssocID="{09984B20-58E4-47BE-AF7B-4CC697902526}" presName="gear3srcNode" presStyleLbl="node1" presStyleIdx="2" presStyleCnt="3"/>
      <dgm:spPr/>
    </dgm:pt>
    <dgm:pt modelId="{386BE4C0-5DE1-4148-AA79-C082CAB2B25D}" type="pres">
      <dgm:prSet presAssocID="{09984B20-58E4-47BE-AF7B-4CC697902526}" presName="gear3dstNode" presStyleLbl="node1" presStyleIdx="2" presStyleCnt="3"/>
      <dgm:spPr/>
    </dgm:pt>
    <dgm:pt modelId="{E212A752-D52D-4D7B-A842-96E5E50C17E4}" type="pres">
      <dgm:prSet presAssocID="{A29C9E51-0F4D-42A1-B6DF-A850C6754633}" presName="connector1" presStyleLbl="sibTrans2D1" presStyleIdx="0" presStyleCnt="3"/>
      <dgm:spPr/>
    </dgm:pt>
    <dgm:pt modelId="{E852AD4A-2903-4877-8A51-283FE418F6B5}" type="pres">
      <dgm:prSet presAssocID="{B12AFE46-20DD-4E27-A922-C7CBFFB4D8DF}" presName="connector2" presStyleLbl="sibTrans2D1" presStyleIdx="1" presStyleCnt="3"/>
      <dgm:spPr/>
    </dgm:pt>
    <dgm:pt modelId="{38E411CC-42F8-41CD-A03D-669AEB1610F2}" type="pres">
      <dgm:prSet presAssocID="{F3A942BC-F544-4C3C-BD61-9DF9498BED94}" presName="connector3" presStyleLbl="sibTrans2D1" presStyleIdx="2" presStyleCnt="3"/>
      <dgm:spPr/>
    </dgm:pt>
  </dgm:ptLst>
  <dgm:cxnLst>
    <dgm:cxn modelId="{6D1A58EF-4EC1-4D07-A334-341E5B2CC055}" type="presOf" srcId="{07AE57DA-30F9-47A7-9485-9C9A9115AD50}" destId="{730965B1-580E-4C3A-8FDD-B3E40EED245C}" srcOrd="1" destOrd="0" presId="urn:microsoft.com/office/officeart/2005/8/layout/gear1"/>
    <dgm:cxn modelId="{238C6BFC-8ACA-42BB-8AEA-B9F30B0A7BD4}" type="presOf" srcId="{09984B20-58E4-47BE-AF7B-4CC697902526}" destId="{386BE4C0-5DE1-4148-AA79-C082CAB2B25D}" srcOrd="3" destOrd="0" presId="urn:microsoft.com/office/officeart/2005/8/layout/gear1"/>
    <dgm:cxn modelId="{E0B1560F-F512-42D5-B325-575EC64A92D6}" type="presOf" srcId="{09984B20-58E4-47BE-AF7B-4CC697902526}" destId="{84D4597D-33B5-4482-9712-9F9124225800}" srcOrd="1" destOrd="0" presId="urn:microsoft.com/office/officeart/2005/8/layout/gear1"/>
    <dgm:cxn modelId="{F8448F25-5715-4C63-9D53-8FF4406C99BF}" type="presOf" srcId="{B12AFE46-20DD-4E27-A922-C7CBFFB4D8DF}" destId="{E852AD4A-2903-4877-8A51-283FE418F6B5}" srcOrd="0" destOrd="0" presId="urn:microsoft.com/office/officeart/2005/8/layout/gear1"/>
    <dgm:cxn modelId="{65BC81A5-C113-4A07-A2F1-A6A731ECB4B7}" type="presOf" srcId="{09984B20-58E4-47BE-AF7B-4CC697902526}" destId="{521858A9-AE3B-452C-B541-6920E8CFD83A}" srcOrd="2" destOrd="0" presId="urn:microsoft.com/office/officeart/2005/8/layout/gear1"/>
    <dgm:cxn modelId="{872E83A6-C74B-4F15-AB6C-0B51DDC900BE}" srcId="{829B18C1-CBA1-48FF-8688-C4A4C7B70AF1}" destId="{07AE57DA-30F9-47A7-9485-9C9A9115AD50}" srcOrd="0" destOrd="0" parTransId="{CF2D61DE-B845-41F5-85AD-FC936E538943}" sibTransId="{A29C9E51-0F4D-42A1-B6DF-A850C6754633}"/>
    <dgm:cxn modelId="{D839E8BF-3403-431E-9692-1AEA297876CD}" srcId="{829B18C1-CBA1-48FF-8688-C4A4C7B70AF1}" destId="{28A4861E-CF88-4847-BC5B-DF03BA9A7129}" srcOrd="1" destOrd="0" parTransId="{2EC360CD-F4B9-4318-856D-9B4F5D9357D5}" sibTransId="{B12AFE46-20DD-4E27-A922-C7CBFFB4D8DF}"/>
    <dgm:cxn modelId="{23CB0F04-D456-4D59-B668-0BB4AF7AF367}" type="presOf" srcId="{A29C9E51-0F4D-42A1-B6DF-A850C6754633}" destId="{E212A752-D52D-4D7B-A842-96E5E50C17E4}" srcOrd="0" destOrd="0" presId="urn:microsoft.com/office/officeart/2005/8/layout/gear1"/>
    <dgm:cxn modelId="{31754081-94D5-4654-B036-4399E4717EE5}" srcId="{829B18C1-CBA1-48FF-8688-C4A4C7B70AF1}" destId="{09984B20-58E4-47BE-AF7B-4CC697902526}" srcOrd="2" destOrd="0" parTransId="{ADB2CC2D-EC76-43EB-98A0-5C36636B37B2}" sibTransId="{F3A942BC-F544-4C3C-BD61-9DF9498BED94}"/>
    <dgm:cxn modelId="{5DA7C87E-E42A-4EFB-9F19-461994D6A532}" type="presOf" srcId="{F3A942BC-F544-4C3C-BD61-9DF9498BED94}" destId="{38E411CC-42F8-41CD-A03D-669AEB1610F2}" srcOrd="0" destOrd="0" presId="urn:microsoft.com/office/officeart/2005/8/layout/gear1"/>
    <dgm:cxn modelId="{7A43431F-1892-4E93-A148-B67540D6CBFD}" type="presOf" srcId="{09984B20-58E4-47BE-AF7B-4CC697902526}" destId="{8255F012-E2A9-4B69-ABCE-3A6E5869BC9F}" srcOrd="0" destOrd="0" presId="urn:microsoft.com/office/officeart/2005/8/layout/gear1"/>
    <dgm:cxn modelId="{8EBE8B69-B4EC-4DED-84AA-51FDE8D6FEE3}" type="presOf" srcId="{829B18C1-CBA1-48FF-8688-C4A4C7B70AF1}" destId="{AFDC469A-2B91-47F6-A7DB-A3EF9C9AFFB9}" srcOrd="0" destOrd="0" presId="urn:microsoft.com/office/officeart/2005/8/layout/gear1"/>
    <dgm:cxn modelId="{15B24FA1-3A5F-455A-B60E-C236802C270A}" type="presOf" srcId="{28A4861E-CF88-4847-BC5B-DF03BA9A7129}" destId="{D51D3534-4D13-4E4B-ACA7-B9591AD34058}" srcOrd="2" destOrd="0" presId="urn:microsoft.com/office/officeart/2005/8/layout/gear1"/>
    <dgm:cxn modelId="{7213A66D-F424-41E9-8C32-05A413CBBED3}" type="presOf" srcId="{07AE57DA-30F9-47A7-9485-9C9A9115AD50}" destId="{F03B7EB3-F3B3-4C98-9032-D5FAE183A568}" srcOrd="2" destOrd="0" presId="urn:microsoft.com/office/officeart/2005/8/layout/gear1"/>
    <dgm:cxn modelId="{AD2DEA18-54A1-43BB-AD4A-11D8F611C45F}" type="presOf" srcId="{28A4861E-CF88-4847-BC5B-DF03BA9A7129}" destId="{3807F9F9-7F0B-427D-8910-5DADC4AE7B2D}" srcOrd="1" destOrd="0" presId="urn:microsoft.com/office/officeart/2005/8/layout/gear1"/>
    <dgm:cxn modelId="{985DEC8A-EA05-4E38-9AA1-839832B9F757}" type="presOf" srcId="{07AE57DA-30F9-47A7-9485-9C9A9115AD50}" destId="{703099DC-6BAB-4CAD-87A7-B265C9F0E3B9}" srcOrd="0" destOrd="0" presId="urn:microsoft.com/office/officeart/2005/8/layout/gear1"/>
    <dgm:cxn modelId="{D9A5E12A-D22E-48D5-9CAC-8CF6D54AEACD}" type="presOf" srcId="{28A4861E-CF88-4847-BC5B-DF03BA9A7129}" destId="{6F368B77-7453-4CC9-BC5A-C2A01F895459}" srcOrd="0" destOrd="0" presId="urn:microsoft.com/office/officeart/2005/8/layout/gear1"/>
    <dgm:cxn modelId="{E6655DDF-049B-4FF1-A3C8-001338CF1E6D}" type="presParOf" srcId="{AFDC469A-2B91-47F6-A7DB-A3EF9C9AFFB9}" destId="{703099DC-6BAB-4CAD-87A7-B265C9F0E3B9}" srcOrd="0" destOrd="0" presId="urn:microsoft.com/office/officeart/2005/8/layout/gear1"/>
    <dgm:cxn modelId="{999FADFF-844B-4E11-BBDD-188AD6FF9E44}" type="presParOf" srcId="{AFDC469A-2B91-47F6-A7DB-A3EF9C9AFFB9}" destId="{730965B1-580E-4C3A-8FDD-B3E40EED245C}" srcOrd="1" destOrd="0" presId="urn:microsoft.com/office/officeart/2005/8/layout/gear1"/>
    <dgm:cxn modelId="{854A80CB-7C91-444A-974C-11795E275C68}" type="presParOf" srcId="{AFDC469A-2B91-47F6-A7DB-A3EF9C9AFFB9}" destId="{F03B7EB3-F3B3-4C98-9032-D5FAE183A568}" srcOrd="2" destOrd="0" presId="urn:microsoft.com/office/officeart/2005/8/layout/gear1"/>
    <dgm:cxn modelId="{18495C49-05C6-4869-82C1-CA9A93AFC34C}" type="presParOf" srcId="{AFDC469A-2B91-47F6-A7DB-A3EF9C9AFFB9}" destId="{6F368B77-7453-4CC9-BC5A-C2A01F895459}" srcOrd="3" destOrd="0" presId="urn:microsoft.com/office/officeart/2005/8/layout/gear1"/>
    <dgm:cxn modelId="{53D5EF59-129C-4AD0-B192-A79443E9CAB5}" type="presParOf" srcId="{AFDC469A-2B91-47F6-A7DB-A3EF9C9AFFB9}" destId="{3807F9F9-7F0B-427D-8910-5DADC4AE7B2D}" srcOrd="4" destOrd="0" presId="urn:microsoft.com/office/officeart/2005/8/layout/gear1"/>
    <dgm:cxn modelId="{867E5641-6093-4280-9F56-CE6A032D0AFA}" type="presParOf" srcId="{AFDC469A-2B91-47F6-A7DB-A3EF9C9AFFB9}" destId="{D51D3534-4D13-4E4B-ACA7-B9591AD34058}" srcOrd="5" destOrd="0" presId="urn:microsoft.com/office/officeart/2005/8/layout/gear1"/>
    <dgm:cxn modelId="{B89D3DA8-2F66-4E14-9FDD-72A6C37DB727}" type="presParOf" srcId="{AFDC469A-2B91-47F6-A7DB-A3EF9C9AFFB9}" destId="{8255F012-E2A9-4B69-ABCE-3A6E5869BC9F}" srcOrd="6" destOrd="0" presId="urn:microsoft.com/office/officeart/2005/8/layout/gear1"/>
    <dgm:cxn modelId="{D9337995-38F9-48FB-8026-CF99EB6D0A5B}" type="presParOf" srcId="{AFDC469A-2B91-47F6-A7DB-A3EF9C9AFFB9}" destId="{84D4597D-33B5-4482-9712-9F9124225800}" srcOrd="7" destOrd="0" presId="urn:microsoft.com/office/officeart/2005/8/layout/gear1"/>
    <dgm:cxn modelId="{EFC8BDF8-9A94-4989-AC65-0E229546FA49}" type="presParOf" srcId="{AFDC469A-2B91-47F6-A7DB-A3EF9C9AFFB9}" destId="{521858A9-AE3B-452C-B541-6920E8CFD83A}" srcOrd="8" destOrd="0" presId="urn:microsoft.com/office/officeart/2005/8/layout/gear1"/>
    <dgm:cxn modelId="{4B7DD7C9-21D6-4AAC-AE0E-AA999A922C80}" type="presParOf" srcId="{AFDC469A-2B91-47F6-A7DB-A3EF9C9AFFB9}" destId="{386BE4C0-5DE1-4148-AA79-C082CAB2B25D}" srcOrd="9" destOrd="0" presId="urn:microsoft.com/office/officeart/2005/8/layout/gear1"/>
    <dgm:cxn modelId="{DF0619BE-832C-4A49-9A2F-BDC6B5254B12}" type="presParOf" srcId="{AFDC469A-2B91-47F6-A7DB-A3EF9C9AFFB9}" destId="{E212A752-D52D-4D7B-A842-96E5E50C17E4}" srcOrd="10" destOrd="0" presId="urn:microsoft.com/office/officeart/2005/8/layout/gear1"/>
    <dgm:cxn modelId="{5B194FE5-6D42-44D1-BCAA-89985C6E00CB}" type="presParOf" srcId="{AFDC469A-2B91-47F6-A7DB-A3EF9C9AFFB9}" destId="{E852AD4A-2903-4877-8A51-283FE418F6B5}" srcOrd="11" destOrd="0" presId="urn:microsoft.com/office/officeart/2005/8/layout/gear1"/>
    <dgm:cxn modelId="{2CFB184D-E92B-4F3B-B8F2-1AAFDFD91494}" type="presParOf" srcId="{AFDC469A-2B91-47F6-A7DB-A3EF9C9AFFB9}" destId="{38E411CC-42F8-41CD-A03D-669AEB1610F2}"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EE80694-CBE3-4B70-9F33-54FB1EF8FE0B}"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988D156E-D951-4E57-B4E5-E4219A72DBB5}">
      <dgm:prSet phldrT="[Text]"/>
      <dgm:spPr>
        <a:solidFill>
          <a:schemeClr val="accent1">
            <a:lumMod val="75000"/>
          </a:schemeClr>
        </a:solidFill>
      </dgm:spPr>
      <dgm:t>
        <a:bodyPr/>
        <a:lstStyle/>
        <a:p>
          <a:pPr>
            <a:buFont typeface="Arial" panose="020B0604020202020204" pitchFamily="34" charset="0"/>
            <a:buChar char="•"/>
          </a:pPr>
          <a:r>
            <a:rPr lang="en-GB" b="0">
              <a:latin typeface="Arial"/>
              <a:cs typeface="Arial"/>
            </a:rPr>
            <a:t>Regional and sector core competencies</a:t>
          </a:r>
          <a:endParaRPr lang="en-US"/>
        </a:p>
      </dgm:t>
    </dgm:pt>
    <dgm:pt modelId="{6CB1AC85-AF14-4DB4-96DF-00B5481702F1}" type="parTrans" cxnId="{6BD388F5-EDFB-4335-A4E2-10E2E8503EDB}">
      <dgm:prSet/>
      <dgm:spPr/>
      <dgm:t>
        <a:bodyPr/>
        <a:lstStyle/>
        <a:p>
          <a:endParaRPr lang="en-US"/>
        </a:p>
      </dgm:t>
    </dgm:pt>
    <dgm:pt modelId="{6C1C27F5-2487-4899-A754-5E95B5AEE21F}" type="sibTrans" cxnId="{6BD388F5-EDFB-4335-A4E2-10E2E8503EDB}">
      <dgm:prSet/>
      <dgm:spPr/>
      <dgm:t>
        <a:bodyPr/>
        <a:lstStyle/>
        <a:p>
          <a:endParaRPr lang="en-US"/>
        </a:p>
      </dgm:t>
    </dgm:pt>
    <dgm:pt modelId="{C735744E-1B07-4D88-8355-6F96E89E6D64}">
      <dgm:prSet/>
      <dgm:spPr>
        <a:solidFill>
          <a:schemeClr val="accent1">
            <a:lumMod val="75000"/>
          </a:schemeClr>
        </a:solidFill>
      </dgm:spPr>
      <dgm:t>
        <a:bodyPr/>
        <a:lstStyle/>
        <a:p>
          <a:r>
            <a:rPr lang="en-GB" b="0">
              <a:latin typeface="Arial"/>
              <a:cs typeface="Arial"/>
            </a:rPr>
            <a:t>Economic-linkage possibilities</a:t>
          </a:r>
          <a:endParaRPr lang="en-US" b="0" dirty="0">
            <a:latin typeface="Arial"/>
            <a:cs typeface="Arial"/>
          </a:endParaRPr>
        </a:p>
      </dgm:t>
    </dgm:pt>
    <dgm:pt modelId="{5FF41FFB-CA91-4090-BC54-FBFA0C2FBF74}" type="parTrans" cxnId="{9743A6DD-EE4B-4DA6-A98D-80B205540B07}">
      <dgm:prSet/>
      <dgm:spPr/>
      <dgm:t>
        <a:bodyPr/>
        <a:lstStyle/>
        <a:p>
          <a:endParaRPr lang="en-US"/>
        </a:p>
      </dgm:t>
    </dgm:pt>
    <dgm:pt modelId="{ACBCC02C-06D7-43C3-8CD3-BCF700493F8F}" type="sibTrans" cxnId="{9743A6DD-EE4B-4DA6-A98D-80B205540B07}">
      <dgm:prSet/>
      <dgm:spPr/>
      <dgm:t>
        <a:bodyPr/>
        <a:lstStyle/>
        <a:p>
          <a:endParaRPr lang="en-US"/>
        </a:p>
      </dgm:t>
    </dgm:pt>
    <dgm:pt modelId="{E42ABB4A-0070-46DD-8347-2238D76BB717}">
      <dgm:prSet/>
      <dgm:spPr>
        <a:solidFill>
          <a:schemeClr val="accent1">
            <a:lumMod val="75000"/>
          </a:schemeClr>
        </a:solidFill>
      </dgm:spPr>
      <dgm:t>
        <a:bodyPr/>
        <a:lstStyle/>
        <a:p>
          <a:r>
            <a:rPr lang="en-GB" b="0">
              <a:latin typeface="Arial"/>
              <a:cs typeface="Arial"/>
            </a:rPr>
            <a:t>Trade possibilities</a:t>
          </a:r>
          <a:endParaRPr lang="en-US" b="0" dirty="0">
            <a:latin typeface="Arial"/>
            <a:cs typeface="Arial"/>
          </a:endParaRPr>
        </a:p>
      </dgm:t>
    </dgm:pt>
    <dgm:pt modelId="{8A69E0F1-AC05-45B6-812F-D96F5D90813E}" type="parTrans" cxnId="{DB58A8B6-8622-40AE-B72F-B66C5C2FA8EF}">
      <dgm:prSet/>
      <dgm:spPr/>
      <dgm:t>
        <a:bodyPr/>
        <a:lstStyle/>
        <a:p>
          <a:endParaRPr lang="en-US"/>
        </a:p>
      </dgm:t>
    </dgm:pt>
    <dgm:pt modelId="{DF42B365-9D77-4F6F-8F9E-C4DC0612C939}" type="sibTrans" cxnId="{DB58A8B6-8622-40AE-B72F-B66C5C2FA8EF}">
      <dgm:prSet/>
      <dgm:spPr/>
      <dgm:t>
        <a:bodyPr/>
        <a:lstStyle/>
        <a:p>
          <a:endParaRPr lang="en-US"/>
        </a:p>
      </dgm:t>
    </dgm:pt>
    <dgm:pt modelId="{ADF12638-11C0-4C76-BE16-736EED65D18C}">
      <dgm:prSet/>
      <dgm:spPr>
        <a:solidFill>
          <a:schemeClr val="accent1">
            <a:lumMod val="75000"/>
          </a:schemeClr>
        </a:solidFill>
      </dgm:spPr>
      <dgm:t>
        <a:bodyPr/>
        <a:lstStyle/>
        <a:p>
          <a:r>
            <a:rPr lang="en-GB" b="0">
              <a:latin typeface="Arial"/>
              <a:cs typeface="Arial"/>
            </a:rPr>
            <a:t>Regional economic and industry risk </a:t>
          </a:r>
          <a:endParaRPr lang="en-US" b="0" dirty="0">
            <a:latin typeface="Arial"/>
            <a:cs typeface="Arial"/>
          </a:endParaRPr>
        </a:p>
      </dgm:t>
    </dgm:pt>
    <dgm:pt modelId="{70151D04-9A7E-4A02-8919-EC90E5AA41FE}" type="parTrans" cxnId="{FFBDC4C8-4E9B-461F-B9CD-1F234CC335DE}">
      <dgm:prSet/>
      <dgm:spPr/>
      <dgm:t>
        <a:bodyPr/>
        <a:lstStyle/>
        <a:p>
          <a:endParaRPr lang="en-US"/>
        </a:p>
      </dgm:t>
    </dgm:pt>
    <dgm:pt modelId="{964ED80B-6609-464A-AAED-69927FF7B310}" type="sibTrans" cxnId="{FFBDC4C8-4E9B-461F-B9CD-1F234CC335DE}">
      <dgm:prSet/>
      <dgm:spPr/>
      <dgm:t>
        <a:bodyPr/>
        <a:lstStyle/>
        <a:p>
          <a:endParaRPr lang="en-US"/>
        </a:p>
      </dgm:t>
    </dgm:pt>
    <dgm:pt modelId="{28B49711-9260-443C-A4BF-F9B572588262}" type="pres">
      <dgm:prSet presAssocID="{8EE80694-CBE3-4B70-9F33-54FB1EF8FE0B}" presName="linear" presStyleCnt="0">
        <dgm:presLayoutVars>
          <dgm:dir/>
          <dgm:resizeHandles val="exact"/>
        </dgm:presLayoutVars>
      </dgm:prSet>
      <dgm:spPr/>
    </dgm:pt>
    <dgm:pt modelId="{3902E480-7641-40E2-AC25-773A2FF95E00}" type="pres">
      <dgm:prSet presAssocID="{988D156E-D951-4E57-B4E5-E4219A72DBB5}" presName="comp" presStyleCnt="0"/>
      <dgm:spPr/>
    </dgm:pt>
    <dgm:pt modelId="{9476883D-C7E6-4C3A-AF34-A0F6EE29D91E}" type="pres">
      <dgm:prSet presAssocID="{988D156E-D951-4E57-B4E5-E4219A72DBB5}" presName="box" presStyleLbl="node1" presStyleIdx="0" presStyleCnt="4"/>
      <dgm:spPr/>
    </dgm:pt>
    <dgm:pt modelId="{19A6E864-C487-469C-9133-1E581D74472F}" type="pres">
      <dgm:prSet presAssocID="{988D156E-D951-4E57-B4E5-E4219A72DBB5}" presName="img"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0000" b="-10000"/>
          </a:stretch>
        </a:blipFill>
      </dgm:spPr>
    </dgm:pt>
    <dgm:pt modelId="{98AF4625-443F-4E50-A5D8-F1214DAD1C7E}" type="pres">
      <dgm:prSet presAssocID="{988D156E-D951-4E57-B4E5-E4219A72DBB5}" presName="text" presStyleLbl="node1" presStyleIdx="0" presStyleCnt="4">
        <dgm:presLayoutVars>
          <dgm:bulletEnabled val="1"/>
        </dgm:presLayoutVars>
      </dgm:prSet>
      <dgm:spPr/>
    </dgm:pt>
    <dgm:pt modelId="{735163E7-3B77-464E-835E-DA75C1B6F39C}" type="pres">
      <dgm:prSet presAssocID="{6C1C27F5-2487-4899-A754-5E95B5AEE21F}" presName="spacer" presStyleCnt="0"/>
      <dgm:spPr/>
    </dgm:pt>
    <dgm:pt modelId="{E98FE147-2BA0-4836-8BFD-109F88747073}" type="pres">
      <dgm:prSet presAssocID="{C735744E-1B07-4D88-8355-6F96E89E6D64}" presName="comp" presStyleCnt="0"/>
      <dgm:spPr/>
    </dgm:pt>
    <dgm:pt modelId="{5EE50049-78C2-4B72-BA56-B05F82BDF60F}" type="pres">
      <dgm:prSet presAssocID="{C735744E-1B07-4D88-8355-6F96E89E6D64}" presName="box" presStyleLbl="node1" presStyleIdx="1" presStyleCnt="4"/>
      <dgm:spPr/>
    </dgm:pt>
    <dgm:pt modelId="{7FC4D20D-C849-46C2-B4D5-39072335D095}" type="pres">
      <dgm:prSet presAssocID="{C735744E-1B07-4D88-8355-6F96E89E6D64}" presName="img"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26000" b="-26000"/>
          </a:stretch>
        </a:blipFill>
      </dgm:spPr>
    </dgm:pt>
    <dgm:pt modelId="{7CE0B73A-50B0-4083-AC08-F0EBD4312530}" type="pres">
      <dgm:prSet presAssocID="{C735744E-1B07-4D88-8355-6F96E89E6D64}" presName="text" presStyleLbl="node1" presStyleIdx="1" presStyleCnt="4">
        <dgm:presLayoutVars>
          <dgm:bulletEnabled val="1"/>
        </dgm:presLayoutVars>
      </dgm:prSet>
      <dgm:spPr/>
    </dgm:pt>
    <dgm:pt modelId="{E1127980-9B1B-48D9-96AB-B419FF982D41}" type="pres">
      <dgm:prSet presAssocID="{ACBCC02C-06D7-43C3-8CD3-BCF700493F8F}" presName="spacer" presStyleCnt="0"/>
      <dgm:spPr/>
    </dgm:pt>
    <dgm:pt modelId="{828B00A9-6375-4DBB-80EF-79FE46393CED}" type="pres">
      <dgm:prSet presAssocID="{E42ABB4A-0070-46DD-8347-2238D76BB717}" presName="comp" presStyleCnt="0"/>
      <dgm:spPr/>
    </dgm:pt>
    <dgm:pt modelId="{A98B8024-32EF-40EF-9B4B-8B4915ECDED4}" type="pres">
      <dgm:prSet presAssocID="{E42ABB4A-0070-46DD-8347-2238D76BB717}" presName="box" presStyleLbl="node1" presStyleIdx="2" presStyleCnt="4"/>
      <dgm:spPr/>
    </dgm:pt>
    <dgm:pt modelId="{A11943AC-D953-4853-98DA-FDCD81576A87}" type="pres">
      <dgm:prSet presAssocID="{E42ABB4A-0070-46DD-8347-2238D76BB717}" presName="img"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4000" b="-14000"/>
          </a:stretch>
        </a:blipFill>
      </dgm:spPr>
    </dgm:pt>
    <dgm:pt modelId="{411B79B1-6F0F-48C6-BE7F-5E20662EF845}" type="pres">
      <dgm:prSet presAssocID="{E42ABB4A-0070-46DD-8347-2238D76BB717}" presName="text" presStyleLbl="node1" presStyleIdx="2" presStyleCnt="4">
        <dgm:presLayoutVars>
          <dgm:bulletEnabled val="1"/>
        </dgm:presLayoutVars>
      </dgm:prSet>
      <dgm:spPr/>
    </dgm:pt>
    <dgm:pt modelId="{848A5C74-B1C5-47AF-873D-A623099330E6}" type="pres">
      <dgm:prSet presAssocID="{DF42B365-9D77-4F6F-8F9E-C4DC0612C939}" presName="spacer" presStyleCnt="0"/>
      <dgm:spPr/>
    </dgm:pt>
    <dgm:pt modelId="{D01BB310-1E26-40F7-89F5-C0AD2B05FB1F}" type="pres">
      <dgm:prSet presAssocID="{ADF12638-11C0-4C76-BE16-736EED65D18C}" presName="comp" presStyleCnt="0"/>
      <dgm:spPr/>
    </dgm:pt>
    <dgm:pt modelId="{BDD583FE-6926-43FB-8450-AB842E7293D3}" type="pres">
      <dgm:prSet presAssocID="{ADF12638-11C0-4C76-BE16-736EED65D18C}" presName="box" presStyleLbl="node1" presStyleIdx="3" presStyleCnt="4"/>
      <dgm:spPr/>
    </dgm:pt>
    <dgm:pt modelId="{E7E46AAF-A38C-4C6B-8A0A-62C4A5CFC767}" type="pres">
      <dgm:prSet presAssocID="{ADF12638-11C0-4C76-BE16-736EED65D18C}" presName="img"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25000" b="-25000"/>
          </a:stretch>
        </a:blipFill>
      </dgm:spPr>
    </dgm:pt>
    <dgm:pt modelId="{B19FED9D-656F-4CE2-B062-9CA908BAFBAC}" type="pres">
      <dgm:prSet presAssocID="{ADF12638-11C0-4C76-BE16-736EED65D18C}" presName="text" presStyleLbl="node1" presStyleIdx="3" presStyleCnt="4">
        <dgm:presLayoutVars>
          <dgm:bulletEnabled val="1"/>
        </dgm:presLayoutVars>
      </dgm:prSet>
      <dgm:spPr/>
    </dgm:pt>
  </dgm:ptLst>
  <dgm:cxnLst>
    <dgm:cxn modelId="{6C3596E0-803B-4488-B60D-464162999B38}" type="presOf" srcId="{8EE80694-CBE3-4B70-9F33-54FB1EF8FE0B}" destId="{28B49711-9260-443C-A4BF-F9B572588262}" srcOrd="0" destOrd="0" presId="urn:microsoft.com/office/officeart/2005/8/layout/vList4"/>
    <dgm:cxn modelId="{7E95E528-E79C-4F8C-9CFA-7B2DD2E60A8D}" type="presOf" srcId="{ADF12638-11C0-4C76-BE16-736EED65D18C}" destId="{B19FED9D-656F-4CE2-B062-9CA908BAFBAC}" srcOrd="1" destOrd="0" presId="urn:microsoft.com/office/officeart/2005/8/layout/vList4"/>
    <dgm:cxn modelId="{6BD388F5-EDFB-4335-A4E2-10E2E8503EDB}" srcId="{8EE80694-CBE3-4B70-9F33-54FB1EF8FE0B}" destId="{988D156E-D951-4E57-B4E5-E4219A72DBB5}" srcOrd="0" destOrd="0" parTransId="{6CB1AC85-AF14-4DB4-96DF-00B5481702F1}" sibTransId="{6C1C27F5-2487-4899-A754-5E95B5AEE21F}"/>
    <dgm:cxn modelId="{A2F4BE9A-360B-4E68-BA2B-D80249695EBA}" type="presOf" srcId="{C735744E-1B07-4D88-8355-6F96E89E6D64}" destId="{5EE50049-78C2-4B72-BA56-B05F82BDF60F}" srcOrd="0" destOrd="0" presId="urn:microsoft.com/office/officeart/2005/8/layout/vList4"/>
    <dgm:cxn modelId="{3CBA8315-5C64-4242-976E-6ACC94945E15}" type="presOf" srcId="{E42ABB4A-0070-46DD-8347-2238D76BB717}" destId="{411B79B1-6F0F-48C6-BE7F-5E20662EF845}" srcOrd="1" destOrd="0" presId="urn:microsoft.com/office/officeart/2005/8/layout/vList4"/>
    <dgm:cxn modelId="{9A283B33-9B4A-4477-BDF6-8339793D2E83}" type="presOf" srcId="{ADF12638-11C0-4C76-BE16-736EED65D18C}" destId="{BDD583FE-6926-43FB-8450-AB842E7293D3}" srcOrd="0" destOrd="0" presId="urn:microsoft.com/office/officeart/2005/8/layout/vList4"/>
    <dgm:cxn modelId="{5D349D59-7914-4C2D-99BC-03284EC6CF6B}" type="presOf" srcId="{C735744E-1B07-4D88-8355-6F96E89E6D64}" destId="{7CE0B73A-50B0-4083-AC08-F0EBD4312530}" srcOrd="1" destOrd="0" presId="urn:microsoft.com/office/officeart/2005/8/layout/vList4"/>
    <dgm:cxn modelId="{FFBDC4C8-4E9B-461F-B9CD-1F234CC335DE}" srcId="{8EE80694-CBE3-4B70-9F33-54FB1EF8FE0B}" destId="{ADF12638-11C0-4C76-BE16-736EED65D18C}" srcOrd="3" destOrd="0" parTransId="{70151D04-9A7E-4A02-8919-EC90E5AA41FE}" sibTransId="{964ED80B-6609-464A-AAED-69927FF7B310}"/>
    <dgm:cxn modelId="{DB58A8B6-8622-40AE-B72F-B66C5C2FA8EF}" srcId="{8EE80694-CBE3-4B70-9F33-54FB1EF8FE0B}" destId="{E42ABB4A-0070-46DD-8347-2238D76BB717}" srcOrd="2" destOrd="0" parTransId="{8A69E0F1-AC05-45B6-812F-D96F5D90813E}" sibTransId="{DF42B365-9D77-4F6F-8F9E-C4DC0612C939}"/>
    <dgm:cxn modelId="{CCC8C446-F00F-4B8F-B779-10D36D8A6C17}" type="presOf" srcId="{E42ABB4A-0070-46DD-8347-2238D76BB717}" destId="{A98B8024-32EF-40EF-9B4B-8B4915ECDED4}" srcOrd="0" destOrd="0" presId="urn:microsoft.com/office/officeart/2005/8/layout/vList4"/>
    <dgm:cxn modelId="{0EC24862-BEFB-433C-B938-D8C642B25941}" type="presOf" srcId="{988D156E-D951-4E57-B4E5-E4219A72DBB5}" destId="{9476883D-C7E6-4C3A-AF34-A0F6EE29D91E}" srcOrd="0" destOrd="0" presId="urn:microsoft.com/office/officeart/2005/8/layout/vList4"/>
    <dgm:cxn modelId="{75322C4F-A67B-4664-B587-2E3758C83B91}" type="presOf" srcId="{988D156E-D951-4E57-B4E5-E4219A72DBB5}" destId="{98AF4625-443F-4E50-A5D8-F1214DAD1C7E}" srcOrd="1" destOrd="0" presId="urn:microsoft.com/office/officeart/2005/8/layout/vList4"/>
    <dgm:cxn modelId="{9743A6DD-EE4B-4DA6-A98D-80B205540B07}" srcId="{8EE80694-CBE3-4B70-9F33-54FB1EF8FE0B}" destId="{C735744E-1B07-4D88-8355-6F96E89E6D64}" srcOrd="1" destOrd="0" parTransId="{5FF41FFB-CA91-4090-BC54-FBFA0C2FBF74}" sibTransId="{ACBCC02C-06D7-43C3-8CD3-BCF700493F8F}"/>
    <dgm:cxn modelId="{45B87861-B1DD-4794-88AD-6CB11235BA39}" type="presParOf" srcId="{28B49711-9260-443C-A4BF-F9B572588262}" destId="{3902E480-7641-40E2-AC25-773A2FF95E00}" srcOrd="0" destOrd="0" presId="urn:microsoft.com/office/officeart/2005/8/layout/vList4"/>
    <dgm:cxn modelId="{B9FD66BC-F9A9-4312-A7DE-FEBCA0FCF770}" type="presParOf" srcId="{3902E480-7641-40E2-AC25-773A2FF95E00}" destId="{9476883D-C7E6-4C3A-AF34-A0F6EE29D91E}" srcOrd="0" destOrd="0" presId="urn:microsoft.com/office/officeart/2005/8/layout/vList4"/>
    <dgm:cxn modelId="{F6CC11B9-448B-440B-8902-16AFBE4A599E}" type="presParOf" srcId="{3902E480-7641-40E2-AC25-773A2FF95E00}" destId="{19A6E864-C487-469C-9133-1E581D74472F}" srcOrd="1" destOrd="0" presId="urn:microsoft.com/office/officeart/2005/8/layout/vList4"/>
    <dgm:cxn modelId="{A9D433DC-7211-40BF-9A47-94DB98CD1A2C}" type="presParOf" srcId="{3902E480-7641-40E2-AC25-773A2FF95E00}" destId="{98AF4625-443F-4E50-A5D8-F1214DAD1C7E}" srcOrd="2" destOrd="0" presId="urn:microsoft.com/office/officeart/2005/8/layout/vList4"/>
    <dgm:cxn modelId="{8122D9AC-7193-42C3-94F7-30EE539B91F9}" type="presParOf" srcId="{28B49711-9260-443C-A4BF-F9B572588262}" destId="{735163E7-3B77-464E-835E-DA75C1B6F39C}" srcOrd="1" destOrd="0" presId="urn:microsoft.com/office/officeart/2005/8/layout/vList4"/>
    <dgm:cxn modelId="{AA559FBC-6D9C-4243-8BF1-E49CED7EDE47}" type="presParOf" srcId="{28B49711-9260-443C-A4BF-F9B572588262}" destId="{E98FE147-2BA0-4836-8BFD-109F88747073}" srcOrd="2" destOrd="0" presId="urn:microsoft.com/office/officeart/2005/8/layout/vList4"/>
    <dgm:cxn modelId="{93B74EF0-5498-4D65-804F-BB19FCF4328D}" type="presParOf" srcId="{E98FE147-2BA0-4836-8BFD-109F88747073}" destId="{5EE50049-78C2-4B72-BA56-B05F82BDF60F}" srcOrd="0" destOrd="0" presId="urn:microsoft.com/office/officeart/2005/8/layout/vList4"/>
    <dgm:cxn modelId="{998D3A29-21B5-49B4-A4A6-4AB9B8383BF7}" type="presParOf" srcId="{E98FE147-2BA0-4836-8BFD-109F88747073}" destId="{7FC4D20D-C849-46C2-B4D5-39072335D095}" srcOrd="1" destOrd="0" presId="urn:microsoft.com/office/officeart/2005/8/layout/vList4"/>
    <dgm:cxn modelId="{E8D08D12-00AD-4D74-939C-24AA738C0DB6}" type="presParOf" srcId="{E98FE147-2BA0-4836-8BFD-109F88747073}" destId="{7CE0B73A-50B0-4083-AC08-F0EBD4312530}" srcOrd="2" destOrd="0" presId="urn:microsoft.com/office/officeart/2005/8/layout/vList4"/>
    <dgm:cxn modelId="{FD282CC4-7AB5-49DB-B11B-9F016CCCAE89}" type="presParOf" srcId="{28B49711-9260-443C-A4BF-F9B572588262}" destId="{E1127980-9B1B-48D9-96AB-B419FF982D41}" srcOrd="3" destOrd="0" presId="urn:microsoft.com/office/officeart/2005/8/layout/vList4"/>
    <dgm:cxn modelId="{701C12A5-0D47-4D1B-A422-E0D79199B7D0}" type="presParOf" srcId="{28B49711-9260-443C-A4BF-F9B572588262}" destId="{828B00A9-6375-4DBB-80EF-79FE46393CED}" srcOrd="4" destOrd="0" presId="urn:microsoft.com/office/officeart/2005/8/layout/vList4"/>
    <dgm:cxn modelId="{3B3D2E47-0A59-45C1-BD16-CC6C63FF878B}" type="presParOf" srcId="{828B00A9-6375-4DBB-80EF-79FE46393CED}" destId="{A98B8024-32EF-40EF-9B4B-8B4915ECDED4}" srcOrd="0" destOrd="0" presId="urn:microsoft.com/office/officeart/2005/8/layout/vList4"/>
    <dgm:cxn modelId="{5DAAD65E-C1DD-4A8F-A72E-4CE4EFD43983}" type="presParOf" srcId="{828B00A9-6375-4DBB-80EF-79FE46393CED}" destId="{A11943AC-D953-4853-98DA-FDCD81576A87}" srcOrd="1" destOrd="0" presId="urn:microsoft.com/office/officeart/2005/8/layout/vList4"/>
    <dgm:cxn modelId="{4C1ED957-32C2-4FB9-84EB-8C3E9057CCF5}" type="presParOf" srcId="{828B00A9-6375-4DBB-80EF-79FE46393CED}" destId="{411B79B1-6F0F-48C6-BE7F-5E20662EF845}" srcOrd="2" destOrd="0" presId="urn:microsoft.com/office/officeart/2005/8/layout/vList4"/>
    <dgm:cxn modelId="{AB0DA161-F3CC-4FAC-8638-DFF0A6B4C0C5}" type="presParOf" srcId="{28B49711-9260-443C-A4BF-F9B572588262}" destId="{848A5C74-B1C5-47AF-873D-A623099330E6}" srcOrd="5" destOrd="0" presId="urn:microsoft.com/office/officeart/2005/8/layout/vList4"/>
    <dgm:cxn modelId="{C2EA85F1-1F7D-495E-BADE-B26A7BEFACB0}" type="presParOf" srcId="{28B49711-9260-443C-A4BF-F9B572588262}" destId="{D01BB310-1E26-40F7-89F5-C0AD2B05FB1F}" srcOrd="6" destOrd="0" presId="urn:microsoft.com/office/officeart/2005/8/layout/vList4"/>
    <dgm:cxn modelId="{6FB7205C-BF86-485D-93CC-39CB1865BAD6}" type="presParOf" srcId="{D01BB310-1E26-40F7-89F5-C0AD2B05FB1F}" destId="{BDD583FE-6926-43FB-8450-AB842E7293D3}" srcOrd="0" destOrd="0" presId="urn:microsoft.com/office/officeart/2005/8/layout/vList4"/>
    <dgm:cxn modelId="{B2AA645E-C48F-4A15-B894-5325B95B1FE0}" type="presParOf" srcId="{D01BB310-1E26-40F7-89F5-C0AD2B05FB1F}" destId="{E7E46AAF-A38C-4C6B-8A0A-62C4A5CFC767}" srcOrd="1" destOrd="0" presId="urn:microsoft.com/office/officeart/2005/8/layout/vList4"/>
    <dgm:cxn modelId="{B06F1D3F-10D7-4E63-8EA6-1BCC526C994F}" type="presParOf" srcId="{D01BB310-1E26-40F7-89F5-C0AD2B05FB1F}" destId="{B19FED9D-656F-4CE2-B062-9CA908BAFBAC}"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1459BAF-36AF-431A-9A14-718B7CA3B676}" type="doc">
      <dgm:prSet loTypeId="urn:microsoft.com/office/officeart/2009/layout/ReverseList" loCatId="relationship" qsTypeId="urn:microsoft.com/office/officeart/2005/8/quickstyle/simple1" qsCatId="simple" csTypeId="urn:microsoft.com/office/officeart/2005/8/colors/accent1_2" csCatId="accent1" phldr="1"/>
      <dgm:spPr/>
      <dgm:t>
        <a:bodyPr/>
        <a:lstStyle/>
        <a:p>
          <a:endParaRPr lang="en-US"/>
        </a:p>
      </dgm:t>
    </dgm:pt>
    <dgm:pt modelId="{E468C280-90C9-4A23-B40B-4E1DBCF7535F}">
      <dgm:prSet phldrT="[Text]"/>
      <dgm:spPr/>
      <dgm:t>
        <a:bodyPr/>
        <a:lstStyle/>
        <a:p>
          <a:pPr algn="ctr">
            <a:buNone/>
          </a:pPr>
          <a:r>
            <a:rPr lang="en-US" b="0">
              <a:solidFill>
                <a:srgbClr val="000090"/>
              </a:solidFill>
              <a:latin typeface="Arial"/>
              <a:cs typeface="Arial"/>
            </a:rPr>
            <a:t>Desk Review </a:t>
          </a:r>
          <a:endParaRPr lang="en-US"/>
        </a:p>
      </dgm:t>
    </dgm:pt>
    <dgm:pt modelId="{DDAB4B50-67DF-403D-A764-20F283EC6FBC}" type="parTrans" cxnId="{9B301D79-90E2-487C-A167-E4AA9DD2A347}">
      <dgm:prSet/>
      <dgm:spPr/>
      <dgm:t>
        <a:bodyPr/>
        <a:lstStyle/>
        <a:p>
          <a:endParaRPr lang="en-US"/>
        </a:p>
      </dgm:t>
    </dgm:pt>
    <dgm:pt modelId="{04544211-448B-41C7-AF45-34D4A57A431E}" type="sibTrans" cxnId="{9B301D79-90E2-487C-A167-E4AA9DD2A347}">
      <dgm:prSet/>
      <dgm:spPr/>
      <dgm:t>
        <a:bodyPr/>
        <a:lstStyle/>
        <a:p>
          <a:endParaRPr lang="en-US"/>
        </a:p>
      </dgm:t>
    </dgm:pt>
    <dgm:pt modelId="{D555758F-7B02-40DF-9BE0-84D2D8FE78CA}">
      <dgm:prSet/>
      <dgm:spPr/>
      <dgm:t>
        <a:bodyPr/>
        <a:lstStyle/>
        <a:p>
          <a:pPr algn="ctr"/>
          <a:r>
            <a:rPr lang="en-US" b="0" dirty="0">
              <a:solidFill>
                <a:srgbClr val="000090"/>
              </a:solidFill>
              <a:latin typeface="Arial"/>
              <a:cs typeface="Arial"/>
            </a:rPr>
            <a:t>Semi structured interviews</a:t>
          </a:r>
        </a:p>
      </dgm:t>
    </dgm:pt>
    <dgm:pt modelId="{C4A1D404-793C-4072-9972-28781B12FD72}" type="parTrans" cxnId="{6ABAD778-206B-41D0-8487-D00D925A805F}">
      <dgm:prSet/>
      <dgm:spPr/>
      <dgm:t>
        <a:bodyPr/>
        <a:lstStyle/>
        <a:p>
          <a:endParaRPr lang="en-US"/>
        </a:p>
      </dgm:t>
    </dgm:pt>
    <dgm:pt modelId="{1BED09B9-4F0C-45F6-BDB6-25EC6B17A2C6}" type="sibTrans" cxnId="{6ABAD778-206B-41D0-8487-D00D925A805F}">
      <dgm:prSet/>
      <dgm:spPr/>
      <dgm:t>
        <a:bodyPr/>
        <a:lstStyle/>
        <a:p>
          <a:endParaRPr lang="en-US"/>
        </a:p>
      </dgm:t>
    </dgm:pt>
    <dgm:pt modelId="{8A7C8BBE-B528-4C25-B16E-D248EFD0D1BE}" type="pres">
      <dgm:prSet presAssocID="{51459BAF-36AF-431A-9A14-718B7CA3B676}" presName="Name0" presStyleCnt="0">
        <dgm:presLayoutVars>
          <dgm:chMax val="2"/>
          <dgm:chPref val="2"/>
          <dgm:animLvl val="lvl"/>
        </dgm:presLayoutVars>
      </dgm:prSet>
      <dgm:spPr/>
    </dgm:pt>
    <dgm:pt modelId="{8C138CE7-BF3E-4F83-9795-F92439D36F1C}" type="pres">
      <dgm:prSet presAssocID="{51459BAF-36AF-431A-9A14-718B7CA3B676}" presName="LeftText" presStyleLbl="revTx" presStyleIdx="0" presStyleCnt="0">
        <dgm:presLayoutVars>
          <dgm:bulletEnabled val="1"/>
        </dgm:presLayoutVars>
      </dgm:prSet>
      <dgm:spPr/>
    </dgm:pt>
    <dgm:pt modelId="{BB776BB1-FB1A-4431-A1C9-C3F7D4368DF4}" type="pres">
      <dgm:prSet presAssocID="{51459BAF-36AF-431A-9A14-718B7CA3B676}" presName="LeftNode" presStyleLbl="bgImgPlace1" presStyleIdx="0" presStyleCnt="2">
        <dgm:presLayoutVars>
          <dgm:chMax val="2"/>
          <dgm:chPref val="2"/>
        </dgm:presLayoutVars>
      </dgm:prSet>
      <dgm:spPr/>
    </dgm:pt>
    <dgm:pt modelId="{BBA4CB53-3AD0-4522-A930-04BF0AAC83CC}" type="pres">
      <dgm:prSet presAssocID="{51459BAF-36AF-431A-9A14-718B7CA3B676}" presName="RightText" presStyleLbl="revTx" presStyleIdx="0" presStyleCnt="0">
        <dgm:presLayoutVars>
          <dgm:bulletEnabled val="1"/>
        </dgm:presLayoutVars>
      </dgm:prSet>
      <dgm:spPr/>
    </dgm:pt>
    <dgm:pt modelId="{5067E0DD-9506-4287-9C4E-A124CEB64392}" type="pres">
      <dgm:prSet presAssocID="{51459BAF-36AF-431A-9A14-718B7CA3B676}" presName="RightNode" presStyleLbl="bgImgPlace1" presStyleIdx="1" presStyleCnt="2">
        <dgm:presLayoutVars>
          <dgm:chMax val="0"/>
          <dgm:chPref val="0"/>
        </dgm:presLayoutVars>
      </dgm:prSet>
      <dgm:spPr/>
    </dgm:pt>
    <dgm:pt modelId="{4D4D1EEF-FF34-4E78-9FDD-5DFB670AAD5F}" type="pres">
      <dgm:prSet presAssocID="{51459BAF-36AF-431A-9A14-718B7CA3B676}" presName="TopArrow" presStyleLbl="node1" presStyleIdx="0" presStyleCnt="2"/>
      <dgm:spPr/>
    </dgm:pt>
    <dgm:pt modelId="{725F3AAA-D5DA-472D-A91A-D164FDE64DF8}" type="pres">
      <dgm:prSet presAssocID="{51459BAF-36AF-431A-9A14-718B7CA3B676}" presName="BottomArrow" presStyleLbl="node1" presStyleIdx="1" presStyleCnt="2"/>
      <dgm:spPr/>
    </dgm:pt>
  </dgm:ptLst>
  <dgm:cxnLst>
    <dgm:cxn modelId="{396C6EFF-FE2E-4E73-966C-9112E9364834}" type="presOf" srcId="{D555758F-7B02-40DF-9BE0-84D2D8FE78CA}" destId="{BBA4CB53-3AD0-4522-A930-04BF0AAC83CC}" srcOrd="0" destOrd="0" presId="urn:microsoft.com/office/officeart/2009/layout/ReverseList"/>
    <dgm:cxn modelId="{9B301D79-90E2-487C-A167-E4AA9DD2A347}" srcId="{51459BAF-36AF-431A-9A14-718B7CA3B676}" destId="{E468C280-90C9-4A23-B40B-4E1DBCF7535F}" srcOrd="0" destOrd="0" parTransId="{DDAB4B50-67DF-403D-A764-20F283EC6FBC}" sibTransId="{04544211-448B-41C7-AF45-34D4A57A431E}"/>
    <dgm:cxn modelId="{6ABAD778-206B-41D0-8487-D00D925A805F}" srcId="{51459BAF-36AF-431A-9A14-718B7CA3B676}" destId="{D555758F-7B02-40DF-9BE0-84D2D8FE78CA}" srcOrd="1" destOrd="0" parTransId="{C4A1D404-793C-4072-9972-28781B12FD72}" sibTransId="{1BED09B9-4F0C-45F6-BDB6-25EC6B17A2C6}"/>
    <dgm:cxn modelId="{7D86C195-387A-4746-83EB-40DA42F9898A}" type="presOf" srcId="{51459BAF-36AF-431A-9A14-718B7CA3B676}" destId="{8A7C8BBE-B528-4C25-B16E-D248EFD0D1BE}" srcOrd="0" destOrd="0" presId="urn:microsoft.com/office/officeart/2009/layout/ReverseList"/>
    <dgm:cxn modelId="{2ACC9170-DD48-4EA8-8A21-D030D6BC6377}" type="presOf" srcId="{E468C280-90C9-4A23-B40B-4E1DBCF7535F}" destId="{BB776BB1-FB1A-4431-A1C9-C3F7D4368DF4}" srcOrd="1" destOrd="0" presId="urn:microsoft.com/office/officeart/2009/layout/ReverseList"/>
    <dgm:cxn modelId="{CB36B305-E7C0-47BC-906D-D41CD8DD0CF1}" type="presOf" srcId="{D555758F-7B02-40DF-9BE0-84D2D8FE78CA}" destId="{5067E0DD-9506-4287-9C4E-A124CEB64392}" srcOrd="1" destOrd="0" presId="urn:microsoft.com/office/officeart/2009/layout/ReverseList"/>
    <dgm:cxn modelId="{49BA72AA-7E84-48AE-90A0-90F4FB432C9C}" type="presOf" srcId="{E468C280-90C9-4A23-B40B-4E1DBCF7535F}" destId="{8C138CE7-BF3E-4F83-9795-F92439D36F1C}" srcOrd="0" destOrd="0" presId="urn:microsoft.com/office/officeart/2009/layout/ReverseList"/>
    <dgm:cxn modelId="{C2C92421-430E-4444-B22C-A4944424F3EA}" type="presParOf" srcId="{8A7C8BBE-B528-4C25-B16E-D248EFD0D1BE}" destId="{8C138CE7-BF3E-4F83-9795-F92439D36F1C}" srcOrd="0" destOrd="0" presId="urn:microsoft.com/office/officeart/2009/layout/ReverseList"/>
    <dgm:cxn modelId="{1DAFCA44-CEA1-442A-8955-F118FF745DF3}" type="presParOf" srcId="{8A7C8BBE-B528-4C25-B16E-D248EFD0D1BE}" destId="{BB776BB1-FB1A-4431-A1C9-C3F7D4368DF4}" srcOrd="1" destOrd="0" presId="urn:microsoft.com/office/officeart/2009/layout/ReverseList"/>
    <dgm:cxn modelId="{D44B070E-D40E-45F0-AE48-AEA9906FD01C}" type="presParOf" srcId="{8A7C8BBE-B528-4C25-B16E-D248EFD0D1BE}" destId="{BBA4CB53-3AD0-4522-A930-04BF0AAC83CC}" srcOrd="2" destOrd="0" presId="urn:microsoft.com/office/officeart/2009/layout/ReverseList"/>
    <dgm:cxn modelId="{FF2C7470-55C1-44C0-B6A4-727B62CE8E17}" type="presParOf" srcId="{8A7C8BBE-B528-4C25-B16E-D248EFD0D1BE}" destId="{5067E0DD-9506-4287-9C4E-A124CEB64392}" srcOrd="3" destOrd="0" presId="urn:microsoft.com/office/officeart/2009/layout/ReverseList"/>
    <dgm:cxn modelId="{EAF39C34-1B74-401E-A0D2-4CE82A5B62A3}" type="presParOf" srcId="{8A7C8BBE-B528-4C25-B16E-D248EFD0D1BE}" destId="{4D4D1EEF-FF34-4E78-9FDD-5DFB670AAD5F}" srcOrd="4" destOrd="0" presId="urn:microsoft.com/office/officeart/2009/layout/ReverseList"/>
    <dgm:cxn modelId="{D38B8154-8C9A-4171-8E26-B18876840B75}" type="presParOf" srcId="{8A7C8BBE-B528-4C25-B16E-D248EFD0D1BE}" destId="{725F3AAA-D5DA-472D-A91A-D164FDE64DF8}" srcOrd="5" destOrd="0" presId="urn:microsoft.com/office/officeart/2009/layout/Revers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0502DC-EB7A-4D46-94D5-BE2B4A1DC362}" type="doc">
      <dgm:prSet loTypeId="urn:microsoft.com/office/officeart/2005/8/layout/chevronAccent+Icon" loCatId="officeonline" qsTypeId="urn:microsoft.com/office/officeart/2005/8/quickstyle/simple1" qsCatId="simple" csTypeId="urn:microsoft.com/office/officeart/2005/8/colors/accent1_2" csCatId="accent1" phldr="1"/>
      <dgm:spPr/>
      <dgm:t>
        <a:bodyPr/>
        <a:lstStyle/>
        <a:p>
          <a:endParaRPr lang="en-US"/>
        </a:p>
      </dgm:t>
    </dgm:pt>
    <dgm:pt modelId="{45642F40-8D34-4BB8-9B83-489C276B5D9D}">
      <dgm:prSet phldrT="[Text]" custT="1"/>
      <dgm:spPr/>
      <dgm:t>
        <a:bodyPr/>
        <a:lstStyle/>
        <a:p>
          <a:pPr algn="l">
            <a:buFont typeface="Arial" panose="020B0604020202020204" pitchFamily="34" charset="0"/>
            <a:buChar char="•"/>
          </a:pPr>
          <a:r>
            <a:rPr lang="tr-TR" sz="1800" b="0" dirty="0">
              <a:solidFill>
                <a:srgbClr val="000090"/>
              </a:solidFill>
              <a:latin typeface="Arial"/>
              <a:cs typeface="Arial"/>
            </a:rPr>
            <a:t> - </a:t>
          </a:r>
          <a:r>
            <a:rPr lang="tr-TR" sz="1800" b="1" dirty="0">
              <a:solidFill>
                <a:srgbClr val="000090"/>
              </a:solidFill>
              <a:latin typeface="Arial"/>
              <a:cs typeface="Arial"/>
            </a:rPr>
            <a:t>T</a:t>
          </a:r>
          <a:r>
            <a:rPr lang="en-GB" sz="1800" b="1" dirty="0">
              <a:solidFill>
                <a:srgbClr val="000090"/>
              </a:solidFill>
              <a:latin typeface="Arial"/>
              <a:cs typeface="Arial"/>
            </a:rPr>
            <a:t>o</a:t>
          </a:r>
          <a:r>
            <a:rPr lang="en-GB" sz="1800" b="0" dirty="0">
              <a:solidFill>
                <a:srgbClr val="000090"/>
              </a:solidFill>
              <a:latin typeface="Arial"/>
              <a:cs typeface="Arial"/>
            </a:rPr>
            <a:t> </a:t>
          </a:r>
          <a:r>
            <a:rPr lang="en-GB" sz="1800" b="1" dirty="0">
              <a:solidFill>
                <a:srgbClr val="000090"/>
              </a:solidFill>
              <a:latin typeface="Arial"/>
              <a:cs typeface="Arial"/>
            </a:rPr>
            <a:t>maximise the impact on</a:t>
          </a:r>
          <a:r>
            <a:rPr lang="en-GB" sz="1800" b="0" dirty="0">
              <a:solidFill>
                <a:srgbClr val="000090"/>
              </a:solidFill>
              <a:latin typeface="Arial"/>
              <a:cs typeface="Arial"/>
            </a:rPr>
            <a:t> regional key </a:t>
          </a:r>
          <a:r>
            <a:rPr lang="en-GB" sz="1800" b="1" dirty="0">
              <a:solidFill>
                <a:srgbClr val="000090"/>
              </a:solidFill>
              <a:latin typeface="Arial"/>
              <a:cs typeface="Arial"/>
            </a:rPr>
            <a:t>macroeconomic variables</a:t>
          </a:r>
          <a:endParaRPr lang="tr-TR" sz="1800" b="1" dirty="0">
            <a:solidFill>
              <a:srgbClr val="000090"/>
            </a:solidFill>
            <a:latin typeface="Arial"/>
            <a:cs typeface="Arial"/>
          </a:endParaRPr>
        </a:p>
        <a:p>
          <a:pPr algn="l">
            <a:buFont typeface="Arial" panose="020B0604020202020204" pitchFamily="34" charset="0"/>
            <a:buChar char="•"/>
          </a:pPr>
          <a:r>
            <a:rPr lang="tr-TR" sz="1800" b="0" dirty="0">
              <a:solidFill>
                <a:srgbClr val="000090"/>
              </a:solidFill>
              <a:latin typeface="Arial"/>
              <a:cs typeface="Arial"/>
            </a:rPr>
            <a:t>- </a:t>
          </a:r>
          <a:r>
            <a:rPr lang="tr-TR" sz="1800" b="1" dirty="0">
              <a:solidFill>
                <a:srgbClr val="000090"/>
              </a:solidFill>
              <a:latin typeface="Arial"/>
              <a:cs typeface="Arial"/>
            </a:rPr>
            <a:t>T</a:t>
          </a:r>
          <a:r>
            <a:rPr lang="en-GB" sz="1800" b="1" dirty="0">
              <a:solidFill>
                <a:srgbClr val="000090"/>
              </a:solidFill>
              <a:latin typeface="Arial"/>
              <a:cs typeface="Arial"/>
            </a:rPr>
            <a:t>o develop </a:t>
          </a:r>
          <a:r>
            <a:rPr lang="en-GB" sz="1800" b="0" dirty="0">
              <a:solidFill>
                <a:srgbClr val="000090"/>
              </a:solidFill>
              <a:latin typeface="Arial"/>
              <a:cs typeface="Arial"/>
            </a:rPr>
            <a:t>long-term sustainable </a:t>
          </a:r>
          <a:r>
            <a:rPr lang="en-GB" sz="1800" b="1" dirty="0">
              <a:solidFill>
                <a:srgbClr val="000090"/>
              </a:solidFill>
              <a:latin typeface="Arial"/>
              <a:cs typeface="Arial"/>
            </a:rPr>
            <a:t>support policies for clusters</a:t>
          </a:r>
          <a:r>
            <a:rPr lang="en-GB" sz="1800" b="0" dirty="0">
              <a:solidFill>
                <a:srgbClr val="000090"/>
              </a:solidFill>
              <a:latin typeface="Arial"/>
              <a:cs typeface="Arial"/>
            </a:rPr>
            <a:t>, in alignment with SMART Specialization Strategies.</a:t>
          </a:r>
          <a:endParaRPr lang="en-US" sz="1800" b="0" dirty="0"/>
        </a:p>
      </dgm:t>
    </dgm:pt>
    <dgm:pt modelId="{2F6BE24F-CFB3-4E2C-8311-0CE887259FA1}" type="parTrans" cxnId="{22996E5B-18CE-42EF-9EC5-EE80AC50DAFD}">
      <dgm:prSet/>
      <dgm:spPr/>
      <dgm:t>
        <a:bodyPr/>
        <a:lstStyle/>
        <a:p>
          <a:endParaRPr lang="en-US"/>
        </a:p>
      </dgm:t>
    </dgm:pt>
    <dgm:pt modelId="{0A043A7B-95C3-4C99-B315-758B151D973C}" type="sibTrans" cxnId="{22996E5B-18CE-42EF-9EC5-EE80AC50DAFD}">
      <dgm:prSet/>
      <dgm:spPr/>
      <dgm:t>
        <a:bodyPr/>
        <a:lstStyle/>
        <a:p>
          <a:endParaRPr lang="en-US"/>
        </a:p>
      </dgm:t>
    </dgm:pt>
    <dgm:pt modelId="{C4E9AD97-6722-476A-900D-6F6DD4605956}" type="pres">
      <dgm:prSet presAssocID="{870502DC-EB7A-4D46-94D5-BE2B4A1DC362}" presName="Name0" presStyleCnt="0">
        <dgm:presLayoutVars>
          <dgm:dir/>
          <dgm:resizeHandles val="exact"/>
        </dgm:presLayoutVars>
      </dgm:prSet>
      <dgm:spPr/>
    </dgm:pt>
    <dgm:pt modelId="{03B8901E-BE72-4FE6-83A2-3D794C5484DF}" type="pres">
      <dgm:prSet presAssocID="{45642F40-8D34-4BB8-9B83-489C276B5D9D}" presName="composite" presStyleCnt="0"/>
      <dgm:spPr/>
    </dgm:pt>
    <dgm:pt modelId="{F610965B-9D1F-41F2-8230-B696B5A31293}" type="pres">
      <dgm:prSet presAssocID="{45642F40-8D34-4BB8-9B83-489C276B5D9D}" presName="bgChev" presStyleLbl="node1" presStyleIdx="0" presStyleCnt="1" custScaleY="167969"/>
      <dgm:spPr/>
    </dgm:pt>
    <dgm:pt modelId="{7A3E194E-1693-463A-B50A-28E65F13E222}" type="pres">
      <dgm:prSet presAssocID="{45642F40-8D34-4BB8-9B83-489C276B5D9D}" presName="txNode" presStyleLbl="fgAcc1" presStyleIdx="0" presStyleCnt="1" custScaleY="90779">
        <dgm:presLayoutVars>
          <dgm:bulletEnabled val="1"/>
        </dgm:presLayoutVars>
      </dgm:prSet>
      <dgm:spPr/>
    </dgm:pt>
  </dgm:ptLst>
  <dgm:cxnLst>
    <dgm:cxn modelId="{4AB028F1-E3C9-43BE-8E66-623CDC154309}" type="presOf" srcId="{870502DC-EB7A-4D46-94D5-BE2B4A1DC362}" destId="{C4E9AD97-6722-476A-900D-6F6DD4605956}" srcOrd="0" destOrd="0" presId="urn:microsoft.com/office/officeart/2005/8/layout/chevronAccent+Icon"/>
    <dgm:cxn modelId="{22996E5B-18CE-42EF-9EC5-EE80AC50DAFD}" srcId="{870502DC-EB7A-4D46-94D5-BE2B4A1DC362}" destId="{45642F40-8D34-4BB8-9B83-489C276B5D9D}" srcOrd="0" destOrd="0" parTransId="{2F6BE24F-CFB3-4E2C-8311-0CE887259FA1}" sibTransId="{0A043A7B-95C3-4C99-B315-758B151D973C}"/>
    <dgm:cxn modelId="{6EDB734C-CB83-4D13-B3E5-269A3978AAB6}" type="presOf" srcId="{45642F40-8D34-4BB8-9B83-489C276B5D9D}" destId="{7A3E194E-1693-463A-B50A-28E65F13E222}" srcOrd="0" destOrd="0" presId="urn:microsoft.com/office/officeart/2005/8/layout/chevronAccent+Icon"/>
    <dgm:cxn modelId="{BB648E9F-43B3-4979-8BDE-D1489C870A30}" type="presParOf" srcId="{C4E9AD97-6722-476A-900D-6F6DD4605956}" destId="{03B8901E-BE72-4FE6-83A2-3D794C5484DF}" srcOrd="0" destOrd="0" presId="urn:microsoft.com/office/officeart/2005/8/layout/chevronAccent+Icon"/>
    <dgm:cxn modelId="{4FA9D137-99C7-497D-B25B-38E8ABE77E2D}" type="presParOf" srcId="{03B8901E-BE72-4FE6-83A2-3D794C5484DF}" destId="{F610965B-9D1F-41F2-8230-B696B5A31293}" srcOrd="0" destOrd="0" presId="urn:microsoft.com/office/officeart/2005/8/layout/chevronAccent+Icon"/>
    <dgm:cxn modelId="{F3068563-F3DB-4B21-9F28-BB82BF6AD746}" type="presParOf" srcId="{03B8901E-BE72-4FE6-83A2-3D794C5484DF}" destId="{7A3E194E-1693-463A-B50A-28E65F13E222}" srcOrd="1" destOrd="0" presId="urn:microsoft.com/office/officeart/2005/8/layout/chevronAccen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B9656E6-33C0-4F05-93EF-ADE396BEFDAF}"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611C4151-0380-49E4-8077-D8B1D1125577}">
      <dgm:prSet phldrT="[Text]"/>
      <dgm:spPr>
        <a:solidFill>
          <a:schemeClr val="accent1">
            <a:lumMod val="75000"/>
          </a:schemeClr>
        </a:solidFill>
      </dgm:spPr>
      <dgm:t>
        <a:bodyPr/>
        <a:lstStyle/>
        <a:p>
          <a:r>
            <a:rPr lang="en-US" noProof="0" dirty="0"/>
            <a:t>Mission</a:t>
          </a:r>
        </a:p>
      </dgm:t>
    </dgm:pt>
    <dgm:pt modelId="{0789F9D2-ED9F-4811-BDB2-36496AC6F783}" type="parTrans" cxnId="{25D4EC02-F314-40FA-BD29-EDAF9470D906}">
      <dgm:prSet/>
      <dgm:spPr/>
      <dgm:t>
        <a:bodyPr/>
        <a:lstStyle/>
        <a:p>
          <a:endParaRPr lang="en-US" noProof="0" dirty="0"/>
        </a:p>
      </dgm:t>
    </dgm:pt>
    <dgm:pt modelId="{E68F662C-D62F-4D50-9DB0-625E1AEBD951}" type="sibTrans" cxnId="{25D4EC02-F314-40FA-BD29-EDAF9470D906}">
      <dgm:prSet/>
      <dgm:spPr/>
      <dgm:t>
        <a:bodyPr/>
        <a:lstStyle/>
        <a:p>
          <a:endParaRPr lang="en-US" noProof="0" dirty="0"/>
        </a:p>
      </dgm:t>
    </dgm:pt>
    <dgm:pt modelId="{696DA0F9-76AA-4E0A-9D91-78731DD02097}">
      <dgm:prSet phldrT="[Text]"/>
      <dgm:spPr>
        <a:solidFill>
          <a:srgbClr val="92D050"/>
        </a:solidFill>
      </dgm:spPr>
      <dgm:t>
        <a:bodyPr/>
        <a:lstStyle/>
        <a:p>
          <a:r>
            <a:rPr lang="en-US" noProof="0" dirty="0"/>
            <a:t>Vision</a:t>
          </a:r>
        </a:p>
      </dgm:t>
    </dgm:pt>
    <dgm:pt modelId="{CBA3CF74-E718-4B53-9074-470549FCBE45}" type="parTrans" cxnId="{8913F00B-C125-445F-BF9F-F3560B0CED14}">
      <dgm:prSet/>
      <dgm:spPr/>
      <dgm:t>
        <a:bodyPr/>
        <a:lstStyle/>
        <a:p>
          <a:endParaRPr lang="en-US" noProof="0" dirty="0"/>
        </a:p>
      </dgm:t>
    </dgm:pt>
    <dgm:pt modelId="{2068F16C-65B6-4B09-A43E-0EE7D0CB98B6}" type="sibTrans" cxnId="{8913F00B-C125-445F-BF9F-F3560B0CED14}">
      <dgm:prSet/>
      <dgm:spPr/>
      <dgm:t>
        <a:bodyPr/>
        <a:lstStyle/>
        <a:p>
          <a:endParaRPr lang="en-US" noProof="0" dirty="0"/>
        </a:p>
      </dgm:t>
    </dgm:pt>
    <dgm:pt modelId="{CE3E119E-4F99-44DB-98BA-EA4A7AA6CF97}" type="pres">
      <dgm:prSet presAssocID="{1B9656E6-33C0-4F05-93EF-ADE396BEFDAF}" presName="diagram" presStyleCnt="0">
        <dgm:presLayoutVars>
          <dgm:dir/>
          <dgm:resizeHandles val="exact"/>
        </dgm:presLayoutVars>
      </dgm:prSet>
      <dgm:spPr/>
    </dgm:pt>
    <dgm:pt modelId="{FB21AF54-7576-4FA3-8C31-6C199EE0B897}" type="pres">
      <dgm:prSet presAssocID="{611C4151-0380-49E4-8077-D8B1D1125577}" presName="node" presStyleLbl="node1" presStyleIdx="0" presStyleCnt="2">
        <dgm:presLayoutVars>
          <dgm:bulletEnabled val="1"/>
        </dgm:presLayoutVars>
      </dgm:prSet>
      <dgm:spPr/>
    </dgm:pt>
    <dgm:pt modelId="{83E44131-F73E-4AD6-8837-83AF7785E4C8}" type="pres">
      <dgm:prSet presAssocID="{E68F662C-D62F-4D50-9DB0-625E1AEBD951}" presName="sibTrans" presStyleLbl="sibTrans2D1" presStyleIdx="0" presStyleCnt="1"/>
      <dgm:spPr/>
    </dgm:pt>
    <dgm:pt modelId="{CAB0F310-45AD-4652-B7E4-1394E223EC4B}" type="pres">
      <dgm:prSet presAssocID="{E68F662C-D62F-4D50-9DB0-625E1AEBD951}" presName="connectorText" presStyleLbl="sibTrans2D1" presStyleIdx="0" presStyleCnt="1"/>
      <dgm:spPr/>
    </dgm:pt>
    <dgm:pt modelId="{A6AA0C47-CBB5-48D7-B9A7-D07E6DB3046D}" type="pres">
      <dgm:prSet presAssocID="{696DA0F9-76AA-4E0A-9D91-78731DD02097}" presName="node" presStyleLbl="node1" presStyleIdx="1" presStyleCnt="2">
        <dgm:presLayoutVars>
          <dgm:bulletEnabled val="1"/>
        </dgm:presLayoutVars>
      </dgm:prSet>
      <dgm:spPr/>
    </dgm:pt>
  </dgm:ptLst>
  <dgm:cxnLst>
    <dgm:cxn modelId="{9CD60E5C-D43D-4C15-95DB-E35851137E37}" type="presOf" srcId="{611C4151-0380-49E4-8077-D8B1D1125577}" destId="{FB21AF54-7576-4FA3-8C31-6C199EE0B897}" srcOrd="0" destOrd="0" presId="urn:microsoft.com/office/officeart/2005/8/layout/process5"/>
    <dgm:cxn modelId="{8913F00B-C125-445F-BF9F-F3560B0CED14}" srcId="{1B9656E6-33C0-4F05-93EF-ADE396BEFDAF}" destId="{696DA0F9-76AA-4E0A-9D91-78731DD02097}" srcOrd="1" destOrd="0" parTransId="{CBA3CF74-E718-4B53-9074-470549FCBE45}" sibTransId="{2068F16C-65B6-4B09-A43E-0EE7D0CB98B6}"/>
    <dgm:cxn modelId="{D655FAE0-4EEA-48C4-A5B4-2980A8A4E3A3}" type="presOf" srcId="{E68F662C-D62F-4D50-9DB0-625E1AEBD951}" destId="{83E44131-F73E-4AD6-8837-83AF7785E4C8}" srcOrd="0" destOrd="0" presId="urn:microsoft.com/office/officeart/2005/8/layout/process5"/>
    <dgm:cxn modelId="{677852B0-035C-4712-8F09-79BED14CD38C}" type="presOf" srcId="{E68F662C-D62F-4D50-9DB0-625E1AEBD951}" destId="{CAB0F310-45AD-4652-B7E4-1394E223EC4B}" srcOrd="1" destOrd="0" presId="urn:microsoft.com/office/officeart/2005/8/layout/process5"/>
    <dgm:cxn modelId="{F58E233C-7445-463D-BE77-E047BC687A3A}" type="presOf" srcId="{1B9656E6-33C0-4F05-93EF-ADE396BEFDAF}" destId="{CE3E119E-4F99-44DB-98BA-EA4A7AA6CF97}" srcOrd="0" destOrd="0" presId="urn:microsoft.com/office/officeart/2005/8/layout/process5"/>
    <dgm:cxn modelId="{256CE5C6-6454-4F2A-A1E6-43AD853E6E9C}" type="presOf" srcId="{696DA0F9-76AA-4E0A-9D91-78731DD02097}" destId="{A6AA0C47-CBB5-48D7-B9A7-D07E6DB3046D}" srcOrd="0" destOrd="0" presId="urn:microsoft.com/office/officeart/2005/8/layout/process5"/>
    <dgm:cxn modelId="{25D4EC02-F314-40FA-BD29-EDAF9470D906}" srcId="{1B9656E6-33C0-4F05-93EF-ADE396BEFDAF}" destId="{611C4151-0380-49E4-8077-D8B1D1125577}" srcOrd="0" destOrd="0" parTransId="{0789F9D2-ED9F-4811-BDB2-36496AC6F783}" sibTransId="{E68F662C-D62F-4D50-9DB0-625E1AEBD951}"/>
    <dgm:cxn modelId="{A2F56C60-5CF3-4767-8824-535E35FA0D21}" type="presParOf" srcId="{CE3E119E-4F99-44DB-98BA-EA4A7AA6CF97}" destId="{FB21AF54-7576-4FA3-8C31-6C199EE0B897}" srcOrd="0" destOrd="0" presId="urn:microsoft.com/office/officeart/2005/8/layout/process5"/>
    <dgm:cxn modelId="{732AA9BB-BD03-493E-9571-CC8E9DBE77BF}" type="presParOf" srcId="{CE3E119E-4F99-44DB-98BA-EA4A7AA6CF97}" destId="{83E44131-F73E-4AD6-8837-83AF7785E4C8}" srcOrd="1" destOrd="0" presId="urn:microsoft.com/office/officeart/2005/8/layout/process5"/>
    <dgm:cxn modelId="{15BF12A0-8674-425D-936E-333871B5A8C0}" type="presParOf" srcId="{83E44131-F73E-4AD6-8837-83AF7785E4C8}" destId="{CAB0F310-45AD-4652-B7E4-1394E223EC4B}" srcOrd="0" destOrd="0" presId="urn:microsoft.com/office/officeart/2005/8/layout/process5"/>
    <dgm:cxn modelId="{DAF21A96-E0EA-4853-BF7E-4F32E9934787}" type="presParOf" srcId="{CE3E119E-4F99-44DB-98BA-EA4A7AA6CF97}" destId="{A6AA0C47-CBB5-48D7-B9A7-D07E6DB3046D}" srcOrd="2"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B40B4F-30AB-4179-9075-780660CF5937}"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1BC22438-4E05-4797-9082-E6E1895A7C86}">
      <dgm:prSet phldrT="[Text]" custT="1"/>
      <dgm:spPr/>
      <dgm:t>
        <a:bodyPr/>
        <a:lstStyle/>
        <a:p>
          <a:r>
            <a:rPr lang="tr-TR" sz="4800" dirty="0"/>
            <a:t>5W</a:t>
          </a:r>
          <a:endParaRPr lang="en-US" sz="4800" dirty="0"/>
        </a:p>
      </dgm:t>
    </dgm:pt>
    <dgm:pt modelId="{964C53BE-6833-48EC-9F27-F7E79A89FBDF}" type="parTrans" cxnId="{B25AABB5-4FFC-4784-B52E-A790C7ECD0B7}">
      <dgm:prSet/>
      <dgm:spPr/>
      <dgm:t>
        <a:bodyPr/>
        <a:lstStyle/>
        <a:p>
          <a:endParaRPr lang="en-US"/>
        </a:p>
      </dgm:t>
    </dgm:pt>
    <dgm:pt modelId="{018DF065-C128-42F8-9FED-F6F0A389D6EC}" type="sibTrans" cxnId="{B25AABB5-4FFC-4784-B52E-A790C7ECD0B7}">
      <dgm:prSet/>
      <dgm:spPr/>
      <dgm:t>
        <a:bodyPr/>
        <a:lstStyle/>
        <a:p>
          <a:endParaRPr lang="en-US"/>
        </a:p>
      </dgm:t>
    </dgm:pt>
    <dgm:pt modelId="{AC4FB9A6-B860-4F13-8C20-582075CA182C}">
      <dgm:prSet phldrT="[Text]"/>
      <dgm:spPr>
        <a:solidFill>
          <a:schemeClr val="accent1">
            <a:lumMod val="50000"/>
          </a:schemeClr>
        </a:solidFill>
      </dgm:spPr>
      <dgm:t>
        <a:bodyPr/>
        <a:lstStyle/>
        <a:p>
          <a:r>
            <a:rPr lang="tr-TR" dirty="0"/>
            <a:t>WHO</a:t>
          </a:r>
          <a:endParaRPr lang="en-US" dirty="0"/>
        </a:p>
      </dgm:t>
    </dgm:pt>
    <dgm:pt modelId="{5F5EEDB6-3816-407C-81B3-327A6299C535}" type="parTrans" cxnId="{317978AE-7DF7-469E-BFBF-AFA08A8F3A6E}">
      <dgm:prSet/>
      <dgm:spPr/>
      <dgm:t>
        <a:bodyPr/>
        <a:lstStyle/>
        <a:p>
          <a:endParaRPr lang="en-US"/>
        </a:p>
      </dgm:t>
    </dgm:pt>
    <dgm:pt modelId="{2FFFE9E8-EB91-4718-A36C-399495BFF633}" type="sibTrans" cxnId="{317978AE-7DF7-469E-BFBF-AFA08A8F3A6E}">
      <dgm:prSet/>
      <dgm:spPr/>
      <dgm:t>
        <a:bodyPr/>
        <a:lstStyle/>
        <a:p>
          <a:endParaRPr lang="en-US"/>
        </a:p>
      </dgm:t>
    </dgm:pt>
    <dgm:pt modelId="{BA0C21FF-283B-471F-A404-3C979AFB230D}">
      <dgm:prSet phldrT="[Text]"/>
      <dgm:spPr>
        <a:solidFill>
          <a:schemeClr val="accent1">
            <a:lumMod val="50000"/>
          </a:schemeClr>
        </a:solidFill>
      </dgm:spPr>
      <dgm:t>
        <a:bodyPr/>
        <a:lstStyle/>
        <a:p>
          <a:r>
            <a:rPr lang="tr-TR" dirty="0"/>
            <a:t>WHY</a:t>
          </a:r>
          <a:endParaRPr lang="en-US" dirty="0"/>
        </a:p>
      </dgm:t>
    </dgm:pt>
    <dgm:pt modelId="{079D9E14-5639-48F3-B78D-FC25A79EA5E1}" type="parTrans" cxnId="{A9B6FE33-48E4-49DB-9843-C46083271B06}">
      <dgm:prSet/>
      <dgm:spPr/>
      <dgm:t>
        <a:bodyPr/>
        <a:lstStyle/>
        <a:p>
          <a:endParaRPr lang="en-US"/>
        </a:p>
      </dgm:t>
    </dgm:pt>
    <dgm:pt modelId="{04F44A29-8A29-4CD5-82F9-D8A62BAFCF0F}" type="sibTrans" cxnId="{A9B6FE33-48E4-49DB-9843-C46083271B06}">
      <dgm:prSet/>
      <dgm:spPr/>
      <dgm:t>
        <a:bodyPr/>
        <a:lstStyle/>
        <a:p>
          <a:endParaRPr lang="en-US"/>
        </a:p>
      </dgm:t>
    </dgm:pt>
    <dgm:pt modelId="{65442C84-2E21-4E8F-B690-E78B06A79D3F}">
      <dgm:prSet phldrT="[Text]"/>
      <dgm:spPr>
        <a:solidFill>
          <a:schemeClr val="accent1">
            <a:lumMod val="50000"/>
          </a:schemeClr>
        </a:solidFill>
      </dgm:spPr>
      <dgm:t>
        <a:bodyPr/>
        <a:lstStyle/>
        <a:p>
          <a:r>
            <a:rPr lang="tr-TR" dirty="0"/>
            <a:t>WHEN</a:t>
          </a:r>
          <a:endParaRPr lang="en-US" dirty="0"/>
        </a:p>
      </dgm:t>
    </dgm:pt>
    <dgm:pt modelId="{0506D265-44F8-4AA7-A4C0-9808D76BA095}" type="parTrans" cxnId="{9B0FB962-FB23-4BBC-B6E1-A5BD7B2BC665}">
      <dgm:prSet/>
      <dgm:spPr/>
      <dgm:t>
        <a:bodyPr/>
        <a:lstStyle/>
        <a:p>
          <a:endParaRPr lang="en-US"/>
        </a:p>
      </dgm:t>
    </dgm:pt>
    <dgm:pt modelId="{3CBDFE1B-0CFC-4554-82F3-C7A71851F8E0}" type="sibTrans" cxnId="{9B0FB962-FB23-4BBC-B6E1-A5BD7B2BC665}">
      <dgm:prSet/>
      <dgm:spPr/>
      <dgm:t>
        <a:bodyPr/>
        <a:lstStyle/>
        <a:p>
          <a:endParaRPr lang="en-US"/>
        </a:p>
      </dgm:t>
    </dgm:pt>
    <dgm:pt modelId="{EBB828BF-3A18-4357-8541-C496E862F798}">
      <dgm:prSet phldrT="[Text]"/>
      <dgm:spPr>
        <a:solidFill>
          <a:schemeClr val="accent1">
            <a:lumMod val="50000"/>
          </a:schemeClr>
        </a:solidFill>
      </dgm:spPr>
      <dgm:t>
        <a:bodyPr/>
        <a:lstStyle/>
        <a:p>
          <a:r>
            <a:rPr lang="tr-TR" dirty="0"/>
            <a:t>WHERE</a:t>
          </a:r>
          <a:endParaRPr lang="en-US" dirty="0"/>
        </a:p>
      </dgm:t>
    </dgm:pt>
    <dgm:pt modelId="{DE059690-6331-4F8B-93E9-CA2A85B72090}" type="parTrans" cxnId="{0A3FF2D6-4710-4B96-8434-42097C3B86EF}">
      <dgm:prSet/>
      <dgm:spPr/>
      <dgm:t>
        <a:bodyPr/>
        <a:lstStyle/>
        <a:p>
          <a:endParaRPr lang="en-US"/>
        </a:p>
      </dgm:t>
    </dgm:pt>
    <dgm:pt modelId="{F09D7140-FCEE-4CAC-9E4A-7771263539FF}" type="sibTrans" cxnId="{0A3FF2D6-4710-4B96-8434-42097C3B86EF}">
      <dgm:prSet/>
      <dgm:spPr/>
      <dgm:t>
        <a:bodyPr/>
        <a:lstStyle/>
        <a:p>
          <a:endParaRPr lang="en-US"/>
        </a:p>
      </dgm:t>
    </dgm:pt>
    <dgm:pt modelId="{0EF74725-29FA-4B69-B1DE-FCBB654F74DC}">
      <dgm:prSet/>
      <dgm:spPr>
        <a:solidFill>
          <a:schemeClr val="accent1">
            <a:lumMod val="50000"/>
          </a:schemeClr>
        </a:solidFill>
      </dgm:spPr>
      <dgm:t>
        <a:bodyPr/>
        <a:lstStyle/>
        <a:p>
          <a:r>
            <a:rPr lang="tr-TR" dirty="0"/>
            <a:t>WHAT</a:t>
          </a:r>
          <a:endParaRPr lang="en-US" dirty="0"/>
        </a:p>
      </dgm:t>
    </dgm:pt>
    <dgm:pt modelId="{E10423E4-6AEC-4DBE-A2B7-6A0DC5EDC097}" type="parTrans" cxnId="{2C4D17F7-1597-446D-B9D6-A1CBF583225F}">
      <dgm:prSet/>
      <dgm:spPr/>
      <dgm:t>
        <a:bodyPr/>
        <a:lstStyle/>
        <a:p>
          <a:endParaRPr lang="en-US"/>
        </a:p>
      </dgm:t>
    </dgm:pt>
    <dgm:pt modelId="{9E8C9FED-196C-4D06-9F28-B2D8BF4EAE15}" type="sibTrans" cxnId="{2C4D17F7-1597-446D-B9D6-A1CBF583225F}">
      <dgm:prSet/>
      <dgm:spPr/>
      <dgm:t>
        <a:bodyPr/>
        <a:lstStyle/>
        <a:p>
          <a:endParaRPr lang="en-US"/>
        </a:p>
      </dgm:t>
    </dgm:pt>
    <dgm:pt modelId="{FB375F24-6F5E-4395-B855-CE80E12E192F}" type="pres">
      <dgm:prSet presAssocID="{90B40B4F-30AB-4179-9075-780660CF5937}" presName="cycle" presStyleCnt="0">
        <dgm:presLayoutVars>
          <dgm:chMax val="1"/>
          <dgm:dir/>
          <dgm:animLvl val="ctr"/>
          <dgm:resizeHandles val="exact"/>
        </dgm:presLayoutVars>
      </dgm:prSet>
      <dgm:spPr/>
    </dgm:pt>
    <dgm:pt modelId="{A8508F6D-B0E4-4EFF-B8A6-AE0C6AB6472D}" type="pres">
      <dgm:prSet presAssocID="{1BC22438-4E05-4797-9082-E6E1895A7C86}" presName="centerShape" presStyleLbl="node0" presStyleIdx="0" presStyleCnt="1"/>
      <dgm:spPr/>
    </dgm:pt>
    <dgm:pt modelId="{33CF301D-6ABD-4597-AD9E-6CCB0CB15D6E}" type="pres">
      <dgm:prSet presAssocID="{5F5EEDB6-3816-407C-81B3-327A6299C535}" presName="Name9" presStyleLbl="parChTrans1D2" presStyleIdx="0" presStyleCnt="5"/>
      <dgm:spPr/>
    </dgm:pt>
    <dgm:pt modelId="{08F22974-4D2A-43AA-BB4C-826917BD8FD0}" type="pres">
      <dgm:prSet presAssocID="{5F5EEDB6-3816-407C-81B3-327A6299C535}" presName="connTx" presStyleLbl="parChTrans1D2" presStyleIdx="0" presStyleCnt="5"/>
      <dgm:spPr/>
    </dgm:pt>
    <dgm:pt modelId="{0FD885A6-E26E-4C84-9484-EFA173377A2C}" type="pres">
      <dgm:prSet presAssocID="{AC4FB9A6-B860-4F13-8C20-582075CA182C}" presName="node" presStyleLbl="node1" presStyleIdx="0" presStyleCnt="5">
        <dgm:presLayoutVars>
          <dgm:bulletEnabled val="1"/>
        </dgm:presLayoutVars>
      </dgm:prSet>
      <dgm:spPr/>
    </dgm:pt>
    <dgm:pt modelId="{AD62FB95-1107-4D70-8516-A77752BBADAC}" type="pres">
      <dgm:prSet presAssocID="{E10423E4-6AEC-4DBE-A2B7-6A0DC5EDC097}" presName="Name9" presStyleLbl="parChTrans1D2" presStyleIdx="1" presStyleCnt="5"/>
      <dgm:spPr/>
    </dgm:pt>
    <dgm:pt modelId="{115FE0A9-BAF5-4BCC-B62D-3BF089A3FA7A}" type="pres">
      <dgm:prSet presAssocID="{E10423E4-6AEC-4DBE-A2B7-6A0DC5EDC097}" presName="connTx" presStyleLbl="parChTrans1D2" presStyleIdx="1" presStyleCnt="5"/>
      <dgm:spPr/>
    </dgm:pt>
    <dgm:pt modelId="{6810F607-1DFD-4B2D-AF14-511A766E98EB}" type="pres">
      <dgm:prSet presAssocID="{0EF74725-29FA-4B69-B1DE-FCBB654F74DC}" presName="node" presStyleLbl="node1" presStyleIdx="1" presStyleCnt="5">
        <dgm:presLayoutVars>
          <dgm:bulletEnabled val="1"/>
        </dgm:presLayoutVars>
      </dgm:prSet>
      <dgm:spPr/>
    </dgm:pt>
    <dgm:pt modelId="{096A0734-B739-40F2-8341-006CCDA74E2C}" type="pres">
      <dgm:prSet presAssocID="{079D9E14-5639-48F3-B78D-FC25A79EA5E1}" presName="Name9" presStyleLbl="parChTrans1D2" presStyleIdx="2" presStyleCnt="5"/>
      <dgm:spPr/>
    </dgm:pt>
    <dgm:pt modelId="{C64B212C-562D-4895-A90D-3AEA7968529C}" type="pres">
      <dgm:prSet presAssocID="{079D9E14-5639-48F3-B78D-FC25A79EA5E1}" presName="connTx" presStyleLbl="parChTrans1D2" presStyleIdx="2" presStyleCnt="5"/>
      <dgm:spPr/>
    </dgm:pt>
    <dgm:pt modelId="{953A326B-7EF8-4554-A11B-2A5E44113687}" type="pres">
      <dgm:prSet presAssocID="{BA0C21FF-283B-471F-A404-3C979AFB230D}" presName="node" presStyleLbl="node1" presStyleIdx="2" presStyleCnt="5">
        <dgm:presLayoutVars>
          <dgm:bulletEnabled val="1"/>
        </dgm:presLayoutVars>
      </dgm:prSet>
      <dgm:spPr/>
    </dgm:pt>
    <dgm:pt modelId="{F6329F74-C09B-41FC-A719-102809569B5F}" type="pres">
      <dgm:prSet presAssocID="{0506D265-44F8-4AA7-A4C0-9808D76BA095}" presName="Name9" presStyleLbl="parChTrans1D2" presStyleIdx="3" presStyleCnt="5"/>
      <dgm:spPr/>
    </dgm:pt>
    <dgm:pt modelId="{FC251167-E258-486D-8D7A-3AA394B8EFE6}" type="pres">
      <dgm:prSet presAssocID="{0506D265-44F8-4AA7-A4C0-9808D76BA095}" presName="connTx" presStyleLbl="parChTrans1D2" presStyleIdx="3" presStyleCnt="5"/>
      <dgm:spPr/>
    </dgm:pt>
    <dgm:pt modelId="{EC51F758-F606-4966-88EF-90430DBC54B1}" type="pres">
      <dgm:prSet presAssocID="{65442C84-2E21-4E8F-B690-E78B06A79D3F}" presName="node" presStyleLbl="node1" presStyleIdx="3" presStyleCnt="5">
        <dgm:presLayoutVars>
          <dgm:bulletEnabled val="1"/>
        </dgm:presLayoutVars>
      </dgm:prSet>
      <dgm:spPr/>
    </dgm:pt>
    <dgm:pt modelId="{D8413B24-3789-44AE-8519-8035044B109D}" type="pres">
      <dgm:prSet presAssocID="{DE059690-6331-4F8B-93E9-CA2A85B72090}" presName="Name9" presStyleLbl="parChTrans1D2" presStyleIdx="4" presStyleCnt="5"/>
      <dgm:spPr/>
    </dgm:pt>
    <dgm:pt modelId="{91285355-453A-4641-B693-3A7B771A77C7}" type="pres">
      <dgm:prSet presAssocID="{DE059690-6331-4F8B-93E9-CA2A85B72090}" presName="connTx" presStyleLbl="parChTrans1D2" presStyleIdx="4" presStyleCnt="5"/>
      <dgm:spPr/>
    </dgm:pt>
    <dgm:pt modelId="{F1AB066F-4505-4E80-852E-BD1B5C888181}" type="pres">
      <dgm:prSet presAssocID="{EBB828BF-3A18-4357-8541-C496E862F798}" presName="node" presStyleLbl="node1" presStyleIdx="4" presStyleCnt="5">
        <dgm:presLayoutVars>
          <dgm:bulletEnabled val="1"/>
        </dgm:presLayoutVars>
      </dgm:prSet>
      <dgm:spPr/>
    </dgm:pt>
  </dgm:ptLst>
  <dgm:cxnLst>
    <dgm:cxn modelId="{7A019A54-2A50-40C1-9965-ED5A44627CF1}" type="presOf" srcId="{1BC22438-4E05-4797-9082-E6E1895A7C86}" destId="{A8508F6D-B0E4-4EFF-B8A6-AE0C6AB6472D}" srcOrd="0" destOrd="0" presId="urn:microsoft.com/office/officeart/2005/8/layout/radial1"/>
    <dgm:cxn modelId="{264CF9A3-E0DD-4D37-A3DA-5527D10FCDB5}" type="presOf" srcId="{5F5EEDB6-3816-407C-81B3-327A6299C535}" destId="{08F22974-4D2A-43AA-BB4C-826917BD8FD0}" srcOrd="1" destOrd="0" presId="urn:microsoft.com/office/officeart/2005/8/layout/radial1"/>
    <dgm:cxn modelId="{9B0FB962-FB23-4BBC-B6E1-A5BD7B2BC665}" srcId="{1BC22438-4E05-4797-9082-E6E1895A7C86}" destId="{65442C84-2E21-4E8F-B690-E78B06A79D3F}" srcOrd="3" destOrd="0" parTransId="{0506D265-44F8-4AA7-A4C0-9808D76BA095}" sibTransId="{3CBDFE1B-0CFC-4554-82F3-C7A71851F8E0}"/>
    <dgm:cxn modelId="{945B97E8-258A-434A-A893-2FA766261F21}" type="presOf" srcId="{E10423E4-6AEC-4DBE-A2B7-6A0DC5EDC097}" destId="{115FE0A9-BAF5-4BCC-B62D-3BF089A3FA7A}" srcOrd="1" destOrd="0" presId="urn:microsoft.com/office/officeart/2005/8/layout/radial1"/>
    <dgm:cxn modelId="{5D56215C-399F-46D8-8B3C-F2CD724140E4}" type="presOf" srcId="{079D9E14-5639-48F3-B78D-FC25A79EA5E1}" destId="{096A0734-B739-40F2-8341-006CCDA74E2C}" srcOrd="0" destOrd="0" presId="urn:microsoft.com/office/officeart/2005/8/layout/radial1"/>
    <dgm:cxn modelId="{CC5BC47D-B2C8-4B8A-99B0-8B3448DE12C7}" type="presOf" srcId="{0EF74725-29FA-4B69-B1DE-FCBB654F74DC}" destId="{6810F607-1DFD-4B2D-AF14-511A766E98EB}" srcOrd="0" destOrd="0" presId="urn:microsoft.com/office/officeart/2005/8/layout/radial1"/>
    <dgm:cxn modelId="{EE5632D6-638F-47AB-9F8D-FE9F07D8D2CC}" type="presOf" srcId="{DE059690-6331-4F8B-93E9-CA2A85B72090}" destId="{91285355-453A-4641-B693-3A7B771A77C7}" srcOrd="1" destOrd="0" presId="urn:microsoft.com/office/officeart/2005/8/layout/radial1"/>
    <dgm:cxn modelId="{7C488D0E-791C-4182-B223-8466E791C298}" type="presOf" srcId="{90B40B4F-30AB-4179-9075-780660CF5937}" destId="{FB375F24-6F5E-4395-B855-CE80E12E192F}" srcOrd="0" destOrd="0" presId="urn:microsoft.com/office/officeart/2005/8/layout/radial1"/>
    <dgm:cxn modelId="{4C3D2822-11B1-4FEB-A26A-537ECD11E9CC}" type="presOf" srcId="{EBB828BF-3A18-4357-8541-C496E862F798}" destId="{F1AB066F-4505-4E80-852E-BD1B5C888181}" srcOrd="0" destOrd="0" presId="urn:microsoft.com/office/officeart/2005/8/layout/radial1"/>
    <dgm:cxn modelId="{F9E86655-849A-40F6-861F-743C2BD7AC08}" type="presOf" srcId="{AC4FB9A6-B860-4F13-8C20-582075CA182C}" destId="{0FD885A6-E26E-4C84-9484-EFA173377A2C}" srcOrd="0" destOrd="0" presId="urn:microsoft.com/office/officeart/2005/8/layout/radial1"/>
    <dgm:cxn modelId="{B25AABB5-4FFC-4784-B52E-A790C7ECD0B7}" srcId="{90B40B4F-30AB-4179-9075-780660CF5937}" destId="{1BC22438-4E05-4797-9082-E6E1895A7C86}" srcOrd="0" destOrd="0" parTransId="{964C53BE-6833-48EC-9F27-F7E79A89FBDF}" sibTransId="{018DF065-C128-42F8-9FED-F6F0A389D6EC}"/>
    <dgm:cxn modelId="{5C8846E4-6333-47F9-87A3-365622A35C28}" type="presOf" srcId="{DE059690-6331-4F8B-93E9-CA2A85B72090}" destId="{D8413B24-3789-44AE-8519-8035044B109D}" srcOrd="0" destOrd="0" presId="urn:microsoft.com/office/officeart/2005/8/layout/radial1"/>
    <dgm:cxn modelId="{317978AE-7DF7-469E-BFBF-AFA08A8F3A6E}" srcId="{1BC22438-4E05-4797-9082-E6E1895A7C86}" destId="{AC4FB9A6-B860-4F13-8C20-582075CA182C}" srcOrd="0" destOrd="0" parTransId="{5F5EEDB6-3816-407C-81B3-327A6299C535}" sibTransId="{2FFFE9E8-EB91-4718-A36C-399495BFF633}"/>
    <dgm:cxn modelId="{2C4D17F7-1597-446D-B9D6-A1CBF583225F}" srcId="{1BC22438-4E05-4797-9082-E6E1895A7C86}" destId="{0EF74725-29FA-4B69-B1DE-FCBB654F74DC}" srcOrd="1" destOrd="0" parTransId="{E10423E4-6AEC-4DBE-A2B7-6A0DC5EDC097}" sibTransId="{9E8C9FED-196C-4D06-9F28-B2D8BF4EAE15}"/>
    <dgm:cxn modelId="{F32925F9-1942-4983-9799-2E65DD0211DA}" type="presOf" srcId="{E10423E4-6AEC-4DBE-A2B7-6A0DC5EDC097}" destId="{AD62FB95-1107-4D70-8516-A77752BBADAC}" srcOrd="0" destOrd="0" presId="urn:microsoft.com/office/officeart/2005/8/layout/radial1"/>
    <dgm:cxn modelId="{0A3FF2D6-4710-4B96-8434-42097C3B86EF}" srcId="{1BC22438-4E05-4797-9082-E6E1895A7C86}" destId="{EBB828BF-3A18-4357-8541-C496E862F798}" srcOrd="4" destOrd="0" parTransId="{DE059690-6331-4F8B-93E9-CA2A85B72090}" sibTransId="{F09D7140-FCEE-4CAC-9E4A-7771263539FF}"/>
    <dgm:cxn modelId="{D04C2CBD-A9AE-423C-87E8-6762A5BDEDE6}" type="presOf" srcId="{0506D265-44F8-4AA7-A4C0-9808D76BA095}" destId="{FC251167-E258-486D-8D7A-3AA394B8EFE6}" srcOrd="1" destOrd="0" presId="urn:microsoft.com/office/officeart/2005/8/layout/radial1"/>
    <dgm:cxn modelId="{AA12FF9C-753D-4293-9E30-E3D30CBF2DEE}" type="presOf" srcId="{079D9E14-5639-48F3-B78D-FC25A79EA5E1}" destId="{C64B212C-562D-4895-A90D-3AEA7968529C}" srcOrd="1" destOrd="0" presId="urn:microsoft.com/office/officeart/2005/8/layout/radial1"/>
    <dgm:cxn modelId="{8C7D5991-E1B9-48E1-9680-0D7437799A67}" type="presOf" srcId="{0506D265-44F8-4AA7-A4C0-9808D76BA095}" destId="{F6329F74-C09B-41FC-A719-102809569B5F}" srcOrd="0" destOrd="0" presId="urn:microsoft.com/office/officeart/2005/8/layout/radial1"/>
    <dgm:cxn modelId="{5E3C2264-D3B4-4169-8AF9-39E526A67E83}" type="presOf" srcId="{BA0C21FF-283B-471F-A404-3C979AFB230D}" destId="{953A326B-7EF8-4554-A11B-2A5E44113687}" srcOrd="0" destOrd="0" presId="urn:microsoft.com/office/officeart/2005/8/layout/radial1"/>
    <dgm:cxn modelId="{A9B6FE33-48E4-49DB-9843-C46083271B06}" srcId="{1BC22438-4E05-4797-9082-E6E1895A7C86}" destId="{BA0C21FF-283B-471F-A404-3C979AFB230D}" srcOrd="2" destOrd="0" parTransId="{079D9E14-5639-48F3-B78D-FC25A79EA5E1}" sibTransId="{04F44A29-8A29-4CD5-82F9-D8A62BAFCF0F}"/>
    <dgm:cxn modelId="{EC6E240C-D7F1-4F51-9B74-A4E5FF1FF621}" type="presOf" srcId="{65442C84-2E21-4E8F-B690-E78B06A79D3F}" destId="{EC51F758-F606-4966-88EF-90430DBC54B1}" srcOrd="0" destOrd="0" presId="urn:microsoft.com/office/officeart/2005/8/layout/radial1"/>
    <dgm:cxn modelId="{18018847-DD48-4A72-B87B-7E033B82854F}" type="presOf" srcId="{5F5EEDB6-3816-407C-81B3-327A6299C535}" destId="{33CF301D-6ABD-4597-AD9E-6CCB0CB15D6E}" srcOrd="0" destOrd="0" presId="urn:microsoft.com/office/officeart/2005/8/layout/radial1"/>
    <dgm:cxn modelId="{5BA7F353-12E0-4D60-B95A-7C71F0FF3785}" type="presParOf" srcId="{FB375F24-6F5E-4395-B855-CE80E12E192F}" destId="{A8508F6D-B0E4-4EFF-B8A6-AE0C6AB6472D}" srcOrd="0" destOrd="0" presId="urn:microsoft.com/office/officeart/2005/8/layout/radial1"/>
    <dgm:cxn modelId="{6E790D1D-8A0E-4F6B-89E0-3C8110EC662D}" type="presParOf" srcId="{FB375F24-6F5E-4395-B855-CE80E12E192F}" destId="{33CF301D-6ABD-4597-AD9E-6CCB0CB15D6E}" srcOrd="1" destOrd="0" presId="urn:microsoft.com/office/officeart/2005/8/layout/radial1"/>
    <dgm:cxn modelId="{D6447B97-BD4E-4F37-8703-EB8D2C5176B9}" type="presParOf" srcId="{33CF301D-6ABD-4597-AD9E-6CCB0CB15D6E}" destId="{08F22974-4D2A-43AA-BB4C-826917BD8FD0}" srcOrd="0" destOrd="0" presId="urn:microsoft.com/office/officeart/2005/8/layout/radial1"/>
    <dgm:cxn modelId="{8C3C32EA-6D99-4915-8047-C05B475C3A2B}" type="presParOf" srcId="{FB375F24-6F5E-4395-B855-CE80E12E192F}" destId="{0FD885A6-E26E-4C84-9484-EFA173377A2C}" srcOrd="2" destOrd="0" presId="urn:microsoft.com/office/officeart/2005/8/layout/radial1"/>
    <dgm:cxn modelId="{AD08D45E-A423-420B-B6D9-B78B820DF4A3}" type="presParOf" srcId="{FB375F24-6F5E-4395-B855-CE80E12E192F}" destId="{AD62FB95-1107-4D70-8516-A77752BBADAC}" srcOrd="3" destOrd="0" presId="urn:microsoft.com/office/officeart/2005/8/layout/radial1"/>
    <dgm:cxn modelId="{7D72F7AC-CCD9-41B4-A3C3-8973BECC841B}" type="presParOf" srcId="{AD62FB95-1107-4D70-8516-A77752BBADAC}" destId="{115FE0A9-BAF5-4BCC-B62D-3BF089A3FA7A}" srcOrd="0" destOrd="0" presId="urn:microsoft.com/office/officeart/2005/8/layout/radial1"/>
    <dgm:cxn modelId="{18225C32-BFA1-4EFA-9526-91A6D52B215A}" type="presParOf" srcId="{FB375F24-6F5E-4395-B855-CE80E12E192F}" destId="{6810F607-1DFD-4B2D-AF14-511A766E98EB}" srcOrd="4" destOrd="0" presId="urn:microsoft.com/office/officeart/2005/8/layout/radial1"/>
    <dgm:cxn modelId="{0DC19DB5-CDAB-4F27-82F4-B8B376E247FC}" type="presParOf" srcId="{FB375F24-6F5E-4395-B855-CE80E12E192F}" destId="{096A0734-B739-40F2-8341-006CCDA74E2C}" srcOrd="5" destOrd="0" presId="urn:microsoft.com/office/officeart/2005/8/layout/radial1"/>
    <dgm:cxn modelId="{319CD0C9-426E-4285-BA20-3DD4513C270F}" type="presParOf" srcId="{096A0734-B739-40F2-8341-006CCDA74E2C}" destId="{C64B212C-562D-4895-A90D-3AEA7968529C}" srcOrd="0" destOrd="0" presId="urn:microsoft.com/office/officeart/2005/8/layout/radial1"/>
    <dgm:cxn modelId="{090F1E63-DBE0-4B8A-8144-5B1C41E30A7C}" type="presParOf" srcId="{FB375F24-6F5E-4395-B855-CE80E12E192F}" destId="{953A326B-7EF8-4554-A11B-2A5E44113687}" srcOrd="6" destOrd="0" presId="urn:microsoft.com/office/officeart/2005/8/layout/radial1"/>
    <dgm:cxn modelId="{F630B8BD-93BC-4496-9BC4-E24C239C1FDA}" type="presParOf" srcId="{FB375F24-6F5E-4395-B855-CE80E12E192F}" destId="{F6329F74-C09B-41FC-A719-102809569B5F}" srcOrd="7" destOrd="0" presId="urn:microsoft.com/office/officeart/2005/8/layout/radial1"/>
    <dgm:cxn modelId="{9E27B9F0-4F4C-45BA-9B7B-EE94BFCA5297}" type="presParOf" srcId="{F6329F74-C09B-41FC-A719-102809569B5F}" destId="{FC251167-E258-486D-8D7A-3AA394B8EFE6}" srcOrd="0" destOrd="0" presId="urn:microsoft.com/office/officeart/2005/8/layout/radial1"/>
    <dgm:cxn modelId="{49C8FDA7-1E4D-4ABA-91C9-B62F6C2C3DAF}" type="presParOf" srcId="{FB375F24-6F5E-4395-B855-CE80E12E192F}" destId="{EC51F758-F606-4966-88EF-90430DBC54B1}" srcOrd="8" destOrd="0" presId="urn:microsoft.com/office/officeart/2005/8/layout/radial1"/>
    <dgm:cxn modelId="{B7AF305D-4B51-463E-989F-FA804C7A5594}" type="presParOf" srcId="{FB375F24-6F5E-4395-B855-CE80E12E192F}" destId="{D8413B24-3789-44AE-8519-8035044B109D}" srcOrd="9" destOrd="0" presId="urn:microsoft.com/office/officeart/2005/8/layout/radial1"/>
    <dgm:cxn modelId="{5BA5AEC6-E8D6-4917-9F85-E0DE494BB371}" type="presParOf" srcId="{D8413B24-3789-44AE-8519-8035044B109D}" destId="{91285355-453A-4641-B693-3A7B771A77C7}" srcOrd="0" destOrd="0" presId="urn:microsoft.com/office/officeart/2005/8/layout/radial1"/>
    <dgm:cxn modelId="{573D9999-20FB-481C-BBC0-08DA93652C3A}" type="presParOf" srcId="{FB375F24-6F5E-4395-B855-CE80E12E192F}" destId="{F1AB066F-4505-4E80-852E-BD1B5C888181}" srcOrd="1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FD54D5-D228-428B-A775-E693E22A88D7}" type="doc">
      <dgm:prSet loTypeId="urn:microsoft.com/office/officeart/2009/3/layout/RandomtoResultProcess" loCatId="process" qsTypeId="urn:microsoft.com/office/officeart/2005/8/quickstyle/simple1" qsCatId="simple" csTypeId="urn:microsoft.com/office/officeart/2005/8/colors/accent1_2" csCatId="accent1" phldr="1"/>
      <dgm:spPr/>
      <dgm:t>
        <a:bodyPr/>
        <a:lstStyle/>
        <a:p>
          <a:endParaRPr lang="en-US"/>
        </a:p>
      </dgm:t>
    </dgm:pt>
    <dgm:pt modelId="{9AAA0AFD-4CEB-4284-BB06-7A91338221A5}">
      <dgm:prSet phldrT="[Text]"/>
      <dgm:spPr/>
      <dgm:t>
        <a:bodyPr/>
        <a:lstStyle/>
        <a:p>
          <a:r>
            <a:rPr lang="tr-TR" b="1" cap="none" spc="0" dirty="0">
              <a:ln w="0"/>
              <a:solidFill>
                <a:srgbClr val="00B050"/>
              </a:solidFill>
              <a:effectLst/>
              <a:latin typeface="Arial" panose="020B0604020202020204" pitchFamily="34" charset="0"/>
              <a:cs typeface="Arial" panose="020B0604020202020204" pitchFamily="34" charset="0"/>
            </a:rPr>
            <a:t>CLUSTERS</a:t>
          </a:r>
          <a:endParaRPr lang="en-US" b="1" cap="none" spc="0" dirty="0">
            <a:ln w="0"/>
            <a:solidFill>
              <a:srgbClr val="00B050"/>
            </a:solidFill>
            <a:effectLst/>
            <a:latin typeface="Arial" panose="020B0604020202020204" pitchFamily="34" charset="0"/>
            <a:cs typeface="Arial" panose="020B0604020202020204" pitchFamily="34" charset="0"/>
          </a:endParaRPr>
        </a:p>
      </dgm:t>
    </dgm:pt>
    <dgm:pt modelId="{67FBEF2B-ED37-40B9-BBD3-C0345A2F1421}" type="parTrans" cxnId="{96DA8CD5-9E38-4CE6-AD6B-5412218EF155}">
      <dgm:prSet/>
      <dgm:spPr/>
      <dgm:t>
        <a:bodyPr/>
        <a:lstStyle/>
        <a:p>
          <a:endParaRPr lang="en-US"/>
        </a:p>
      </dgm:t>
    </dgm:pt>
    <dgm:pt modelId="{98E4CA06-FCB8-4AFC-8A3D-D5CF9ABA8D49}" type="sibTrans" cxnId="{96DA8CD5-9E38-4CE6-AD6B-5412218EF155}">
      <dgm:prSet/>
      <dgm:spPr/>
      <dgm:t>
        <a:bodyPr/>
        <a:lstStyle/>
        <a:p>
          <a:endParaRPr lang="en-US"/>
        </a:p>
      </dgm:t>
    </dgm:pt>
    <dgm:pt modelId="{F49EDF7A-4AEB-4D88-9A00-EDDA08122B33}">
      <dgm:prSet phldrT="[Text]" custT="1"/>
      <dgm:spPr>
        <a:solidFill>
          <a:schemeClr val="accent1">
            <a:lumMod val="75000"/>
          </a:schemeClr>
        </a:solidFill>
      </dgm:spPr>
      <dgm:t>
        <a:bodyPr/>
        <a:lstStyle/>
        <a:p>
          <a:r>
            <a:rPr lang="en-GB" sz="1600" noProof="0" dirty="0"/>
            <a:t>COOPERAT</a:t>
          </a:r>
          <a:r>
            <a:rPr lang="tr-TR" sz="1600" noProof="0" dirty="0"/>
            <a:t>ION</a:t>
          </a:r>
          <a:endParaRPr lang="en-GB" sz="1600" noProof="0" dirty="0"/>
        </a:p>
        <a:p>
          <a:r>
            <a:rPr lang="en-GB" sz="1600" noProof="0" dirty="0"/>
            <a:t>&amp;</a:t>
          </a:r>
        </a:p>
        <a:p>
          <a:r>
            <a:rPr lang="en-GB" sz="1600" noProof="0" dirty="0"/>
            <a:t>COMPET</a:t>
          </a:r>
          <a:r>
            <a:rPr lang="tr-TR" sz="1600" noProof="0" dirty="0"/>
            <a:t>ITION</a:t>
          </a:r>
          <a:endParaRPr lang="en-GB" sz="1600" noProof="0" dirty="0"/>
        </a:p>
      </dgm:t>
    </dgm:pt>
    <dgm:pt modelId="{0A12C687-7FD0-4D79-B8F5-FCDB8D214C65}" type="parTrans" cxnId="{264AC9EA-2ABA-4BAE-B338-002966566B5A}">
      <dgm:prSet/>
      <dgm:spPr/>
      <dgm:t>
        <a:bodyPr/>
        <a:lstStyle/>
        <a:p>
          <a:endParaRPr lang="en-US"/>
        </a:p>
      </dgm:t>
    </dgm:pt>
    <dgm:pt modelId="{0F6C8554-8FF2-48B3-B82B-604FB7DC4C07}" type="sibTrans" cxnId="{264AC9EA-2ABA-4BAE-B338-002966566B5A}">
      <dgm:prSet/>
      <dgm:spPr/>
      <dgm:t>
        <a:bodyPr/>
        <a:lstStyle/>
        <a:p>
          <a:endParaRPr lang="en-US"/>
        </a:p>
      </dgm:t>
    </dgm:pt>
    <dgm:pt modelId="{73ED61B3-62E8-47FE-AA32-F81A4FD63641}" type="pres">
      <dgm:prSet presAssocID="{E5FD54D5-D228-428B-A775-E693E22A88D7}" presName="Name0" presStyleCnt="0">
        <dgm:presLayoutVars>
          <dgm:dir/>
          <dgm:animOne val="branch"/>
          <dgm:animLvl val="lvl"/>
        </dgm:presLayoutVars>
      </dgm:prSet>
      <dgm:spPr/>
    </dgm:pt>
    <dgm:pt modelId="{B6BC0556-36C1-4D51-AAA6-AB565881E0DD}" type="pres">
      <dgm:prSet presAssocID="{9AAA0AFD-4CEB-4284-BB06-7A91338221A5}" presName="chaos" presStyleCnt="0"/>
      <dgm:spPr/>
    </dgm:pt>
    <dgm:pt modelId="{0E307DFF-F9A1-406D-ACBF-DA4846FB5FC9}" type="pres">
      <dgm:prSet presAssocID="{9AAA0AFD-4CEB-4284-BB06-7A91338221A5}" presName="parTx1" presStyleLbl="revTx" presStyleIdx="0" presStyleCnt="1"/>
      <dgm:spPr/>
    </dgm:pt>
    <dgm:pt modelId="{B57E5C76-E1FC-492A-9F89-382B90AD7C0A}" type="pres">
      <dgm:prSet presAssocID="{9AAA0AFD-4CEB-4284-BB06-7A91338221A5}" presName="c1" presStyleLbl="node1" presStyleIdx="0" presStyleCnt="19"/>
      <dgm:spPr/>
    </dgm:pt>
    <dgm:pt modelId="{5C6D5A40-D44C-48FD-AFA9-DBB608AF0CAA}" type="pres">
      <dgm:prSet presAssocID="{9AAA0AFD-4CEB-4284-BB06-7A91338221A5}" presName="c2" presStyleLbl="node1" presStyleIdx="1" presStyleCnt="19"/>
      <dgm:spPr/>
    </dgm:pt>
    <dgm:pt modelId="{8371543D-A9BD-43D2-B5D6-168B48B027BD}" type="pres">
      <dgm:prSet presAssocID="{9AAA0AFD-4CEB-4284-BB06-7A91338221A5}" presName="c3" presStyleLbl="node1" presStyleIdx="2" presStyleCnt="19"/>
      <dgm:spPr/>
    </dgm:pt>
    <dgm:pt modelId="{5E6C073F-952D-4E3C-B12A-1DD3CAE773CE}" type="pres">
      <dgm:prSet presAssocID="{9AAA0AFD-4CEB-4284-BB06-7A91338221A5}" presName="c4" presStyleLbl="node1" presStyleIdx="3" presStyleCnt="19"/>
      <dgm:spPr/>
    </dgm:pt>
    <dgm:pt modelId="{5F2AACAC-4AF0-4806-A995-BE018330AB23}" type="pres">
      <dgm:prSet presAssocID="{9AAA0AFD-4CEB-4284-BB06-7A91338221A5}" presName="c5" presStyleLbl="node1" presStyleIdx="4" presStyleCnt="19"/>
      <dgm:spPr/>
    </dgm:pt>
    <dgm:pt modelId="{F45D9F3C-F69E-4AF2-A13D-B2DF4B990376}" type="pres">
      <dgm:prSet presAssocID="{9AAA0AFD-4CEB-4284-BB06-7A91338221A5}" presName="c6" presStyleLbl="node1" presStyleIdx="5" presStyleCnt="19"/>
      <dgm:spPr/>
    </dgm:pt>
    <dgm:pt modelId="{DFFAEACB-EF9E-48F8-A109-A8C2C7FFABC0}" type="pres">
      <dgm:prSet presAssocID="{9AAA0AFD-4CEB-4284-BB06-7A91338221A5}" presName="c7" presStyleLbl="node1" presStyleIdx="6" presStyleCnt="19"/>
      <dgm:spPr/>
    </dgm:pt>
    <dgm:pt modelId="{02BF9EF1-D8E0-4823-AB8E-C26E04E59E6D}" type="pres">
      <dgm:prSet presAssocID="{9AAA0AFD-4CEB-4284-BB06-7A91338221A5}" presName="c8" presStyleLbl="node1" presStyleIdx="7" presStyleCnt="19"/>
      <dgm:spPr/>
    </dgm:pt>
    <dgm:pt modelId="{3F25BB86-1C8B-4F2C-9DD1-7A20FED69A58}" type="pres">
      <dgm:prSet presAssocID="{9AAA0AFD-4CEB-4284-BB06-7A91338221A5}" presName="c9" presStyleLbl="node1" presStyleIdx="8" presStyleCnt="19"/>
      <dgm:spPr/>
    </dgm:pt>
    <dgm:pt modelId="{B788F0B2-6095-488C-900E-F3A49EB03821}" type="pres">
      <dgm:prSet presAssocID="{9AAA0AFD-4CEB-4284-BB06-7A91338221A5}" presName="c10" presStyleLbl="node1" presStyleIdx="9" presStyleCnt="19"/>
      <dgm:spPr/>
    </dgm:pt>
    <dgm:pt modelId="{ABB115EC-226C-498D-83B4-53C1BACAAA85}" type="pres">
      <dgm:prSet presAssocID="{9AAA0AFD-4CEB-4284-BB06-7A91338221A5}" presName="c11" presStyleLbl="node1" presStyleIdx="10" presStyleCnt="19"/>
      <dgm:spPr/>
    </dgm:pt>
    <dgm:pt modelId="{A7911DDE-85A4-47C4-ABDD-EA4C53EBCA22}" type="pres">
      <dgm:prSet presAssocID="{9AAA0AFD-4CEB-4284-BB06-7A91338221A5}" presName="c12" presStyleLbl="node1" presStyleIdx="11" presStyleCnt="19"/>
      <dgm:spPr/>
    </dgm:pt>
    <dgm:pt modelId="{93095B2F-D488-4462-9744-4BD64780B734}" type="pres">
      <dgm:prSet presAssocID="{9AAA0AFD-4CEB-4284-BB06-7A91338221A5}" presName="c13" presStyleLbl="node1" presStyleIdx="12" presStyleCnt="19"/>
      <dgm:spPr/>
    </dgm:pt>
    <dgm:pt modelId="{B692D90F-1EFA-4AD9-87E9-2A34B5D3E339}" type="pres">
      <dgm:prSet presAssocID="{9AAA0AFD-4CEB-4284-BB06-7A91338221A5}" presName="c14" presStyleLbl="node1" presStyleIdx="13" presStyleCnt="19"/>
      <dgm:spPr/>
    </dgm:pt>
    <dgm:pt modelId="{913279B9-02E1-4118-AD78-EC03DDA71CB5}" type="pres">
      <dgm:prSet presAssocID="{9AAA0AFD-4CEB-4284-BB06-7A91338221A5}" presName="c15" presStyleLbl="node1" presStyleIdx="14" presStyleCnt="19"/>
      <dgm:spPr/>
    </dgm:pt>
    <dgm:pt modelId="{540265E7-CC78-4F9A-8179-38630B2BA807}" type="pres">
      <dgm:prSet presAssocID="{9AAA0AFD-4CEB-4284-BB06-7A91338221A5}" presName="c16" presStyleLbl="node1" presStyleIdx="15" presStyleCnt="19"/>
      <dgm:spPr/>
    </dgm:pt>
    <dgm:pt modelId="{4756FF99-E645-44F7-97A9-44BCF903D650}" type="pres">
      <dgm:prSet presAssocID="{9AAA0AFD-4CEB-4284-BB06-7A91338221A5}" presName="c17" presStyleLbl="node1" presStyleIdx="16" presStyleCnt="19"/>
      <dgm:spPr/>
    </dgm:pt>
    <dgm:pt modelId="{947EA93A-CFE6-4FF2-B6C5-5A98E8AE9C8C}" type="pres">
      <dgm:prSet presAssocID="{9AAA0AFD-4CEB-4284-BB06-7A91338221A5}" presName="c18" presStyleLbl="node1" presStyleIdx="17" presStyleCnt="19"/>
      <dgm:spPr/>
    </dgm:pt>
    <dgm:pt modelId="{ACAA73A7-82B8-4162-97D9-34BC0AC11AED}" type="pres">
      <dgm:prSet presAssocID="{98E4CA06-FCB8-4AFC-8A3D-D5CF9ABA8D49}" presName="chevronComposite1" presStyleCnt="0"/>
      <dgm:spPr/>
    </dgm:pt>
    <dgm:pt modelId="{80F83439-06AC-421F-9341-9DEB007BDCC3}" type="pres">
      <dgm:prSet presAssocID="{98E4CA06-FCB8-4AFC-8A3D-D5CF9ABA8D49}" presName="chevron1" presStyleLbl="sibTrans2D1" presStyleIdx="0" presStyleCnt="2"/>
      <dgm:spPr/>
    </dgm:pt>
    <dgm:pt modelId="{DAC5D9D3-93A6-4361-87A9-3A4F07711C2E}" type="pres">
      <dgm:prSet presAssocID="{98E4CA06-FCB8-4AFC-8A3D-D5CF9ABA8D49}" presName="spChevron1" presStyleCnt="0"/>
      <dgm:spPr/>
    </dgm:pt>
    <dgm:pt modelId="{C775A76F-32A1-4EB2-B227-AFC3FF7FDE09}" type="pres">
      <dgm:prSet presAssocID="{98E4CA06-FCB8-4AFC-8A3D-D5CF9ABA8D49}" presName="overlap" presStyleCnt="0"/>
      <dgm:spPr/>
    </dgm:pt>
    <dgm:pt modelId="{80EF8DC0-86AF-4DE1-96C0-DF631F245239}" type="pres">
      <dgm:prSet presAssocID="{98E4CA06-FCB8-4AFC-8A3D-D5CF9ABA8D49}" presName="chevronComposite2" presStyleCnt="0"/>
      <dgm:spPr/>
    </dgm:pt>
    <dgm:pt modelId="{D73B9E68-85D3-46F0-A49A-CD115D90FE2E}" type="pres">
      <dgm:prSet presAssocID="{98E4CA06-FCB8-4AFC-8A3D-D5CF9ABA8D49}" presName="chevron2" presStyleLbl="sibTrans2D1" presStyleIdx="1" presStyleCnt="2"/>
      <dgm:spPr/>
    </dgm:pt>
    <dgm:pt modelId="{7FE632E3-4C6C-44E3-A61E-C547F3A89114}" type="pres">
      <dgm:prSet presAssocID="{98E4CA06-FCB8-4AFC-8A3D-D5CF9ABA8D49}" presName="spChevron2" presStyleCnt="0"/>
      <dgm:spPr/>
    </dgm:pt>
    <dgm:pt modelId="{5255A47B-9CB0-4376-9454-B7352AF73AEC}" type="pres">
      <dgm:prSet presAssocID="{F49EDF7A-4AEB-4D88-9A00-EDDA08122B33}" presName="last" presStyleCnt="0"/>
      <dgm:spPr/>
    </dgm:pt>
    <dgm:pt modelId="{FE849968-2CD3-495E-A95D-11674A2AFBE0}" type="pres">
      <dgm:prSet presAssocID="{F49EDF7A-4AEB-4D88-9A00-EDDA08122B33}" presName="circleTx" presStyleLbl="node1" presStyleIdx="18" presStyleCnt="19"/>
      <dgm:spPr/>
    </dgm:pt>
    <dgm:pt modelId="{15C5FD6A-B47D-4747-8864-40594AD9F0EB}" type="pres">
      <dgm:prSet presAssocID="{F49EDF7A-4AEB-4D88-9A00-EDDA08122B33}" presName="spN" presStyleCnt="0"/>
      <dgm:spPr/>
    </dgm:pt>
  </dgm:ptLst>
  <dgm:cxnLst>
    <dgm:cxn modelId="{96DA8CD5-9E38-4CE6-AD6B-5412218EF155}" srcId="{E5FD54D5-D228-428B-A775-E693E22A88D7}" destId="{9AAA0AFD-4CEB-4284-BB06-7A91338221A5}" srcOrd="0" destOrd="0" parTransId="{67FBEF2B-ED37-40B9-BBD3-C0345A2F1421}" sibTransId="{98E4CA06-FCB8-4AFC-8A3D-D5CF9ABA8D49}"/>
    <dgm:cxn modelId="{C30E817C-2441-4454-BABA-AF7F6A405C10}" type="presOf" srcId="{F49EDF7A-4AEB-4D88-9A00-EDDA08122B33}" destId="{FE849968-2CD3-495E-A95D-11674A2AFBE0}" srcOrd="0" destOrd="0" presId="urn:microsoft.com/office/officeart/2009/3/layout/RandomtoResultProcess"/>
    <dgm:cxn modelId="{264AC9EA-2ABA-4BAE-B338-002966566B5A}" srcId="{E5FD54D5-D228-428B-A775-E693E22A88D7}" destId="{F49EDF7A-4AEB-4D88-9A00-EDDA08122B33}" srcOrd="1" destOrd="0" parTransId="{0A12C687-7FD0-4D79-B8F5-FCDB8D214C65}" sibTransId="{0F6C8554-8FF2-48B3-B82B-604FB7DC4C07}"/>
    <dgm:cxn modelId="{A280DF45-BEFC-4441-AF10-C1091137005F}" type="presOf" srcId="{E5FD54D5-D228-428B-A775-E693E22A88D7}" destId="{73ED61B3-62E8-47FE-AA32-F81A4FD63641}" srcOrd="0" destOrd="0" presId="urn:microsoft.com/office/officeart/2009/3/layout/RandomtoResultProcess"/>
    <dgm:cxn modelId="{7C9C82D9-45E9-4DEE-BFD1-EA952A458B6B}" type="presOf" srcId="{9AAA0AFD-4CEB-4284-BB06-7A91338221A5}" destId="{0E307DFF-F9A1-406D-ACBF-DA4846FB5FC9}" srcOrd="0" destOrd="0" presId="urn:microsoft.com/office/officeart/2009/3/layout/RandomtoResultProcess"/>
    <dgm:cxn modelId="{8545ADDC-EA46-45BB-BCDB-627606B3792A}" type="presParOf" srcId="{73ED61B3-62E8-47FE-AA32-F81A4FD63641}" destId="{B6BC0556-36C1-4D51-AAA6-AB565881E0DD}" srcOrd="0" destOrd="0" presId="urn:microsoft.com/office/officeart/2009/3/layout/RandomtoResultProcess"/>
    <dgm:cxn modelId="{F2B26835-6EB2-49B3-A8C9-2527B3F06045}" type="presParOf" srcId="{B6BC0556-36C1-4D51-AAA6-AB565881E0DD}" destId="{0E307DFF-F9A1-406D-ACBF-DA4846FB5FC9}" srcOrd="0" destOrd="0" presId="urn:microsoft.com/office/officeart/2009/3/layout/RandomtoResultProcess"/>
    <dgm:cxn modelId="{C4BFAC7B-284C-4122-B395-3EB705920D52}" type="presParOf" srcId="{B6BC0556-36C1-4D51-AAA6-AB565881E0DD}" destId="{B57E5C76-E1FC-492A-9F89-382B90AD7C0A}" srcOrd="1" destOrd="0" presId="urn:microsoft.com/office/officeart/2009/3/layout/RandomtoResultProcess"/>
    <dgm:cxn modelId="{FF6683ED-FF2C-4F90-A86E-3801A91A2A21}" type="presParOf" srcId="{B6BC0556-36C1-4D51-AAA6-AB565881E0DD}" destId="{5C6D5A40-D44C-48FD-AFA9-DBB608AF0CAA}" srcOrd="2" destOrd="0" presId="urn:microsoft.com/office/officeart/2009/3/layout/RandomtoResultProcess"/>
    <dgm:cxn modelId="{FF9BCF4F-321F-4398-9BAB-BD66919AAD42}" type="presParOf" srcId="{B6BC0556-36C1-4D51-AAA6-AB565881E0DD}" destId="{8371543D-A9BD-43D2-B5D6-168B48B027BD}" srcOrd="3" destOrd="0" presId="urn:microsoft.com/office/officeart/2009/3/layout/RandomtoResultProcess"/>
    <dgm:cxn modelId="{3E0F40E0-A750-43B7-9E1E-DCB8421851E1}" type="presParOf" srcId="{B6BC0556-36C1-4D51-AAA6-AB565881E0DD}" destId="{5E6C073F-952D-4E3C-B12A-1DD3CAE773CE}" srcOrd="4" destOrd="0" presId="urn:microsoft.com/office/officeart/2009/3/layout/RandomtoResultProcess"/>
    <dgm:cxn modelId="{798E357D-82A5-4B98-AE36-7163F69424EB}" type="presParOf" srcId="{B6BC0556-36C1-4D51-AAA6-AB565881E0DD}" destId="{5F2AACAC-4AF0-4806-A995-BE018330AB23}" srcOrd="5" destOrd="0" presId="urn:microsoft.com/office/officeart/2009/3/layout/RandomtoResultProcess"/>
    <dgm:cxn modelId="{28CF409D-A96D-4D81-B090-1C4D599F33B0}" type="presParOf" srcId="{B6BC0556-36C1-4D51-AAA6-AB565881E0DD}" destId="{F45D9F3C-F69E-4AF2-A13D-B2DF4B990376}" srcOrd="6" destOrd="0" presId="urn:microsoft.com/office/officeart/2009/3/layout/RandomtoResultProcess"/>
    <dgm:cxn modelId="{8730834A-CEA4-4311-934F-5BDF90B81CD7}" type="presParOf" srcId="{B6BC0556-36C1-4D51-AAA6-AB565881E0DD}" destId="{DFFAEACB-EF9E-48F8-A109-A8C2C7FFABC0}" srcOrd="7" destOrd="0" presId="urn:microsoft.com/office/officeart/2009/3/layout/RandomtoResultProcess"/>
    <dgm:cxn modelId="{2F6841D5-D960-4737-8286-DA6DC47690C9}" type="presParOf" srcId="{B6BC0556-36C1-4D51-AAA6-AB565881E0DD}" destId="{02BF9EF1-D8E0-4823-AB8E-C26E04E59E6D}" srcOrd="8" destOrd="0" presId="urn:microsoft.com/office/officeart/2009/3/layout/RandomtoResultProcess"/>
    <dgm:cxn modelId="{2A6C8349-4470-44A8-8945-98128BE055A4}" type="presParOf" srcId="{B6BC0556-36C1-4D51-AAA6-AB565881E0DD}" destId="{3F25BB86-1C8B-4F2C-9DD1-7A20FED69A58}" srcOrd="9" destOrd="0" presId="urn:microsoft.com/office/officeart/2009/3/layout/RandomtoResultProcess"/>
    <dgm:cxn modelId="{DC59B255-7B49-434D-8577-DC0EAE410968}" type="presParOf" srcId="{B6BC0556-36C1-4D51-AAA6-AB565881E0DD}" destId="{B788F0B2-6095-488C-900E-F3A49EB03821}" srcOrd="10" destOrd="0" presId="urn:microsoft.com/office/officeart/2009/3/layout/RandomtoResultProcess"/>
    <dgm:cxn modelId="{6C9A816C-8919-484F-BAAE-A1315DC4B91A}" type="presParOf" srcId="{B6BC0556-36C1-4D51-AAA6-AB565881E0DD}" destId="{ABB115EC-226C-498D-83B4-53C1BACAAA85}" srcOrd="11" destOrd="0" presId="urn:microsoft.com/office/officeart/2009/3/layout/RandomtoResultProcess"/>
    <dgm:cxn modelId="{AA6C6EB6-CB94-4663-8D6E-42D73E8F2363}" type="presParOf" srcId="{B6BC0556-36C1-4D51-AAA6-AB565881E0DD}" destId="{A7911DDE-85A4-47C4-ABDD-EA4C53EBCA22}" srcOrd="12" destOrd="0" presId="urn:microsoft.com/office/officeart/2009/3/layout/RandomtoResultProcess"/>
    <dgm:cxn modelId="{44E6842A-DDEC-4B76-ACF0-ABACB3641461}" type="presParOf" srcId="{B6BC0556-36C1-4D51-AAA6-AB565881E0DD}" destId="{93095B2F-D488-4462-9744-4BD64780B734}" srcOrd="13" destOrd="0" presId="urn:microsoft.com/office/officeart/2009/3/layout/RandomtoResultProcess"/>
    <dgm:cxn modelId="{DE93B931-BE1E-4561-8051-A2D989EE6459}" type="presParOf" srcId="{B6BC0556-36C1-4D51-AAA6-AB565881E0DD}" destId="{B692D90F-1EFA-4AD9-87E9-2A34B5D3E339}" srcOrd="14" destOrd="0" presId="urn:microsoft.com/office/officeart/2009/3/layout/RandomtoResultProcess"/>
    <dgm:cxn modelId="{F4B5D021-7757-4202-9A0C-7AE4B61402D7}" type="presParOf" srcId="{B6BC0556-36C1-4D51-AAA6-AB565881E0DD}" destId="{913279B9-02E1-4118-AD78-EC03DDA71CB5}" srcOrd="15" destOrd="0" presId="urn:microsoft.com/office/officeart/2009/3/layout/RandomtoResultProcess"/>
    <dgm:cxn modelId="{5B42BBFA-E51F-412E-BD71-01EFAF197238}" type="presParOf" srcId="{B6BC0556-36C1-4D51-AAA6-AB565881E0DD}" destId="{540265E7-CC78-4F9A-8179-38630B2BA807}" srcOrd="16" destOrd="0" presId="urn:microsoft.com/office/officeart/2009/3/layout/RandomtoResultProcess"/>
    <dgm:cxn modelId="{7B74E0A8-7345-43EC-A9B0-3E9E463DECE2}" type="presParOf" srcId="{B6BC0556-36C1-4D51-AAA6-AB565881E0DD}" destId="{4756FF99-E645-44F7-97A9-44BCF903D650}" srcOrd="17" destOrd="0" presId="urn:microsoft.com/office/officeart/2009/3/layout/RandomtoResultProcess"/>
    <dgm:cxn modelId="{3C45C62A-B4BB-4605-B438-52AEA54BD245}" type="presParOf" srcId="{B6BC0556-36C1-4D51-AAA6-AB565881E0DD}" destId="{947EA93A-CFE6-4FF2-B6C5-5A98E8AE9C8C}" srcOrd="18" destOrd="0" presId="urn:microsoft.com/office/officeart/2009/3/layout/RandomtoResultProcess"/>
    <dgm:cxn modelId="{67306149-D003-49B4-AA31-A8D5C15732D3}" type="presParOf" srcId="{73ED61B3-62E8-47FE-AA32-F81A4FD63641}" destId="{ACAA73A7-82B8-4162-97D9-34BC0AC11AED}" srcOrd="1" destOrd="0" presId="urn:microsoft.com/office/officeart/2009/3/layout/RandomtoResultProcess"/>
    <dgm:cxn modelId="{AC6F5F0B-66EF-479B-A0D8-846F41D30AEF}" type="presParOf" srcId="{ACAA73A7-82B8-4162-97D9-34BC0AC11AED}" destId="{80F83439-06AC-421F-9341-9DEB007BDCC3}" srcOrd="0" destOrd="0" presId="urn:microsoft.com/office/officeart/2009/3/layout/RandomtoResultProcess"/>
    <dgm:cxn modelId="{0259EE91-019B-4AD2-AA77-6C1A684AE338}" type="presParOf" srcId="{ACAA73A7-82B8-4162-97D9-34BC0AC11AED}" destId="{DAC5D9D3-93A6-4361-87A9-3A4F07711C2E}" srcOrd="1" destOrd="0" presId="urn:microsoft.com/office/officeart/2009/3/layout/RandomtoResultProcess"/>
    <dgm:cxn modelId="{2E564371-717C-4DFB-82F3-2EF59CBCA2EF}" type="presParOf" srcId="{73ED61B3-62E8-47FE-AA32-F81A4FD63641}" destId="{C775A76F-32A1-4EB2-B227-AFC3FF7FDE09}" srcOrd="2" destOrd="0" presId="urn:microsoft.com/office/officeart/2009/3/layout/RandomtoResultProcess"/>
    <dgm:cxn modelId="{47C898F4-8C11-4E45-8846-36D1F56ABF4D}" type="presParOf" srcId="{73ED61B3-62E8-47FE-AA32-F81A4FD63641}" destId="{80EF8DC0-86AF-4DE1-96C0-DF631F245239}" srcOrd="3" destOrd="0" presId="urn:microsoft.com/office/officeart/2009/3/layout/RandomtoResultProcess"/>
    <dgm:cxn modelId="{F9103DC4-5CCC-42F3-9CA1-8961F918B532}" type="presParOf" srcId="{80EF8DC0-86AF-4DE1-96C0-DF631F245239}" destId="{D73B9E68-85D3-46F0-A49A-CD115D90FE2E}" srcOrd="0" destOrd="0" presId="urn:microsoft.com/office/officeart/2009/3/layout/RandomtoResultProcess"/>
    <dgm:cxn modelId="{9B920FE7-C273-4D2B-A3C9-D2CF3EA45728}" type="presParOf" srcId="{80EF8DC0-86AF-4DE1-96C0-DF631F245239}" destId="{7FE632E3-4C6C-44E3-A61E-C547F3A89114}" srcOrd="1" destOrd="0" presId="urn:microsoft.com/office/officeart/2009/3/layout/RandomtoResultProcess"/>
    <dgm:cxn modelId="{2FD504FA-7C76-4EE1-AF05-0DBD1FDCC05C}" type="presParOf" srcId="{73ED61B3-62E8-47FE-AA32-F81A4FD63641}" destId="{5255A47B-9CB0-4376-9454-B7352AF73AEC}" srcOrd="4" destOrd="0" presId="urn:microsoft.com/office/officeart/2009/3/layout/RandomtoResultProcess"/>
    <dgm:cxn modelId="{36DCF94C-490D-4F98-9C67-38BE1E8CF601}" type="presParOf" srcId="{5255A47B-9CB0-4376-9454-B7352AF73AEC}" destId="{FE849968-2CD3-495E-A95D-11674A2AFBE0}" srcOrd="0" destOrd="0" presId="urn:microsoft.com/office/officeart/2009/3/layout/RandomtoResultProcess"/>
    <dgm:cxn modelId="{B24AACC2-9F4E-4260-A4C3-267038D108ED}" type="presParOf" srcId="{5255A47B-9CB0-4376-9454-B7352AF73AEC}" destId="{15C5FD6A-B47D-4747-8864-40594AD9F0EB}" srcOrd="1"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2FBFF91-5A87-418F-B077-065C15A544E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35610EE-12CF-412B-A320-F6AF9D572B42}">
      <dgm:prSet phldrT="[Text]"/>
      <dgm:spPr>
        <a:solidFill>
          <a:srgbClr val="00B050"/>
        </a:solidFill>
      </dgm:spPr>
      <dgm:t>
        <a:bodyPr/>
        <a:lstStyle/>
        <a:p>
          <a:r>
            <a:rPr lang="en-GB" u="none" noProof="0" dirty="0">
              <a:latin typeface="Arial"/>
              <a:ea typeface="MS Gothic" charset="0"/>
              <a:cs typeface="Arial"/>
            </a:rPr>
            <a:t>Productivity </a:t>
          </a:r>
          <a:endParaRPr lang="en-GB" u="none" noProof="0" dirty="0"/>
        </a:p>
      </dgm:t>
    </dgm:pt>
    <dgm:pt modelId="{E18DD108-6F3A-4408-8DBD-2851622CD81E}" type="parTrans" cxnId="{AC53FE1F-F49E-48ED-8C87-5DC3D6C84B26}">
      <dgm:prSet/>
      <dgm:spPr/>
      <dgm:t>
        <a:bodyPr/>
        <a:lstStyle/>
        <a:p>
          <a:endParaRPr lang="en-GB" u="none" noProof="0" dirty="0"/>
        </a:p>
      </dgm:t>
    </dgm:pt>
    <dgm:pt modelId="{21BEA57C-B7DB-4549-944A-93412BBE4EF6}" type="sibTrans" cxnId="{AC53FE1F-F49E-48ED-8C87-5DC3D6C84B26}">
      <dgm:prSet/>
      <dgm:spPr/>
      <dgm:t>
        <a:bodyPr/>
        <a:lstStyle/>
        <a:p>
          <a:endParaRPr lang="en-GB" u="none" noProof="0" dirty="0"/>
        </a:p>
      </dgm:t>
    </dgm:pt>
    <dgm:pt modelId="{3F2996E5-78A3-44B8-BB42-7A6997D31E7C}">
      <dgm:prSet/>
      <dgm:spPr>
        <a:solidFill>
          <a:srgbClr val="92D050"/>
        </a:solidFill>
      </dgm:spPr>
      <dgm:t>
        <a:bodyPr/>
        <a:lstStyle/>
        <a:p>
          <a:r>
            <a:rPr lang="en-GB" u="none" noProof="0" dirty="0">
              <a:latin typeface="Arial"/>
              <a:ea typeface="MS Gothic" charset="0"/>
              <a:cs typeface="Arial"/>
            </a:rPr>
            <a:t>Innovation </a:t>
          </a:r>
        </a:p>
      </dgm:t>
    </dgm:pt>
    <dgm:pt modelId="{3B8B3473-0ADD-47F9-8451-FFA5B4FCC26B}" type="parTrans" cxnId="{792304FA-F50A-4F24-8795-67FE953FD061}">
      <dgm:prSet/>
      <dgm:spPr/>
      <dgm:t>
        <a:bodyPr/>
        <a:lstStyle/>
        <a:p>
          <a:endParaRPr lang="en-GB" u="none" noProof="0" dirty="0"/>
        </a:p>
      </dgm:t>
    </dgm:pt>
    <dgm:pt modelId="{3E869D7E-B8AB-44B7-AC66-65579347250B}" type="sibTrans" cxnId="{792304FA-F50A-4F24-8795-67FE953FD061}">
      <dgm:prSet/>
      <dgm:spPr/>
      <dgm:t>
        <a:bodyPr/>
        <a:lstStyle/>
        <a:p>
          <a:endParaRPr lang="en-GB" u="none" noProof="0" dirty="0"/>
        </a:p>
      </dgm:t>
    </dgm:pt>
    <dgm:pt modelId="{A83910A9-9915-48BB-B01E-39EC7D57102B}">
      <dgm:prSet/>
      <dgm:spPr>
        <a:solidFill>
          <a:schemeClr val="accent1">
            <a:lumMod val="75000"/>
          </a:schemeClr>
        </a:solidFill>
      </dgm:spPr>
      <dgm:t>
        <a:bodyPr/>
        <a:lstStyle/>
        <a:p>
          <a:r>
            <a:rPr lang="en-GB" u="none" noProof="0" dirty="0">
              <a:latin typeface="Arial"/>
              <a:ea typeface="MS Gothic" charset="0"/>
              <a:cs typeface="Arial"/>
            </a:rPr>
            <a:t>Economies of scale </a:t>
          </a:r>
        </a:p>
      </dgm:t>
    </dgm:pt>
    <dgm:pt modelId="{6D9C77E0-3D67-4E66-91CF-5520752B2A2A}" type="parTrans" cxnId="{A2D016F8-13C6-487F-B253-D06975D18EAD}">
      <dgm:prSet/>
      <dgm:spPr/>
      <dgm:t>
        <a:bodyPr/>
        <a:lstStyle/>
        <a:p>
          <a:endParaRPr lang="en-GB" u="none" noProof="0" dirty="0"/>
        </a:p>
      </dgm:t>
    </dgm:pt>
    <dgm:pt modelId="{AA22B02C-161F-40A8-B462-E59D0ADC5CFB}" type="sibTrans" cxnId="{A2D016F8-13C6-487F-B253-D06975D18EAD}">
      <dgm:prSet/>
      <dgm:spPr/>
      <dgm:t>
        <a:bodyPr/>
        <a:lstStyle/>
        <a:p>
          <a:endParaRPr lang="en-GB" u="none" noProof="0" dirty="0"/>
        </a:p>
      </dgm:t>
    </dgm:pt>
    <dgm:pt modelId="{77636C18-3DDF-4173-B05C-B2B6FE6EB579}">
      <dgm:prSet/>
      <dgm:spPr>
        <a:solidFill>
          <a:schemeClr val="accent1">
            <a:lumMod val="50000"/>
          </a:schemeClr>
        </a:solidFill>
      </dgm:spPr>
      <dgm:t>
        <a:bodyPr/>
        <a:lstStyle/>
        <a:p>
          <a:r>
            <a:rPr lang="en-GB" u="none" noProof="0" dirty="0">
              <a:latin typeface="Arial"/>
              <a:ea typeface="MS Gothic" charset="0"/>
              <a:cs typeface="Arial"/>
            </a:rPr>
            <a:t>Economies of scope </a:t>
          </a:r>
        </a:p>
      </dgm:t>
    </dgm:pt>
    <dgm:pt modelId="{39CE83E0-436F-495A-9AAA-C4F0B4F319CD}" type="parTrans" cxnId="{5E5A9FAF-AC67-46E8-BD16-6967582531A5}">
      <dgm:prSet/>
      <dgm:spPr/>
      <dgm:t>
        <a:bodyPr/>
        <a:lstStyle/>
        <a:p>
          <a:endParaRPr lang="en-GB" u="none" noProof="0" dirty="0"/>
        </a:p>
      </dgm:t>
    </dgm:pt>
    <dgm:pt modelId="{A59E6F9C-37CD-4802-BE81-9AE23F4D475F}" type="sibTrans" cxnId="{5E5A9FAF-AC67-46E8-BD16-6967582531A5}">
      <dgm:prSet/>
      <dgm:spPr/>
      <dgm:t>
        <a:bodyPr/>
        <a:lstStyle/>
        <a:p>
          <a:endParaRPr lang="en-GB" u="none" noProof="0" dirty="0"/>
        </a:p>
      </dgm:t>
    </dgm:pt>
    <dgm:pt modelId="{28B7345F-CDD3-4566-B2E0-83A5C69AD45F}">
      <dgm:prSet/>
      <dgm:spPr>
        <a:solidFill>
          <a:srgbClr val="92D050"/>
        </a:solidFill>
      </dgm:spPr>
      <dgm:t>
        <a:bodyPr/>
        <a:lstStyle/>
        <a:p>
          <a:r>
            <a:rPr lang="en-GB" u="none" noProof="0" dirty="0">
              <a:latin typeface="Arial"/>
              <a:ea typeface="MS Gothic" charset="0"/>
              <a:cs typeface="Arial"/>
            </a:rPr>
            <a:t>Business formation </a:t>
          </a:r>
        </a:p>
      </dgm:t>
    </dgm:pt>
    <dgm:pt modelId="{F779652B-1200-44CA-B179-1533D00708E4}" type="parTrans" cxnId="{DD8EB44D-8167-44DC-8009-B1B99C5E60D9}">
      <dgm:prSet/>
      <dgm:spPr/>
      <dgm:t>
        <a:bodyPr/>
        <a:lstStyle/>
        <a:p>
          <a:endParaRPr lang="en-GB" u="none" noProof="0" dirty="0"/>
        </a:p>
      </dgm:t>
    </dgm:pt>
    <dgm:pt modelId="{B462293F-3FAA-40B7-B925-4E56E41AE70D}" type="sibTrans" cxnId="{DD8EB44D-8167-44DC-8009-B1B99C5E60D9}">
      <dgm:prSet/>
      <dgm:spPr/>
      <dgm:t>
        <a:bodyPr/>
        <a:lstStyle/>
        <a:p>
          <a:endParaRPr lang="en-GB" u="none" noProof="0" dirty="0"/>
        </a:p>
      </dgm:t>
    </dgm:pt>
    <dgm:pt modelId="{79B12F24-5EE7-4A14-9CA7-BFE9E4DE33F8}">
      <dgm:prSet/>
      <dgm:spPr>
        <a:solidFill>
          <a:srgbClr val="00B050"/>
        </a:solidFill>
      </dgm:spPr>
      <dgm:t>
        <a:bodyPr/>
        <a:lstStyle/>
        <a:p>
          <a:r>
            <a:rPr lang="en-GB" u="none" noProof="0" dirty="0">
              <a:latin typeface="Arial"/>
              <a:ea typeface="MS Gothic" charset="0"/>
              <a:cs typeface="Arial"/>
            </a:rPr>
            <a:t>Essential pillar of SMART specialization strategy </a:t>
          </a:r>
        </a:p>
      </dgm:t>
    </dgm:pt>
    <dgm:pt modelId="{811BC13C-D8E0-4AE7-9C48-4E4F2865782E}" type="parTrans" cxnId="{E4CC81AD-4CE0-45B5-A64F-EECAACC7A41C}">
      <dgm:prSet/>
      <dgm:spPr/>
      <dgm:t>
        <a:bodyPr/>
        <a:lstStyle/>
        <a:p>
          <a:endParaRPr lang="en-GB" u="none" noProof="0" dirty="0"/>
        </a:p>
      </dgm:t>
    </dgm:pt>
    <dgm:pt modelId="{51B9B744-C429-4354-994D-B105E98563CE}" type="sibTrans" cxnId="{E4CC81AD-4CE0-45B5-A64F-EECAACC7A41C}">
      <dgm:prSet/>
      <dgm:spPr/>
      <dgm:t>
        <a:bodyPr/>
        <a:lstStyle/>
        <a:p>
          <a:endParaRPr lang="en-GB" u="none" noProof="0" dirty="0"/>
        </a:p>
      </dgm:t>
    </dgm:pt>
    <dgm:pt modelId="{441F9308-D00F-41FC-B2F6-D7186402C60F}" type="pres">
      <dgm:prSet presAssocID="{C2FBFF91-5A87-418F-B077-065C15A544EA}" presName="Name0" presStyleCnt="0">
        <dgm:presLayoutVars>
          <dgm:chMax val="7"/>
          <dgm:chPref val="7"/>
          <dgm:dir/>
        </dgm:presLayoutVars>
      </dgm:prSet>
      <dgm:spPr/>
    </dgm:pt>
    <dgm:pt modelId="{1406CA05-7999-49CB-95EB-C2F5E53703B8}" type="pres">
      <dgm:prSet presAssocID="{C2FBFF91-5A87-418F-B077-065C15A544EA}" presName="Name1" presStyleCnt="0"/>
      <dgm:spPr/>
    </dgm:pt>
    <dgm:pt modelId="{134D2235-FF9E-49C4-8327-3FE405799858}" type="pres">
      <dgm:prSet presAssocID="{C2FBFF91-5A87-418F-B077-065C15A544EA}" presName="cycle" presStyleCnt="0"/>
      <dgm:spPr/>
    </dgm:pt>
    <dgm:pt modelId="{36CD0B3B-CD83-44F5-A949-DF40604461E6}" type="pres">
      <dgm:prSet presAssocID="{C2FBFF91-5A87-418F-B077-065C15A544EA}" presName="srcNode" presStyleLbl="node1" presStyleIdx="0" presStyleCnt="6"/>
      <dgm:spPr/>
    </dgm:pt>
    <dgm:pt modelId="{4E4F4CBA-8150-42E5-A58A-8775E4819FCB}" type="pres">
      <dgm:prSet presAssocID="{C2FBFF91-5A87-418F-B077-065C15A544EA}" presName="conn" presStyleLbl="parChTrans1D2" presStyleIdx="0" presStyleCnt="1"/>
      <dgm:spPr/>
    </dgm:pt>
    <dgm:pt modelId="{4E7A6D9B-B618-4F7C-9F72-BA6482A1DB83}" type="pres">
      <dgm:prSet presAssocID="{C2FBFF91-5A87-418F-B077-065C15A544EA}" presName="extraNode" presStyleLbl="node1" presStyleIdx="0" presStyleCnt="6"/>
      <dgm:spPr/>
    </dgm:pt>
    <dgm:pt modelId="{22AD655B-C15B-4A85-900A-7E4E0108ED00}" type="pres">
      <dgm:prSet presAssocID="{C2FBFF91-5A87-418F-B077-065C15A544EA}" presName="dstNode" presStyleLbl="node1" presStyleIdx="0" presStyleCnt="6"/>
      <dgm:spPr/>
    </dgm:pt>
    <dgm:pt modelId="{636F072B-5F18-475B-9E94-8CD202EED4A4}" type="pres">
      <dgm:prSet presAssocID="{E35610EE-12CF-412B-A320-F6AF9D572B42}" presName="text_1" presStyleLbl="node1" presStyleIdx="0" presStyleCnt="6">
        <dgm:presLayoutVars>
          <dgm:bulletEnabled val="1"/>
        </dgm:presLayoutVars>
      </dgm:prSet>
      <dgm:spPr/>
    </dgm:pt>
    <dgm:pt modelId="{217AE2AA-75DF-4046-9EDA-5290589969E8}" type="pres">
      <dgm:prSet presAssocID="{E35610EE-12CF-412B-A320-F6AF9D572B42}" presName="accent_1" presStyleCnt="0"/>
      <dgm:spPr/>
    </dgm:pt>
    <dgm:pt modelId="{4AB91DEA-192B-44A3-9EAD-D384CEDED43D}" type="pres">
      <dgm:prSet presAssocID="{E35610EE-12CF-412B-A320-F6AF9D572B42}" presName="accentRepeatNode" presStyleLbl="solidFgAcc1" presStyleIdx="0" presStyleCnt="6"/>
      <dgm:spPr/>
    </dgm:pt>
    <dgm:pt modelId="{A608B986-66D0-4162-B44A-474D21EB5AC0}" type="pres">
      <dgm:prSet presAssocID="{3F2996E5-78A3-44B8-BB42-7A6997D31E7C}" presName="text_2" presStyleLbl="node1" presStyleIdx="1" presStyleCnt="6">
        <dgm:presLayoutVars>
          <dgm:bulletEnabled val="1"/>
        </dgm:presLayoutVars>
      </dgm:prSet>
      <dgm:spPr/>
    </dgm:pt>
    <dgm:pt modelId="{13F922B6-2DDC-4593-B3A6-0AAFF90BC6A2}" type="pres">
      <dgm:prSet presAssocID="{3F2996E5-78A3-44B8-BB42-7A6997D31E7C}" presName="accent_2" presStyleCnt="0"/>
      <dgm:spPr/>
    </dgm:pt>
    <dgm:pt modelId="{D8573396-59F2-4965-B74E-BF40DCB46C7B}" type="pres">
      <dgm:prSet presAssocID="{3F2996E5-78A3-44B8-BB42-7A6997D31E7C}" presName="accentRepeatNode" presStyleLbl="solidFgAcc1" presStyleIdx="1" presStyleCnt="6"/>
      <dgm:spPr/>
    </dgm:pt>
    <dgm:pt modelId="{DF7AB427-AB88-4D09-97B2-DB2DED1B3718}" type="pres">
      <dgm:prSet presAssocID="{A83910A9-9915-48BB-B01E-39EC7D57102B}" presName="text_3" presStyleLbl="node1" presStyleIdx="2" presStyleCnt="6">
        <dgm:presLayoutVars>
          <dgm:bulletEnabled val="1"/>
        </dgm:presLayoutVars>
      </dgm:prSet>
      <dgm:spPr/>
    </dgm:pt>
    <dgm:pt modelId="{20BC2DBB-6FDD-4B66-9C11-9622CFD05004}" type="pres">
      <dgm:prSet presAssocID="{A83910A9-9915-48BB-B01E-39EC7D57102B}" presName="accent_3" presStyleCnt="0"/>
      <dgm:spPr/>
    </dgm:pt>
    <dgm:pt modelId="{5BF90F66-A03C-4B89-AF6B-C802D9C8BF5A}" type="pres">
      <dgm:prSet presAssocID="{A83910A9-9915-48BB-B01E-39EC7D57102B}" presName="accentRepeatNode" presStyleLbl="solidFgAcc1" presStyleIdx="2" presStyleCnt="6"/>
      <dgm:spPr/>
    </dgm:pt>
    <dgm:pt modelId="{0BCA74CB-C045-468B-BD94-890A7D670D62}" type="pres">
      <dgm:prSet presAssocID="{77636C18-3DDF-4173-B05C-B2B6FE6EB579}" presName="text_4" presStyleLbl="node1" presStyleIdx="3" presStyleCnt="6">
        <dgm:presLayoutVars>
          <dgm:bulletEnabled val="1"/>
        </dgm:presLayoutVars>
      </dgm:prSet>
      <dgm:spPr/>
    </dgm:pt>
    <dgm:pt modelId="{C0F64903-F89B-486D-82A4-0934B69C9EB1}" type="pres">
      <dgm:prSet presAssocID="{77636C18-3DDF-4173-B05C-B2B6FE6EB579}" presName="accent_4" presStyleCnt="0"/>
      <dgm:spPr/>
    </dgm:pt>
    <dgm:pt modelId="{F4E485C1-51C5-4216-84BC-E04B6E56D8A3}" type="pres">
      <dgm:prSet presAssocID="{77636C18-3DDF-4173-B05C-B2B6FE6EB579}" presName="accentRepeatNode" presStyleLbl="solidFgAcc1" presStyleIdx="3" presStyleCnt="6"/>
      <dgm:spPr/>
    </dgm:pt>
    <dgm:pt modelId="{CEFD0BEC-AEC7-445E-9CC0-A29C78376507}" type="pres">
      <dgm:prSet presAssocID="{28B7345F-CDD3-4566-B2E0-83A5C69AD45F}" presName="text_5" presStyleLbl="node1" presStyleIdx="4" presStyleCnt="6">
        <dgm:presLayoutVars>
          <dgm:bulletEnabled val="1"/>
        </dgm:presLayoutVars>
      </dgm:prSet>
      <dgm:spPr/>
    </dgm:pt>
    <dgm:pt modelId="{BE6498A4-E094-4703-A0C9-59787EA96800}" type="pres">
      <dgm:prSet presAssocID="{28B7345F-CDD3-4566-B2E0-83A5C69AD45F}" presName="accent_5" presStyleCnt="0"/>
      <dgm:spPr/>
    </dgm:pt>
    <dgm:pt modelId="{FA6CCEC1-28B6-43B7-9BE9-4B099838937C}" type="pres">
      <dgm:prSet presAssocID="{28B7345F-CDD3-4566-B2E0-83A5C69AD45F}" presName="accentRepeatNode" presStyleLbl="solidFgAcc1" presStyleIdx="4" presStyleCnt="6"/>
      <dgm:spPr/>
    </dgm:pt>
    <dgm:pt modelId="{B45AEEC2-332E-4EAC-8D0F-9C612F0A3683}" type="pres">
      <dgm:prSet presAssocID="{79B12F24-5EE7-4A14-9CA7-BFE9E4DE33F8}" presName="text_6" presStyleLbl="node1" presStyleIdx="5" presStyleCnt="6">
        <dgm:presLayoutVars>
          <dgm:bulletEnabled val="1"/>
        </dgm:presLayoutVars>
      </dgm:prSet>
      <dgm:spPr/>
    </dgm:pt>
    <dgm:pt modelId="{9F8C24CF-6635-4B88-9829-ECB349239D20}" type="pres">
      <dgm:prSet presAssocID="{79B12F24-5EE7-4A14-9CA7-BFE9E4DE33F8}" presName="accent_6" presStyleCnt="0"/>
      <dgm:spPr/>
    </dgm:pt>
    <dgm:pt modelId="{34C6CCBE-404B-4463-BAF7-AA961241DEC9}" type="pres">
      <dgm:prSet presAssocID="{79B12F24-5EE7-4A14-9CA7-BFE9E4DE33F8}" presName="accentRepeatNode" presStyleLbl="solidFgAcc1" presStyleIdx="5" presStyleCnt="6"/>
      <dgm:spPr/>
    </dgm:pt>
  </dgm:ptLst>
  <dgm:cxnLst>
    <dgm:cxn modelId="{E4CC81AD-4CE0-45B5-A64F-EECAACC7A41C}" srcId="{C2FBFF91-5A87-418F-B077-065C15A544EA}" destId="{79B12F24-5EE7-4A14-9CA7-BFE9E4DE33F8}" srcOrd="5" destOrd="0" parTransId="{811BC13C-D8E0-4AE7-9C48-4E4F2865782E}" sibTransId="{51B9B744-C429-4354-994D-B105E98563CE}"/>
    <dgm:cxn modelId="{AF6A305B-78E5-4109-9B81-EF2450A9BB5D}" type="presOf" srcId="{77636C18-3DDF-4173-B05C-B2B6FE6EB579}" destId="{0BCA74CB-C045-468B-BD94-890A7D670D62}" srcOrd="0" destOrd="0" presId="urn:microsoft.com/office/officeart/2008/layout/VerticalCurvedList"/>
    <dgm:cxn modelId="{5E5A9FAF-AC67-46E8-BD16-6967582531A5}" srcId="{C2FBFF91-5A87-418F-B077-065C15A544EA}" destId="{77636C18-3DDF-4173-B05C-B2B6FE6EB579}" srcOrd="3" destOrd="0" parTransId="{39CE83E0-436F-495A-9AAA-C4F0B4F319CD}" sibTransId="{A59E6F9C-37CD-4802-BE81-9AE23F4D475F}"/>
    <dgm:cxn modelId="{A2D016F8-13C6-487F-B253-D06975D18EAD}" srcId="{C2FBFF91-5A87-418F-B077-065C15A544EA}" destId="{A83910A9-9915-48BB-B01E-39EC7D57102B}" srcOrd="2" destOrd="0" parTransId="{6D9C77E0-3D67-4E66-91CF-5520752B2A2A}" sibTransId="{AA22B02C-161F-40A8-B462-E59D0ADC5CFB}"/>
    <dgm:cxn modelId="{18C8EE6C-688B-4DEE-8DB3-920737E66DBC}" type="presOf" srcId="{C2FBFF91-5A87-418F-B077-065C15A544EA}" destId="{441F9308-D00F-41FC-B2F6-D7186402C60F}" srcOrd="0" destOrd="0" presId="urn:microsoft.com/office/officeart/2008/layout/VerticalCurvedList"/>
    <dgm:cxn modelId="{AC53FE1F-F49E-48ED-8C87-5DC3D6C84B26}" srcId="{C2FBFF91-5A87-418F-B077-065C15A544EA}" destId="{E35610EE-12CF-412B-A320-F6AF9D572B42}" srcOrd="0" destOrd="0" parTransId="{E18DD108-6F3A-4408-8DBD-2851622CD81E}" sibTransId="{21BEA57C-B7DB-4549-944A-93412BBE4EF6}"/>
    <dgm:cxn modelId="{5640F202-A5D6-4E41-92F7-577C986A858A}" type="presOf" srcId="{28B7345F-CDD3-4566-B2E0-83A5C69AD45F}" destId="{CEFD0BEC-AEC7-445E-9CC0-A29C78376507}" srcOrd="0" destOrd="0" presId="urn:microsoft.com/office/officeart/2008/layout/VerticalCurvedList"/>
    <dgm:cxn modelId="{74DFBEC1-B82B-44BA-B6B5-2A2C4330232F}" type="presOf" srcId="{21BEA57C-B7DB-4549-944A-93412BBE4EF6}" destId="{4E4F4CBA-8150-42E5-A58A-8775E4819FCB}" srcOrd="0" destOrd="0" presId="urn:microsoft.com/office/officeart/2008/layout/VerticalCurvedList"/>
    <dgm:cxn modelId="{792304FA-F50A-4F24-8795-67FE953FD061}" srcId="{C2FBFF91-5A87-418F-B077-065C15A544EA}" destId="{3F2996E5-78A3-44B8-BB42-7A6997D31E7C}" srcOrd="1" destOrd="0" parTransId="{3B8B3473-0ADD-47F9-8451-FFA5B4FCC26B}" sibTransId="{3E869D7E-B8AB-44B7-AC66-65579347250B}"/>
    <dgm:cxn modelId="{280A0541-B408-4088-8E31-C055EC028B70}" type="presOf" srcId="{E35610EE-12CF-412B-A320-F6AF9D572B42}" destId="{636F072B-5F18-475B-9E94-8CD202EED4A4}" srcOrd="0" destOrd="0" presId="urn:microsoft.com/office/officeart/2008/layout/VerticalCurvedList"/>
    <dgm:cxn modelId="{A54D5F5E-17C7-4914-BFC9-F9210CF03D05}" type="presOf" srcId="{3F2996E5-78A3-44B8-BB42-7A6997D31E7C}" destId="{A608B986-66D0-4162-B44A-474D21EB5AC0}" srcOrd="0" destOrd="0" presId="urn:microsoft.com/office/officeart/2008/layout/VerticalCurvedList"/>
    <dgm:cxn modelId="{CFDA1B87-9939-43D3-83CB-7976ECD9B5E4}" type="presOf" srcId="{A83910A9-9915-48BB-B01E-39EC7D57102B}" destId="{DF7AB427-AB88-4D09-97B2-DB2DED1B3718}" srcOrd="0" destOrd="0" presId="urn:microsoft.com/office/officeart/2008/layout/VerticalCurvedList"/>
    <dgm:cxn modelId="{E32EC2A5-3795-4368-B495-067F27E3AC48}" type="presOf" srcId="{79B12F24-5EE7-4A14-9CA7-BFE9E4DE33F8}" destId="{B45AEEC2-332E-4EAC-8D0F-9C612F0A3683}" srcOrd="0" destOrd="0" presId="urn:microsoft.com/office/officeart/2008/layout/VerticalCurvedList"/>
    <dgm:cxn modelId="{DD8EB44D-8167-44DC-8009-B1B99C5E60D9}" srcId="{C2FBFF91-5A87-418F-B077-065C15A544EA}" destId="{28B7345F-CDD3-4566-B2E0-83A5C69AD45F}" srcOrd="4" destOrd="0" parTransId="{F779652B-1200-44CA-B179-1533D00708E4}" sibTransId="{B462293F-3FAA-40B7-B925-4E56E41AE70D}"/>
    <dgm:cxn modelId="{44D3C6B0-6E91-45E7-B7D9-F17451A1B0D7}" type="presParOf" srcId="{441F9308-D00F-41FC-B2F6-D7186402C60F}" destId="{1406CA05-7999-49CB-95EB-C2F5E53703B8}" srcOrd="0" destOrd="0" presId="urn:microsoft.com/office/officeart/2008/layout/VerticalCurvedList"/>
    <dgm:cxn modelId="{7C4C62D1-2A55-43F2-BC9D-32BAC04ECC0B}" type="presParOf" srcId="{1406CA05-7999-49CB-95EB-C2F5E53703B8}" destId="{134D2235-FF9E-49C4-8327-3FE405799858}" srcOrd="0" destOrd="0" presId="urn:microsoft.com/office/officeart/2008/layout/VerticalCurvedList"/>
    <dgm:cxn modelId="{1208D80C-F0D8-4F14-9F0B-59F8F1DA3882}" type="presParOf" srcId="{134D2235-FF9E-49C4-8327-3FE405799858}" destId="{36CD0B3B-CD83-44F5-A949-DF40604461E6}" srcOrd="0" destOrd="0" presId="urn:microsoft.com/office/officeart/2008/layout/VerticalCurvedList"/>
    <dgm:cxn modelId="{D1F496E8-453A-46D9-B2F0-E320A4A5FE9E}" type="presParOf" srcId="{134D2235-FF9E-49C4-8327-3FE405799858}" destId="{4E4F4CBA-8150-42E5-A58A-8775E4819FCB}" srcOrd="1" destOrd="0" presId="urn:microsoft.com/office/officeart/2008/layout/VerticalCurvedList"/>
    <dgm:cxn modelId="{22DFEB5D-78DA-4969-BBF2-877CF8D68335}" type="presParOf" srcId="{134D2235-FF9E-49C4-8327-3FE405799858}" destId="{4E7A6D9B-B618-4F7C-9F72-BA6482A1DB83}" srcOrd="2" destOrd="0" presId="urn:microsoft.com/office/officeart/2008/layout/VerticalCurvedList"/>
    <dgm:cxn modelId="{520C55CA-82CA-4D4E-8D18-BE1C74E98697}" type="presParOf" srcId="{134D2235-FF9E-49C4-8327-3FE405799858}" destId="{22AD655B-C15B-4A85-900A-7E4E0108ED00}" srcOrd="3" destOrd="0" presId="urn:microsoft.com/office/officeart/2008/layout/VerticalCurvedList"/>
    <dgm:cxn modelId="{E702A7CB-842D-489A-948F-CD178CF99139}" type="presParOf" srcId="{1406CA05-7999-49CB-95EB-C2F5E53703B8}" destId="{636F072B-5F18-475B-9E94-8CD202EED4A4}" srcOrd="1" destOrd="0" presId="urn:microsoft.com/office/officeart/2008/layout/VerticalCurvedList"/>
    <dgm:cxn modelId="{711E13F9-BFE3-4293-B0E7-D0E29DF377C1}" type="presParOf" srcId="{1406CA05-7999-49CB-95EB-C2F5E53703B8}" destId="{217AE2AA-75DF-4046-9EDA-5290589969E8}" srcOrd="2" destOrd="0" presId="urn:microsoft.com/office/officeart/2008/layout/VerticalCurvedList"/>
    <dgm:cxn modelId="{05BA8A4C-11F5-4337-A611-FD4257D55BD4}" type="presParOf" srcId="{217AE2AA-75DF-4046-9EDA-5290589969E8}" destId="{4AB91DEA-192B-44A3-9EAD-D384CEDED43D}" srcOrd="0" destOrd="0" presId="urn:microsoft.com/office/officeart/2008/layout/VerticalCurvedList"/>
    <dgm:cxn modelId="{5083B47D-6567-44C6-98DD-AF9A1D6E0E7B}" type="presParOf" srcId="{1406CA05-7999-49CB-95EB-C2F5E53703B8}" destId="{A608B986-66D0-4162-B44A-474D21EB5AC0}" srcOrd="3" destOrd="0" presId="urn:microsoft.com/office/officeart/2008/layout/VerticalCurvedList"/>
    <dgm:cxn modelId="{D58E7B6C-C0C2-4CEC-9D3D-A47C50398F80}" type="presParOf" srcId="{1406CA05-7999-49CB-95EB-C2F5E53703B8}" destId="{13F922B6-2DDC-4593-B3A6-0AAFF90BC6A2}" srcOrd="4" destOrd="0" presId="urn:microsoft.com/office/officeart/2008/layout/VerticalCurvedList"/>
    <dgm:cxn modelId="{2892E7F5-93D4-485D-B6DC-E3FE25FA6E30}" type="presParOf" srcId="{13F922B6-2DDC-4593-B3A6-0AAFF90BC6A2}" destId="{D8573396-59F2-4965-B74E-BF40DCB46C7B}" srcOrd="0" destOrd="0" presId="urn:microsoft.com/office/officeart/2008/layout/VerticalCurvedList"/>
    <dgm:cxn modelId="{9C204B26-8D03-4661-86D6-6F04902D219E}" type="presParOf" srcId="{1406CA05-7999-49CB-95EB-C2F5E53703B8}" destId="{DF7AB427-AB88-4D09-97B2-DB2DED1B3718}" srcOrd="5" destOrd="0" presId="urn:microsoft.com/office/officeart/2008/layout/VerticalCurvedList"/>
    <dgm:cxn modelId="{8DD756E3-F6DF-4E6A-894A-9A8A7CC4822F}" type="presParOf" srcId="{1406CA05-7999-49CB-95EB-C2F5E53703B8}" destId="{20BC2DBB-6FDD-4B66-9C11-9622CFD05004}" srcOrd="6" destOrd="0" presId="urn:microsoft.com/office/officeart/2008/layout/VerticalCurvedList"/>
    <dgm:cxn modelId="{B18C6548-F7A3-4D54-B201-FDCEAD1C2408}" type="presParOf" srcId="{20BC2DBB-6FDD-4B66-9C11-9622CFD05004}" destId="{5BF90F66-A03C-4B89-AF6B-C802D9C8BF5A}" srcOrd="0" destOrd="0" presId="urn:microsoft.com/office/officeart/2008/layout/VerticalCurvedList"/>
    <dgm:cxn modelId="{01565E2C-B5F9-4C6F-9107-983A0E61EB90}" type="presParOf" srcId="{1406CA05-7999-49CB-95EB-C2F5E53703B8}" destId="{0BCA74CB-C045-468B-BD94-890A7D670D62}" srcOrd="7" destOrd="0" presId="urn:microsoft.com/office/officeart/2008/layout/VerticalCurvedList"/>
    <dgm:cxn modelId="{DFCED235-801B-42FC-A9F8-11A1779466D5}" type="presParOf" srcId="{1406CA05-7999-49CB-95EB-C2F5E53703B8}" destId="{C0F64903-F89B-486D-82A4-0934B69C9EB1}" srcOrd="8" destOrd="0" presId="urn:microsoft.com/office/officeart/2008/layout/VerticalCurvedList"/>
    <dgm:cxn modelId="{CCF8838D-3E63-4781-9438-A9A058371E19}" type="presParOf" srcId="{C0F64903-F89B-486D-82A4-0934B69C9EB1}" destId="{F4E485C1-51C5-4216-84BC-E04B6E56D8A3}" srcOrd="0" destOrd="0" presId="urn:microsoft.com/office/officeart/2008/layout/VerticalCurvedList"/>
    <dgm:cxn modelId="{3F3828EC-7554-44FC-B345-1E239B168D93}" type="presParOf" srcId="{1406CA05-7999-49CB-95EB-C2F5E53703B8}" destId="{CEFD0BEC-AEC7-445E-9CC0-A29C78376507}" srcOrd="9" destOrd="0" presId="urn:microsoft.com/office/officeart/2008/layout/VerticalCurvedList"/>
    <dgm:cxn modelId="{2F3D17C5-C5A9-4197-A2C1-0EF2BF411D84}" type="presParOf" srcId="{1406CA05-7999-49CB-95EB-C2F5E53703B8}" destId="{BE6498A4-E094-4703-A0C9-59787EA96800}" srcOrd="10" destOrd="0" presId="urn:microsoft.com/office/officeart/2008/layout/VerticalCurvedList"/>
    <dgm:cxn modelId="{8ECEF431-99C7-46C8-94CC-9FC5B2F518EB}" type="presParOf" srcId="{BE6498A4-E094-4703-A0C9-59787EA96800}" destId="{FA6CCEC1-28B6-43B7-9BE9-4B099838937C}" srcOrd="0" destOrd="0" presId="urn:microsoft.com/office/officeart/2008/layout/VerticalCurvedList"/>
    <dgm:cxn modelId="{6AB8669B-D6B2-4EFB-A1E6-AEF788E01FA3}" type="presParOf" srcId="{1406CA05-7999-49CB-95EB-C2F5E53703B8}" destId="{B45AEEC2-332E-4EAC-8D0F-9C612F0A3683}" srcOrd="11" destOrd="0" presId="urn:microsoft.com/office/officeart/2008/layout/VerticalCurvedList"/>
    <dgm:cxn modelId="{B9540DC4-55CF-4412-8B5F-FEACD01CB6D7}" type="presParOf" srcId="{1406CA05-7999-49CB-95EB-C2F5E53703B8}" destId="{9F8C24CF-6635-4B88-9829-ECB349239D20}" srcOrd="12" destOrd="0" presId="urn:microsoft.com/office/officeart/2008/layout/VerticalCurvedList"/>
    <dgm:cxn modelId="{12636E58-2909-414E-B03A-035923D819FB}" type="presParOf" srcId="{9F8C24CF-6635-4B88-9829-ECB349239D20}" destId="{34C6CCBE-404B-4463-BAF7-AA961241DEC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49FE400-FFAB-4AA7-852A-D5947BD88B2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476E968-C53D-4974-BE95-E1097D1C4544}">
      <dgm:prSet phldrT="[Text]" custT="1"/>
      <dgm:spPr>
        <a:solidFill>
          <a:srgbClr val="00B050"/>
        </a:solidFill>
        <a:scene3d>
          <a:camera prst="orthographicFront">
            <a:rot lat="0" lon="0" rev="0"/>
          </a:camera>
          <a:lightRig rig="threePt" dir="t"/>
        </a:scene3d>
      </dgm:spPr>
      <dgm:t>
        <a:bodyPr/>
        <a:lstStyle/>
        <a:p>
          <a:pPr algn="l"/>
          <a:r>
            <a:rPr lang="en-GB" sz="2000" noProof="0" dirty="0">
              <a:latin typeface="Arial" panose="020B0604020202020204" pitchFamily="34" charset="0"/>
              <a:cs typeface="Arial" panose="020B0604020202020204" pitchFamily="34" charset="0"/>
            </a:rPr>
            <a:t>Inputs</a:t>
          </a:r>
        </a:p>
      </dgm:t>
    </dgm:pt>
    <dgm:pt modelId="{59041E87-8873-4F05-BE01-F3DA084BFDF6}" type="parTrans" cxnId="{BF774CD2-C81A-4683-8731-AB2B755C6B9C}">
      <dgm:prSet/>
      <dgm:spPr/>
      <dgm:t>
        <a:bodyPr/>
        <a:lstStyle/>
        <a:p>
          <a:endParaRPr lang="en-US">
            <a:latin typeface="Arial" panose="020B0604020202020204" pitchFamily="34" charset="0"/>
            <a:cs typeface="Arial" panose="020B0604020202020204" pitchFamily="34" charset="0"/>
          </a:endParaRPr>
        </a:p>
      </dgm:t>
    </dgm:pt>
    <dgm:pt modelId="{C6765411-B370-47E3-AE20-1433F812D3B3}" type="sibTrans" cxnId="{BF774CD2-C81A-4683-8731-AB2B755C6B9C}">
      <dgm:prSet/>
      <dgm:spPr/>
      <dgm:t>
        <a:bodyPr/>
        <a:lstStyle/>
        <a:p>
          <a:endParaRPr lang="en-US">
            <a:latin typeface="Arial" panose="020B0604020202020204" pitchFamily="34" charset="0"/>
            <a:cs typeface="Arial" panose="020B0604020202020204" pitchFamily="34" charset="0"/>
          </a:endParaRPr>
        </a:p>
      </dgm:t>
    </dgm:pt>
    <dgm:pt modelId="{3BB14F62-1487-4ADC-A181-A06B6F54DE4F}">
      <dgm:prSet phldrT="[Text]" custT="1"/>
      <dgm:spPr/>
      <dgm:t>
        <a:bodyPr/>
        <a:lstStyle/>
        <a:p>
          <a:r>
            <a:rPr lang="en-GB" sz="1600" noProof="0" dirty="0">
              <a:latin typeface="Arial" panose="020B0604020202020204" pitchFamily="34" charset="0"/>
              <a:cs typeface="Arial" panose="020B0604020202020204" pitchFamily="34" charset="0"/>
            </a:rPr>
            <a:t>by providing high quality, reliable and low-cost inputs</a:t>
          </a:r>
        </a:p>
      </dgm:t>
    </dgm:pt>
    <dgm:pt modelId="{F9835D63-82E6-4EC5-869F-DDA038CF6E2E}" type="parTrans" cxnId="{B244D0FE-7D3C-4278-A591-3A3D7C629CC4}">
      <dgm:prSet/>
      <dgm:spPr/>
      <dgm:t>
        <a:bodyPr/>
        <a:lstStyle/>
        <a:p>
          <a:endParaRPr lang="en-US">
            <a:latin typeface="Arial" panose="020B0604020202020204" pitchFamily="34" charset="0"/>
            <a:cs typeface="Arial" panose="020B0604020202020204" pitchFamily="34" charset="0"/>
          </a:endParaRPr>
        </a:p>
      </dgm:t>
    </dgm:pt>
    <dgm:pt modelId="{70DAD0CE-107C-4F4F-93EA-8FF8A28CDB1B}" type="sibTrans" cxnId="{B244D0FE-7D3C-4278-A591-3A3D7C629CC4}">
      <dgm:prSet/>
      <dgm:spPr/>
      <dgm:t>
        <a:bodyPr/>
        <a:lstStyle/>
        <a:p>
          <a:endParaRPr lang="en-US">
            <a:latin typeface="Arial" panose="020B0604020202020204" pitchFamily="34" charset="0"/>
            <a:cs typeface="Arial" panose="020B0604020202020204" pitchFamily="34" charset="0"/>
          </a:endParaRPr>
        </a:p>
      </dgm:t>
    </dgm:pt>
    <dgm:pt modelId="{DB40219E-46BE-48BD-9AEC-A77EC29031AF}">
      <dgm:prSet phldrT="[Text]" custT="1"/>
      <dgm:spPr>
        <a:solidFill>
          <a:srgbClr val="00B050"/>
        </a:solidFill>
        <a:scene3d>
          <a:camera prst="orthographicFront">
            <a:rot lat="0" lon="0" rev="0"/>
          </a:camera>
          <a:lightRig rig="threePt" dir="t"/>
        </a:scene3d>
      </dgm:spPr>
      <dgm:t>
        <a:bodyPr/>
        <a:lstStyle/>
        <a:p>
          <a:pPr algn="l"/>
          <a:r>
            <a:rPr lang="en-GB" sz="2000" noProof="0" dirty="0">
              <a:latin typeface="Arial" panose="020B0604020202020204" pitchFamily="34" charset="0"/>
              <a:cs typeface="Arial" panose="020B0604020202020204" pitchFamily="34" charset="0"/>
            </a:rPr>
            <a:t>Access to Info</a:t>
          </a:r>
        </a:p>
      </dgm:t>
    </dgm:pt>
    <dgm:pt modelId="{0F71DE40-ED08-44EF-9859-1DD84A945F03}" type="parTrans" cxnId="{743FE539-98A0-499D-A4BA-F2C7550916BA}">
      <dgm:prSet/>
      <dgm:spPr/>
      <dgm:t>
        <a:bodyPr/>
        <a:lstStyle/>
        <a:p>
          <a:endParaRPr lang="en-US">
            <a:latin typeface="Arial" panose="020B0604020202020204" pitchFamily="34" charset="0"/>
            <a:cs typeface="Arial" panose="020B0604020202020204" pitchFamily="34" charset="0"/>
          </a:endParaRPr>
        </a:p>
      </dgm:t>
    </dgm:pt>
    <dgm:pt modelId="{BA2FB832-FFFD-49B3-B7D4-BEFC3287487F}" type="sibTrans" cxnId="{743FE539-98A0-499D-A4BA-F2C7550916BA}">
      <dgm:prSet/>
      <dgm:spPr/>
      <dgm:t>
        <a:bodyPr/>
        <a:lstStyle/>
        <a:p>
          <a:endParaRPr lang="en-US">
            <a:latin typeface="Arial" panose="020B0604020202020204" pitchFamily="34" charset="0"/>
            <a:cs typeface="Arial" panose="020B0604020202020204" pitchFamily="34" charset="0"/>
          </a:endParaRPr>
        </a:p>
      </dgm:t>
    </dgm:pt>
    <dgm:pt modelId="{F2B0687F-D5DA-4685-AE0C-D54CF8D946ED}">
      <dgm:prSet phldrT="[Text]" custT="1"/>
      <dgm:spPr/>
      <dgm:t>
        <a:bodyPr/>
        <a:lstStyle/>
        <a:p>
          <a:r>
            <a:rPr lang="en-GB" sz="1600" noProof="0" dirty="0">
              <a:latin typeface="Arial" panose="020B0604020202020204" pitchFamily="34" charset="0"/>
              <a:cs typeface="Arial" panose="020B0604020202020204" pitchFamily="34" charset="0"/>
            </a:rPr>
            <a:t>by easy, trustful and relatively cheap access to information</a:t>
          </a:r>
        </a:p>
      </dgm:t>
    </dgm:pt>
    <dgm:pt modelId="{264EA873-32B3-4C4A-B4D9-1A79955D29A6}" type="parTrans" cxnId="{F44900E1-002B-421F-8A19-CDC0E21789A9}">
      <dgm:prSet/>
      <dgm:spPr/>
      <dgm:t>
        <a:bodyPr/>
        <a:lstStyle/>
        <a:p>
          <a:endParaRPr lang="en-US">
            <a:latin typeface="Arial" panose="020B0604020202020204" pitchFamily="34" charset="0"/>
            <a:cs typeface="Arial" panose="020B0604020202020204" pitchFamily="34" charset="0"/>
          </a:endParaRPr>
        </a:p>
      </dgm:t>
    </dgm:pt>
    <dgm:pt modelId="{17031EB3-CBA3-442D-90C1-3FD5B455D957}" type="sibTrans" cxnId="{F44900E1-002B-421F-8A19-CDC0E21789A9}">
      <dgm:prSet/>
      <dgm:spPr/>
      <dgm:t>
        <a:bodyPr/>
        <a:lstStyle/>
        <a:p>
          <a:endParaRPr lang="en-US">
            <a:latin typeface="Arial" panose="020B0604020202020204" pitchFamily="34" charset="0"/>
            <a:cs typeface="Arial" panose="020B0604020202020204" pitchFamily="34" charset="0"/>
          </a:endParaRPr>
        </a:p>
      </dgm:t>
    </dgm:pt>
    <dgm:pt modelId="{45B9CF73-A078-41A9-8E0E-1C6D70865AE0}">
      <dgm:prSet phldrT="[Text]" custT="1"/>
      <dgm:spPr>
        <a:solidFill>
          <a:srgbClr val="00B050"/>
        </a:solidFill>
        <a:scene3d>
          <a:camera prst="orthographicFront">
            <a:rot lat="0" lon="0" rev="0"/>
          </a:camera>
          <a:lightRig rig="threePt" dir="t"/>
        </a:scene3d>
      </dgm:spPr>
      <dgm:t>
        <a:bodyPr/>
        <a:lstStyle/>
        <a:p>
          <a:pPr algn="l"/>
          <a:r>
            <a:rPr lang="en-GB" sz="2000" noProof="0" dirty="0">
              <a:latin typeface="Arial" panose="020B0604020202020204" pitchFamily="34" charset="0"/>
              <a:cs typeface="Arial" panose="020B0604020202020204" pitchFamily="34" charset="0"/>
            </a:rPr>
            <a:t>Facilitating </a:t>
          </a:r>
          <a:r>
            <a:rPr lang="en-GB" sz="1600" noProof="0" dirty="0">
              <a:latin typeface="Arial" panose="020B0604020202020204" pitchFamily="34" charset="0"/>
              <a:cs typeface="Arial" panose="020B0604020202020204" pitchFamily="34" charset="0"/>
            </a:rPr>
            <a:t>complementarities</a:t>
          </a:r>
          <a:endParaRPr lang="en-GB" sz="2000" noProof="0" dirty="0">
            <a:latin typeface="Arial" panose="020B0604020202020204" pitchFamily="34" charset="0"/>
            <a:cs typeface="Arial" panose="020B0604020202020204" pitchFamily="34" charset="0"/>
          </a:endParaRPr>
        </a:p>
      </dgm:t>
    </dgm:pt>
    <dgm:pt modelId="{2EDF2904-B6DB-48B6-899D-C69A7B43D3FF}" type="parTrans" cxnId="{3146514D-6D04-4BA4-8F18-1E5AA999D36C}">
      <dgm:prSet/>
      <dgm:spPr/>
      <dgm:t>
        <a:bodyPr/>
        <a:lstStyle/>
        <a:p>
          <a:endParaRPr lang="en-US">
            <a:latin typeface="Arial" panose="020B0604020202020204" pitchFamily="34" charset="0"/>
            <a:cs typeface="Arial" panose="020B0604020202020204" pitchFamily="34" charset="0"/>
          </a:endParaRPr>
        </a:p>
      </dgm:t>
    </dgm:pt>
    <dgm:pt modelId="{AE64194D-3870-4891-A92F-6039259F8B93}" type="sibTrans" cxnId="{3146514D-6D04-4BA4-8F18-1E5AA999D36C}">
      <dgm:prSet/>
      <dgm:spPr/>
      <dgm:t>
        <a:bodyPr/>
        <a:lstStyle/>
        <a:p>
          <a:endParaRPr lang="en-US">
            <a:latin typeface="Arial" panose="020B0604020202020204" pitchFamily="34" charset="0"/>
            <a:cs typeface="Arial" panose="020B0604020202020204" pitchFamily="34" charset="0"/>
          </a:endParaRPr>
        </a:p>
      </dgm:t>
    </dgm:pt>
    <dgm:pt modelId="{71937710-17CA-496F-9342-D79251DE14B1}">
      <dgm:prSet phldrT="[Text]" custT="1"/>
      <dgm:spPr/>
      <dgm:t>
        <a:bodyPr/>
        <a:lstStyle/>
        <a:p>
          <a:r>
            <a:rPr lang="en-GB" sz="1600" noProof="0" dirty="0">
              <a:latin typeface="Arial" panose="020B0604020202020204" pitchFamily="34" charset="0"/>
              <a:cs typeface="Arial" panose="020B0604020202020204" pitchFamily="34" charset="0"/>
            </a:rPr>
            <a:t>by facilitating complementarities between activities of cluster members</a:t>
          </a:r>
        </a:p>
      </dgm:t>
    </dgm:pt>
    <dgm:pt modelId="{C87C282C-A3C2-4F22-A76C-72EEE5FADFA4}" type="parTrans" cxnId="{AE5B94BD-2326-47DA-933C-CC2E92F02276}">
      <dgm:prSet/>
      <dgm:spPr/>
      <dgm:t>
        <a:bodyPr/>
        <a:lstStyle/>
        <a:p>
          <a:endParaRPr lang="en-US">
            <a:latin typeface="Arial" panose="020B0604020202020204" pitchFamily="34" charset="0"/>
            <a:cs typeface="Arial" panose="020B0604020202020204" pitchFamily="34" charset="0"/>
          </a:endParaRPr>
        </a:p>
      </dgm:t>
    </dgm:pt>
    <dgm:pt modelId="{5FA90C40-8DE5-41E9-93B9-EBAA0747F58E}" type="sibTrans" cxnId="{AE5B94BD-2326-47DA-933C-CC2E92F02276}">
      <dgm:prSet/>
      <dgm:spPr/>
      <dgm:t>
        <a:bodyPr/>
        <a:lstStyle/>
        <a:p>
          <a:endParaRPr lang="en-US">
            <a:latin typeface="Arial" panose="020B0604020202020204" pitchFamily="34" charset="0"/>
            <a:cs typeface="Arial" panose="020B0604020202020204" pitchFamily="34" charset="0"/>
          </a:endParaRPr>
        </a:p>
      </dgm:t>
    </dgm:pt>
    <dgm:pt modelId="{DB8EEF62-93A8-4F89-9AF2-3AE4C9A7F30F}">
      <dgm:prSet custT="1"/>
      <dgm:spPr>
        <a:solidFill>
          <a:srgbClr val="00B050"/>
        </a:solidFill>
        <a:scene3d>
          <a:camera prst="orthographicFront">
            <a:rot lat="0" lon="0" rev="0"/>
          </a:camera>
          <a:lightRig rig="threePt" dir="t"/>
        </a:scene3d>
      </dgm:spPr>
      <dgm:t>
        <a:bodyPr/>
        <a:lstStyle/>
        <a:p>
          <a:pPr algn="l"/>
          <a:r>
            <a:rPr lang="en-GB" sz="2000" noProof="0" dirty="0">
              <a:latin typeface="Arial" panose="020B0604020202020204" pitchFamily="34" charset="0"/>
              <a:cs typeface="Arial" panose="020B0604020202020204" pitchFamily="34" charset="0"/>
            </a:rPr>
            <a:t>Access to public goods</a:t>
          </a:r>
        </a:p>
      </dgm:t>
    </dgm:pt>
    <dgm:pt modelId="{0B28868C-274D-4657-AA63-73138B6FA817}" type="parTrans" cxnId="{4968DAE6-6E8D-433B-AEF5-4399EDF8BF5D}">
      <dgm:prSet/>
      <dgm:spPr/>
      <dgm:t>
        <a:bodyPr/>
        <a:lstStyle/>
        <a:p>
          <a:endParaRPr lang="en-US">
            <a:latin typeface="Arial" panose="020B0604020202020204" pitchFamily="34" charset="0"/>
            <a:cs typeface="Arial" panose="020B0604020202020204" pitchFamily="34" charset="0"/>
          </a:endParaRPr>
        </a:p>
      </dgm:t>
    </dgm:pt>
    <dgm:pt modelId="{688157FB-7E8E-4A75-9AF2-3DD3F25B682A}" type="sibTrans" cxnId="{4968DAE6-6E8D-433B-AEF5-4399EDF8BF5D}">
      <dgm:prSet/>
      <dgm:spPr/>
      <dgm:t>
        <a:bodyPr/>
        <a:lstStyle/>
        <a:p>
          <a:endParaRPr lang="en-US">
            <a:latin typeface="Arial" panose="020B0604020202020204" pitchFamily="34" charset="0"/>
            <a:cs typeface="Arial" panose="020B0604020202020204" pitchFamily="34" charset="0"/>
          </a:endParaRPr>
        </a:p>
      </dgm:t>
    </dgm:pt>
    <dgm:pt modelId="{BE0BE830-7B0B-48B1-B831-3E20DE350B60}">
      <dgm:prSet custT="1"/>
      <dgm:spPr/>
      <dgm:t>
        <a:bodyPr/>
        <a:lstStyle/>
        <a:p>
          <a:pPr>
            <a:buFont typeface="Arial" panose="020B0604020202020204" pitchFamily="34" charset="0"/>
            <a:buChar char="•"/>
          </a:pPr>
          <a:r>
            <a:rPr lang="en-GB" sz="1600" noProof="0" dirty="0">
              <a:latin typeface="Arial" panose="020B0604020202020204" pitchFamily="34" charset="0"/>
              <a:cs typeface="Arial" panose="020B0604020202020204" pitchFamily="34" charset="0"/>
            </a:rPr>
            <a:t>by providing access to public or quasi public goods (below the full costs, e.g. trained labour)</a:t>
          </a:r>
        </a:p>
      </dgm:t>
    </dgm:pt>
    <dgm:pt modelId="{67F84E92-6033-4BC9-BCE0-B042072882D7}" type="parTrans" cxnId="{56B0FE06-74AF-46ED-A57F-53A21E3B4C60}">
      <dgm:prSet/>
      <dgm:spPr/>
      <dgm:t>
        <a:bodyPr/>
        <a:lstStyle/>
        <a:p>
          <a:endParaRPr lang="en-US">
            <a:latin typeface="Arial" panose="020B0604020202020204" pitchFamily="34" charset="0"/>
            <a:cs typeface="Arial" panose="020B0604020202020204" pitchFamily="34" charset="0"/>
          </a:endParaRPr>
        </a:p>
      </dgm:t>
    </dgm:pt>
    <dgm:pt modelId="{1CE80F35-16F6-4B51-A547-5084314BDA8B}" type="sibTrans" cxnId="{56B0FE06-74AF-46ED-A57F-53A21E3B4C60}">
      <dgm:prSet/>
      <dgm:spPr/>
      <dgm:t>
        <a:bodyPr/>
        <a:lstStyle/>
        <a:p>
          <a:endParaRPr lang="en-US">
            <a:latin typeface="Arial" panose="020B0604020202020204" pitchFamily="34" charset="0"/>
            <a:cs typeface="Arial" panose="020B0604020202020204" pitchFamily="34" charset="0"/>
          </a:endParaRPr>
        </a:p>
      </dgm:t>
    </dgm:pt>
    <dgm:pt modelId="{F4213588-F911-454A-B99A-8F5C96AA2530}">
      <dgm:prSet custT="1"/>
      <dgm:spPr>
        <a:solidFill>
          <a:srgbClr val="00B050"/>
        </a:solidFill>
        <a:scene3d>
          <a:camera prst="orthographicFront">
            <a:rot lat="0" lon="0" rev="0"/>
          </a:camera>
          <a:lightRig rig="threePt" dir="t"/>
        </a:scene3d>
      </dgm:spPr>
      <dgm:t>
        <a:bodyPr/>
        <a:lstStyle/>
        <a:p>
          <a:pPr algn="l"/>
          <a:r>
            <a:rPr lang="en-GB" sz="2000" noProof="0" dirty="0">
              <a:latin typeface="Arial" panose="020B0604020202020204" pitchFamily="34" charset="0"/>
              <a:cs typeface="Arial" panose="020B0604020202020204" pitchFamily="34" charset="0"/>
            </a:rPr>
            <a:t>Providing incentives</a:t>
          </a:r>
        </a:p>
      </dgm:t>
    </dgm:pt>
    <dgm:pt modelId="{BE715A68-215B-4DA1-B3E5-EE30680BE46F}" type="parTrans" cxnId="{660CCA8C-A8E5-4C5C-B94F-A3001B599E95}">
      <dgm:prSet/>
      <dgm:spPr/>
      <dgm:t>
        <a:bodyPr/>
        <a:lstStyle/>
        <a:p>
          <a:endParaRPr lang="en-US">
            <a:latin typeface="Arial" panose="020B0604020202020204" pitchFamily="34" charset="0"/>
            <a:cs typeface="Arial" panose="020B0604020202020204" pitchFamily="34" charset="0"/>
          </a:endParaRPr>
        </a:p>
      </dgm:t>
    </dgm:pt>
    <dgm:pt modelId="{52070CB7-174F-4303-99CF-8F92D06CA688}" type="sibTrans" cxnId="{660CCA8C-A8E5-4C5C-B94F-A3001B599E95}">
      <dgm:prSet/>
      <dgm:spPr/>
      <dgm:t>
        <a:bodyPr/>
        <a:lstStyle/>
        <a:p>
          <a:endParaRPr lang="en-US">
            <a:latin typeface="Arial" panose="020B0604020202020204" pitchFamily="34" charset="0"/>
            <a:cs typeface="Arial" panose="020B0604020202020204" pitchFamily="34" charset="0"/>
          </a:endParaRPr>
        </a:p>
      </dgm:t>
    </dgm:pt>
    <dgm:pt modelId="{F357FAED-AD75-460F-B66C-F5D4D648088F}">
      <dgm:prSet custT="1"/>
      <dgm:spPr/>
      <dgm:t>
        <a:bodyPr/>
        <a:lstStyle/>
        <a:p>
          <a:pPr defTabSz="1008063">
            <a:tabLst/>
          </a:pPr>
          <a:r>
            <a:rPr lang="en-GB" sz="1500" noProof="0" dirty="0">
              <a:latin typeface="Arial" panose="020B0604020202020204" pitchFamily="34" charset="0"/>
              <a:cs typeface="Arial" panose="020B0604020202020204" pitchFamily="34" charset="0"/>
            </a:rPr>
            <a:t>by providing stronger incentives and better performance measures than vertically integrated firms by reducing operational and transaction costs</a:t>
          </a:r>
        </a:p>
      </dgm:t>
    </dgm:pt>
    <dgm:pt modelId="{00600AA2-99E3-4287-8808-F78105360CD7}" type="parTrans" cxnId="{60C8FB14-D14B-4CC2-9F43-4DB21201D09A}">
      <dgm:prSet/>
      <dgm:spPr/>
      <dgm:t>
        <a:bodyPr/>
        <a:lstStyle/>
        <a:p>
          <a:endParaRPr lang="en-US">
            <a:latin typeface="Arial" panose="020B0604020202020204" pitchFamily="34" charset="0"/>
            <a:cs typeface="Arial" panose="020B0604020202020204" pitchFamily="34" charset="0"/>
          </a:endParaRPr>
        </a:p>
      </dgm:t>
    </dgm:pt>
    <dgm:pt modelId="{99E5CDBC-1246-420E-9E04-6B99FA8F6C09}" type="sibTrans" cxnId="{60C8FB14-D14B-4CC2-9F43-4DB21201D09A}">
      <dgm:prSet/>
      <dgm:spPr/>
      <dgm:t>
        <a:bodyPr/>
        <a:lstStyle/>
        <a:p>
          <a:endParaRPr lang="en-US">
            <a:latin typeface="Arial" panose="020B0604020202020204" pitchFamily="34" charset="0"/>
            <a:cs typeface="Arial" panose="020B0604020202020204" pitchFamily="34" charset="0"/>
          </a:endParaRPr>
        </a:p>
      </dgm:t>
    </dgm:pt>
    <dgm:pt modelId="{5735A596-5923-4AF6-858C-31E36C201816}" type="pres">
      <dgm:prSet presAssocID="{649FE400-FFAB-4AA7-852A-D5947BD88B2E}" presName="Name0" presStyleCnt="0">
        <dgm:presLayoutVars>
          <dgm:dir/>
          <dgm:animLvl val="lvl"/>
          <dgm:resizeHandles val="exact"/>
        </dgm:presLayoutVars>
      </dgm:prSet>
      <dgm:spPr/>
    </dgm:pt>
    <dgm:pt modelId="{562612BA-BD10-4F08-BB37-8EC503ABB29B}" type="pres">
      <dgm:prSet presAssocID="{B476E968-C53D-4974-BE95-E1097D1C4544}" presName="linNode" presStyleCnt="0"/>
      <dgm:spPr/>
    </dgm:pt>
    <dgm:pt modelId="{CD61E1F6-2790-4B6A-8505-CAEC9853B3C9}" type="pres">
      <dgm:prSet presAssocID="{B476E968-C53D-4974-BE95-E1097D1C4544}" presName="parentText" presStyleLbl="node1" presStyleIdx="0" presStyleCnt="5" custScaleX="75342" custLinFactNeighborX="-6150">
        <dgm:presLayoutVars>
          <dgm:chMax val="1"/>
          <dgm:bulletEnabled val="1"/>
        </dgm:presLayoutVars>
      </dgm:prSet>
      <dgm:spPr/>
    </dgm:pt>
    <dgm:pt modelId="{0D5E7A6A-D869-4276-AE79-BC0CE3451C42}" type="pres">
      <dgm:prSet presAssocID="{B476E968-C53D-4974-BE95-E1097D1C4544}" presName="descendantText" presStyleLbl="alignAccFollowNode1" presStyleIdx="0" presStyleCnt="5" custScaleX="113318" custLinFactNeighborX="-473">
        <dgm:presLayoutVars>
          <dgm:bulletEnabled val="1"/>
        </dgm:presLayoutVars>
      </dgm:prSet>
      <dgm:spPr/>
    </dgm:pt>
    <dgm:pt modelId="{0BB709F1-C1D7-4F6E-B6C4-A96D58CAAFB8}" type="pres">
      <dgm:prSet presAssocID="{C6765411-B370-47E3-AE20-1433F812D3B3}" presName="sp" presStyleCnt="0"/>
      <dgm:spPr/>
    </dgm:pt>
    <dgm:pt modelId="{7D05ECBE-B4EC-4421-BB64-64389EB43F9F}" type="pres">
      <dgm:prSet presAssocID="{DB40219E-46BE-48BD-9AEC-A77EC29031AF}" presName="linNode" presStyleCnt="0"/>
      <dgm:spPr/>
    </dgm:pt>
    <dgm:pt modelId="{6264AF95-F7F2-41D5-8B6C-A7258F701A14}" type="pres">
      <dgm:prSet presAssocID="{DB40219E-46BE-48BD-9AEC-A77EC29031AF}" presName="parentText" presStyleLbl="node1" presStyleIdx="1" presStyleCnt="5" custScaleX="75342" custLinFactNeighborX="-6150">
        <dgm:presLayoutVars>
          <dgm:chMax val="1"/>
          <dgm:bulletEnabled val="1"/>
        </dgm:presLayoutVars>
      </dgm:prSet>
      <dgm:spPr/>
    </dgm:pt>
    <dgm:pt modelId="{F9D79CA8-686F-4301-A7D8-DDA8BD4A0D4F}" type="pres">
      <dgm:prSet presAssocID="{DB40219E-46BE-48BD-9AEC-A77EC29031AF}" presName="descendantText" presStyleLbl="alignAccFollowNode1" presStyleIdx="1" presStyleCnt="5" custScaleX="113318" custLinFactNeighborX="-473">
        <dgm:presLayoutVars>
          <dgm:bulletEnabled val="1"/>
        </dgm:presLayoutVars>
      </dgm:prSet>
      <dgm:spPr/>
    </dgm:pt>
    <dgm:pt modelId="{D3AD1F67-B3E8-4AAE-999F-6907E6DAFD4E}" type="pres">
      <dgm:prSet presAssocID="{BA2FB832-FFFD-49B3-B7D4-BEFC3287487F}" presName="sp" presStyleCnt="0"/>
      <dgm:spPr/>
    </dgm:pt>
    <dgm:pt modelId="{22D74569-AE3D-4C0F-B3CA-6256E8BCD959}" type="pres">
      <dgm:prSet presAssocID="{45B9CF73-A078-41A9-8E0E-1C6D70865AE0}" presName="linNode" presStyleCnt="0"/>
      <dgm:spPr/>
    </dgm:pt>
    <dgm:pt modelId="{5F685463-18D2-45FD-9398-82FBBF4B94BE}" type="pres">
      <dgm:prSet presAssocID="{45B9CF73-A078-41A9-8E0E-1C6D70865AE0}" presName="parentText" presStyleLbl="node1" presStyleIdx="2" presStyleCnt="5" custScaleX="75342" custLinFactNeighborX="-6150">
        <dgm:presLayoutVars>
          <dgm:chMax val="1"/>
          <dgm:bulletEnabled val="1"/>
        </dgm:presLayoutVars>
      </dgm:prSet>
      <dgm:spPr/>
    </dgm:pt>
    <dgm:pt modelId="{F3F2F352-61D9-4A72-93C1-D80A18CC688A}" type="pres">
      <dgm:prSet presAssocID="{45B9CF73-A078-41A9-8E0E-1C6D70865AE0}" presName="descendantText" presStyleLbl="alignAccFollowNode1" presStyleIdx="2" presStyleCnt="5" custScaleX="113318" custLinFactNeighborX="-473">
        <dgm:presLayoutVars>
          <dgm:bulletEnabled val="1"/>
        </dgm:presLayoutVars>
      </dgm:prSet>
      <dgm:spPr/>
    </dgm:pt>
    <dgm:pt modelId="{CFF21D35-4C39-4111-B2DB-3A142772CA5D}" type="pres">
      <dgm:prSet presAssocID="{AE64194D-3870-4891-A92F-6039259F8B93}" presName="sp" presStyleCnt="0"/>
      <dgm:spPr/>
    </dgm:pt>
    <dgm:pt modelId="{8CA7F04D-D715-4277-8DD8-275172FC66A1}" type="pres">
      <dgm:prSet presAssocID="{DB8EEF62-93A8-4F89-9AF2-3AE4C9A7F30F}" presName="linNode" presStyleCnt="0"/>
      <dgm:spPr/>
    </dgm:pt>
    <dgm:pt modelId="{74D9E82E-45C0-4A62-B829-013987947C64}" type="pres">
      <dgm:prSet presAssocID="{DB8EEF62-93A8-4F89-9AF2-3AE4C9A7F30F}" presName="parentText" presStyleLbl="node1" presStyleIdx="3" presStyleCnt="5" custScaleX="75342" custLinFactNeighborX="-6150">
        <dgm:presLayoutVars>
          <dgm:chMax val="1"/>
          <dgm:bulletEnabled val="1"/>
        </dgm:presLayoutVars>
      </dgm:prSet>
      <dgm:spPr/>
    </dgm:pt>
    <dgm:pt modelId="{B2B1E5FB-71F9-432A-A23F-016C52888C91}" type="pres">
      <dgm:prSet presAssocID="{DB8EEF62-93A8-4F89-9AF2-3AE4C9A7F30F}" presName="descendantText" presStyleLbl="alignAccFollowNode1" presStyleIdx="3" presStyleCnt="5" custScaleX="113318" custLinFactNeighborX="-473">
        <dgm:presLayoutVars>
          <dgm:bulletEnabled val="1"/>
        </dgm:presLayoutVars>
      </dgm:prSet>
      <dgm:spPr/>
    </dgm:pt>
    <dgm:pt modelId="{892EDD2C-0010-44EE-A84E-294AFA874FAF}" type="pres">
      <dgm:prSet presAssocID="{688157FB-7E8E-4A75-9AF2-3DD3F25B682A}" presName="sp" presStyleCnt="0"/>
      <dgm:spPr/>
    </dgm:pt>
    <dgm:pt modelId="{D5E4F91D-EE8E-4F43-A23F-2FB2D6993137}" type="pres">
      <dgm:prSet presAssocID="{F4213588-F911-454A-B99A-8F5C96AA2530}" presName="linNode" presStyleCnt="0"/>
      <dgm:spPr/>
    </dgm:pt>
    <dgm:pt modelId="{4605040A-9F24-433B-8E97-9578B54172C4}" type="pres">
      <dgm:prSet presAssocID="{F4213588-F911-454A-B99A-8F5C96AA2530}" presName="parentText" presStyleLbl="node1" presStyleIdx="4" presStyleCnt="5" custScaleX="75342" custLinFactNeighborX="-6150">
        <dgm:presLayoutVars>
          <dgm:chMax val="1"/>
          <dgm:bulletEnabled val="1"/>
        </dgm:presLayoutVars>
      </dgm:prSet>
      <dgm:spPr/>
    </dgm:pt>
    <dgm:pt modelId="{1EEDF264-4B98-44EC-9457-47564AB3DDD6}" type="pres">
      <dgm:prSet presAssocID="{F4213588-F911-454A-B99A-8F5C96AA2530}" presName="descendantText" presStyleLbl="alignAccFollowNode1" presStyleIdx="4" presStyleCnt="5" custScaleX="113318" custLinFactNeighborX="-473">
        <dgm:presLayoutVars>
          <dgm:bulletEnabled val="1"/>
        </dgm:presLayoutVars>
      </dgm:prSet>
      <dgm:spPr/>
    </dgm:pt>
  </dgm:ptLst>
  <dgm:cxnLst>
    <dgm:cxn modelId="{660CCA8C-A8E5-4C5C-B94F-A3001B599E95}" srcId="{649FE400-FFAB-4AA7-852A-D5947BD88B2E}" destId="{F4213588-F911-454A-B99A-8F5C96AA2530}" srcOrd="4" destOrd="0" parTransId="{BE715A68-215B-4DA1-B3E5-EE30680BE46F}" sibTransId="{52070CB7-174F-4303-99CF-8F92D06CA688}"/>
    <dgm:cxn modelId="{AD208067-26B0-4F4A-8623-2538FF004920}" type="presOf" srcId="{71937710-17CA-496F-9342-D79251DE14B1}" destId="{F3F2F352-61D9-4A72-93C1-D80A18CC688A}" srcOrd="0" destOrd="0" presId="urn:microsoft.com/office/officeart/2005/8/layout/vList5"/>
    <dgm:cxn modelId="{D48C6EA4-5C21-4777-8A1C-DFD65FE45017}" type="presOf" srcId="{F2B0687F-D5DA-4685-AE0C-D54CF8D946ED}" destId="{F9D79CA8-686F-4301-A7D8-DDA8BD4A0D4F}" srcOrd="0" destOrd="0" presId="urn:microsoft.com/office/officeart/2005/8/layout/vList5"/>
    <dgm:cxn modelId="{4968DAE6-6E8D-433B-AEF5-4399EDF8BF5D}" srcId="{649FE400-FFAB-4AA7-852A-D5947BD88B2E}" destId="{DB8EEF62-93A8-4F89-9AF2-3AE4C9A7F30F}" srcOrd="3" destOrd="0" parTransId="{0B28868C-274D-4657-AA63-73138B6FA817}" sibTransId="{688157FB-7E8E-4A75-9AF2-3DD3F25B682A}"/>
    <dgm:cxn modelId="{3146514D-6D04-4BA4-8F18-1E5AA999D36C}" srcId="{649FE400-FFAB-4AA7-852A-D5947BD88B2E}" destId="{45B9CF73-A078-41A9-8E0E-1C6D70865AE0}" srcOrd="2" destOrd="0" parTransId="{2EDF2904-B6DB-48B6-899D-C69A7B43D3FF}" sibTransId="{AE64194D-3870-4891-A92F-6039259F8B93}"/>
    <dgm:cxn modelId="{B244D0FE-7D3C-4278-A591-3A3D7C629CC4}" srcId="{B476E968-C53D-4974-BE95-E1097D1C4544}" destId="{3BB14F62-1487-4ADC-A181-A06B6F54DE4F}" srcOrd="0" destOrd="0" parTransId="{F9835D63-82E6-4EC5-869F-DDA038CF6E2E}" sibTransId="{70DAD0CE-107C-4F4F-93EA-8FF8A28CDB1B}"/>
    <dgm:cxn modelId="{ACA5AF37-E7B8-474D-BE02-A3FDFD76FA90}" type="presOf" srcId="{F357FAED-AD75-460F-B66C-F5D4D648088F}" destId="{1EEDF264-4B98-44EC-9457-47564AB3DDD6}" srcOrd="0" destOrd="0" presId="urn:microsoft.com/office/officeart/2005/8/layout/vList5"/>
    <dgm:cxn modelId="{60C8FB14-D14B-4CC2-9F43-4DB21201D09A}" srcId="{F4213588-F911-454A-B99A-8F5C96AA2530}" destId="{F357FAED-AD75-460F-B66C-F5D4D648088F}" srcOrd="0" destOrd="0" parTransId="{00600AA2-99E3-4287-8808-F78105360CD7}" sibTransId="{99E5CDBC-1246-420E-9E04-6B99FA8F6C09}"/>
    <dgm:cxn modelId="{210E6B65-5413-44BA-A7F2-5EC66CFED5B6}" type="presOf" srcId="{B476E968-C53D-4974-BE95-E1097D1C4544}" destId="{CD61E1F6-2790-4B6A-8505-CAEC9853B3C9}" srcOrd="0" destOrd="0" presId="urn:microsoft.com/office/officeart/2005/8/layout/vList5"/>
    <dgm:cxn modelId="{D1000721-1CF7-4E6A-AC5A-62FF3D7F73B2}" type="presOf" srcId="{F4213588-F911-454A-B99A-8F5C96AA2530}" destId="{4605040A-9F24-433B-8E97-9578B54172C4}" srcOrd="0" destOrd="0" presId="urn:microsoft.com/office/officeart/2005/8/layout/vList5"/>
    <dgm:cxn modelId="{85BF7FC1-A7BC-4CF9-B49D-A698DBADAB75}" type="presOf" srcId="{649FE400-FFAB-4AA7-852A-D5947BD88B2E}" destId="{5735A596-5923-4AF6-858C-31E36C201816}" srcOrd="0" destOrd="0" presId="urn:microsoft.com/office/officeart/2005/8/layout/vList5"/>
    <dgm:cxn modelId="{AE5B94BD-2326-47DA-933C-CC2E92F02276}" srcId="{45B9CF73-A078-41A9-8E0E-1C6D70865AE0}" destId="{71937710-17CA-496F-9342-D79251DE14B1}" srcOrd="0" destOrd="0" parTransId="{C87C282C-A3C2-4F22-A76C-72EEE5FADFA4}" sibTransId="{5FA90C40-8DE5-41E9-93B9-EBAA0747F58E}"/>
    <dgm:cxn modelId="{F44900E1-002B-421F-8A19-CDC0E21789A9}" srcId="{DB40219E-46BE-48BD-9AEC-A77EC29031AF}" destId="{F2B0687F-D5DA-4685-AE0C-D54CF8D946ED}" srcOrd="0" destOrd="0" parTransId="{264EA873-32B3-4C4A-B4D9-1A79955D29A6}" sibTransId="{17031EB3-CBA3-442D-90C1-3FD5B455D957}"/>
    <dgm:cxn modelId="{56B0FE06-74AF-46ED-A57F-53A21E3B4C60}" srcId="{DB8EEF62-93A8-4F89-9AF2-3AE4C9A7F30F}" destId="{BE0BE830-7B0B-48B1-B831-3E20DE350B60}" srcOrd="0" destOrd="0" parTransId="{67F84E92-6033-4BC9-BCE0-B042072882D7}" sibTransId="{1CE80F35-16F6-4B51-A547-5084314BDA8B}"/>
    <dgm:cxn modelId="{77EEEB9E-1231-469A-9E1D-4746C8E0BA92}" type="presOf" srcId="{DB8EEF62-93A8-4F89-9AF2-3AE4C9A7F30F}" destId="{74D9E82E-45C0-4A62-B829-013987947C64}" srcOrd="0" destOrd="0" presId="urn:microsoft.com/office/officeart/2005/8/layout/vList5"/>
    <dgm:cxn modelId="{69A74E3E-304F-4385-B3A4-0C7738F0160A}" type="presOf" srcId="{45B9CF73-A078-41A9-8E0E-1C6D70865AE0}" destId="{5F685463-18D2-45FD-9398-82FBBF4B94BE}" srcOrd="0" destOrd="0" presId="urn:microsoft.com/office/officeart/2005/8/layout/vList5"/>
    <dgm:cxn modelId="{600957A8-7045-4FC7-BA2B-84A88CF1C891}" type="presOf" srcId="{BE0BE830-7B0B-48B1-B831-3E20DE350B60}" destId="{B2B1E5FB-71F9-432A-A23F-016C52888C91}" srcOrd="0" destOrd="0" presId="urn:microsoft.com/office/officeart/2005/8/layout/vList5"/>
    <dgm:cxn modelId="{BF774CD2-C81A-4683-8731-AB2B755C6B9C}" srcId="{649FE400-FFAB-4AA7-852A-D5947BD88B2E}" destId="{B476E968-C53D-4974-BE95-E1097D1C4544}" srcOrd="0" destOrd="0" parTransId="{59041E87-8873-4F05-BE01-F3DA084BFDF6}" sibTransId="{C6765411-B370-47E3-AE20-1433F812D3B3}"/>
    <dgm:cxn modelId="{14B8029B-BB39-4EBB-A00D-2F1D7434CA71}" type="presOf" srcId="{DB40219E-46BE-48BD-9AEC-A77EC29031AF}" destId="{6264AF95-F7F2-41D5-8B6C-A7258F701A14}" srcOrd="0" destOrd="0" presId="urn:microsoft.com/office/officeart/2005/8/layout/vList5"/>
    <dgm:cxn modelId="{743FE539-98A0-499D-A4BA-F2C7550916BA}" srcId="{649FE400-FFAB-4AA7-852A-D5947BD88B2E}" destId="{DB40219E-46BE-48BD-9AEC-A77EC29031AF}" srcOrd="1" destOrd="0" parTransId="{0F71DE40-ED08-44EF-9859-1DD84A945F03}" sibTransId="{BA2FB832-FFFD-49B3-B7D4-BEFC3287487F}"/>
    <dgm:cxn modelId="{C5B05F9E-9B2A-49A7-AEC5-1DE52ADD4108}" type="presOf" srcId="{3BB14F62-1487-4ADC-A181-A06B6F54DE4F}" destId="{0D5E7A6A-D869-4276-AE79-BC0CE3451C42}" srcOrd="0" destOrd="0" presId="urn:microsoft.com/office/officeart/2005/8/layout/vList5"/>
    <dgm:cxn modelId="{BB1DD1FB-2666-4A56-B8E4-00BA67F3D821}" type="presParOf" srcId="{5735A596-5923-4AF6-858C-31E36C201816}" destId="{562612BA-BD10-4F08-BB37-8EC503ABB29B}" srcOrd="0" destOrd="0" presId="urn:microsoft.com/office/officeart/2005/8/layout/vList5"/>
    <dgm:cxn modelId="{6C945DC7-7A63-42C9-90E8-0DA4FABDB3F6}" type="presParOf" srcId="{562612BA-BD10-4F08-BB37-8EC503ABB29B}" destId="{CD61E1F6-2790-4B6A-8505-CAEC9853B3C9}" srcOrd="0" destOrd="0" presId="urn:microsoft.com/office/officeart/2005/8/layout/vList5"/>
    <dgm:cxn modelId="{6C09F947-233A-469F-AD6F-6EE4E891156F}" type="presParOf" srcId="{562612BA-BD10-4F08-BB37-8EC503ABB29B}" destId="{0D5E7A6A-D869-4276-AE79-BC0CE3451C42}" srcOrd="1" destOrd="0" presId="urn:microsoft.com/office/officeart/2005/8/layout/vList5"/>
    <dgm:cxn modelId="{879F461F-4B12-4E0D-A0C9-F25810BF7CE5}" type="presParOf" srcId="{5735A596-5923-4AF6-858C-31E36C201816}" destId="{0BB709F1-C1D7-4F6E-B6C4-A96D58CAAFB8}" srcOrd="1" destOrd="0" presId="urn:microsoft.com/office/officeart/2005/8/layout/vList5"/>
    <dgm:cxn modelId="{C9D09F95-DB9B-4BF9-BEEA-FDD90B91E1A1}" type="presParOf" srcId="{5735A596-5923-4AF6-858C-31E36C201816}" destId="{7D05ECBE-B4EC-4421-BB64-64389EB43F9F}" srcOrd="2" destOrd="0" presId="urn:microsoft.com/office/officeart/2005/8/layout/vList5"/>
    <dgm:cxn modelId="{A5283DB3-B436-45DA-B3D0-8D986E7DC68A}" type="presParOf" srcId="{7D05ECBE-B4EC-4421-BB64-64389EB43F9F}" destId="{6264AF95-F7F2-41D5-8B6C-A7258F701A14}" srcOrd="0" destOrd="0" presId="urn:microsoft.com/office/officeart/2005/8/layout/vList5"/>
    <dgm:cxn modelId="{600C43AD-1EE5-4AF0-A074-88F2734EEC33}" type="presParOf" srcId="{7D05ECBE-B4EC-4421-BB64-64389EB43F9F}" destId="{F9D79CA8-686F-4301-A7D8-DDA8BD4A0D4F}" srcOrd="1" destOrd="0" presId="urn:microsoft.com/office/officeart/2005/8/layout/vList5"/>
    <dgm:cxn modelId="{30C34E61-E869-45B8-B977-24B81F1B42A7}" type="presParOf" srcId="{5735A596-5923-4AF6-858C-31E36C201816}" destId="{D3AD1F67-B3E8-4AAE-999F-6907E6DAFD4E}" srcOrd="3" destOrd="0" presId="urn:microsoft.com/office/officeart/2005/8/layout/vList5"/>
    <dgm:cxn modelId="{3D3A566B-6E0B-4485-B8AE-4ABD4A9A365F}" type="presParOf" srcId="{5735A596-5923-4AF6-858C-31E36C201816}" destId="{22D74569-AE3D-4C0F-B3CA-6256E8BCD959}" srcOrd="4" destOrd="0" presId="urn:microsoft.com/office/officeart/2005/8/layout/vList5"/>
    <dgm:cxn modelId="{5939E448-E68F-4225-A57D-5CD280F341E8}" type="presParOf" srcId="{22D74569-AE3D-4C0F-B3CA-6256E8BCD959}" destId="{5F685463-18D2-45FD-9398-82FBBF4B94BE}" srcOrd="0" destOrd="0" presId="urn:microsoft.com/office/officeart/2005/8/layout/vList5"/>
    <dgm:cxn modelId="{98B4014B-828D-49DE-8E0F-7292D4515971}" type="presParOf" srcId="{22D74569-AE3D-4C0F-B3CA-6256E8BCD959}" destId="{F3F2F352-61D9-4A72-93C1-D80A18CC688A}" srcOrd="1" destOrd="0" presId="urn:microsoft.com/office/officeart/2005/8/layout/vList5"/>
    <dgm:cxn modelId="{7409B9BF-75E2-4082-9BFE-17FCA33ED448}" type="presParOf" srcId="{5735A596-5923-4AF6-858C-31E36C201816}" destId="{CFF21D35-4C39-4111-B2DB-3A142772CA5D}" srcOrd="5" destOrd="0" presId="urn:microsoft.com/office/officeart/2005/8/layout/vList5"/>
    <dgm:cxn modelId="{D03605E8-A488-4087-BA2C-DAC3B0D881B5}" type="presParOf" srcId="{5735A596-5923-4AF6-858C-31E36C201816}" destId="{8CA7F04D-D715-4277-8DD8-275172FC66A1}" srcOrd="6" destOrd="0" presId="urn:microsoft.com/office/officeart/2005/8/layout/vList5"/>
    <dgm:cxn modelId="{4C09A840-01DC-4920-991C-93570D219D10}" type="presParOf" srcId="{8CA7F04D-D715-4277-8DD8-275172FC66A1}" destId="{74D9E82E-45C0-4A62-B829-013987947C64}" srcOrd="0" destOrd="0" presId="urn:microsoft.com/office/officeart/2005/8/layout/vList5"/>
    <dgm:cxn modelId="{9A471AE6-C496-41AB-99B5-AE344D2F2FBD}" type="presParOf" srcId="{8CA7F04D-D715-4277-8DD8-275172FC66A1}" destId="{B2B1E5FB-71F9-432A-A23F-016C52888C91}" srcOrd="1" destOrd="0" presId="urn:microsoft.com/office/officeart/2005/8/layout/vList5"/>
    <dgm:cxn modelId="{03404B79-6E60-4F01-B736-D797335A2D76}" type="presParOf" srcId="{5735A596-5923-4AF6-858C-31E36C201816}" destId="{892EDD2C-0010-44EE-A84E-294AFA874FAF}" srcOrd="7" destOrd="0" presId="urn:microsoft.com/office/officeart/2005/8/layout/vList5"/>
    <dgm:cxn modelId="{A2D988CE-0680-4C4F-94DA-0B40FD234544}" type="presParOf" srcId="{5735A596-5923-4AF6-858C-31E36C201816}" destId="{D5E4F91D-EE8E-4F43-A23F-2FB2D6993137}" srcOrd="8" destOrd="0" presId="urn:microsoft.com/office/officeart/2005/8/layout/vList5"/>
    <dgm:cxn modelId="{D89B457A-40EA-4900-9828-887391E2114D}" type="presParOf" srcId="{D5E4F91D-EE8E-4F43-A23F-2FB2D6993137}" destId="{4605040A-9F24-433B-8E97-9578B54172C4}" srcOrd="0" destOrd="0" presId="urn:microsoft.com/office/officeart/2005/8/layout/vList5"/>
    <dgm:cxn modelId="{6B4EE2CF-1BFF-4975-93BB-74DE7EAF9821}" type="presParOf" srcId="{D5E4F91D-EE8E-4F43-A23F-2FB2D6993137}" destId="{1EEDF264-4B98-44EC-9457-47564AB3DDD6}"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49FE400-FFAB-4AA7-852A-D5947BD88B2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476E968-C53D-4974-BE95-E1097D1C4544}">
      <dgm:prSet phldrT="[Text]" custT="1"/>
      <dgm:spPr>
        <a:solidFill>
          <a:schemeClr val="accent1">
            <a:lumMod val="50000"/>
          </a:schemeClr>
        </a:solidFill>
        <a:scene3d>
          <a:camera prst="orthographicFront">
            <a:rot lat="0" lon="0" rev="0"/>
          </a:camera>
          <a:lightRig rig="threePt" dir="t"/>
        </a:scene3d>
      </dgm:spPr>
      <dgm:t>
        <a:bodyPr/>
        <a:lstStyle/>
        <a:p>
          <a:pPr algn="l"/>
          <a:r>
            <a:rPr lang="en-GB" sz="1800" noProof="0" dirty="0">
              <a:latin typeface="Arial" panose="020B0604020202020204" pitchFamily="34" charset="0"/>
              <a:cs typeface="Arial" panose="020B0604020202020204" pitchFamily="34" charset="0"/>
            </a:rPr>
            <a:t>Frequent info on buyers needs</a:t>
          </a:r>
        </a:p>
      </dgm:t>
    </dgm:pt>
    <dgm:pt modelId="{59041E87-8873-4F05-BE01-F3DA084BFDF6}" type="parTrans" cxnId="{BF774CD2-C81A-4683-8731-AB2B755C6B9C}">
      <dgm:prSet/>
      <dgm:spPr/>
      <dgm:t>
        <a:bodyPr/>
        <a:lstStyle/>
        <a:p>
          <a:endParaRPr lang="en-GB" noProof="0" dirty="0">
            <a:latin typeface="Arial" panose="020B0604020202020204" pitchFamily="34" charset="0"/>
            <a:cs typeface="Arial" panose="020B0604020202020204" pitchFamily="34" charset="0"/>
          </a:endParaRPr>
        </a:p>
      </dgm:t>
    </dgm:pt>
    <dgm:pt modelId="{C6765411-B370-47E3-AE20-1433F812D3B3}" type="sibTrans" cxnId="{BF774CD2-C81A-4683-8731-AB2B755C6B9C}">
      <dgm:prSet/>
      <dgm:spPr/>
      <dgm:t>
        <a:bodyPr/>
        <a:lstStyle/>
        <a:p>
          <a:endParaRPr lang="en-GB" noProof="0" dirty="0">
            <a:latin typeface="Arial" panose="020B0604020202020204" pitchFamily="34" charset="0"/>
            <a:cs typeface="Arial" panose="020B0604020202020204" pitchFamily="34" charset="0"/>
          </a:endParaRPr>
        </a:p>
      </dgm:t>
    </dgm:pt>
    <dgm:pt modelId="{3BB14F62-1487-4ADC-A181-A06B6F54DE4F}">
      <dgm:prSet phldrT="[Text]" custT="1"/>
      <dgm:spPr/>
      <dgm:t>
        <a:bodyPr/>
        <a:lstStyle/>
        <a:p>
          <a:r>
            <a:rPr lang="en-GB" sz="1600" noProof="0" dirty="0">
              <a:latin typeface="Arial"/>
              <a:cs typeface="Arial"/>
            </a:rPr>
            <a:t>by getting more frequent and clearer information on the buyers needs</a:t>
          </a:r>
          <a:endParaRPr lang="en-GB" sz="1600" noProof="0" dirty="0">
            <a:latin typeface="Arial" panose="020B0604020202020204" pitchFamily="34" charset="0"/>
            <a:cs typeface="Arial" panose="020B0604020202020204" pitchFamily="34" charset="0"/>
          </a:endParaRPr>
        </a:p>
      </dgm:t>
    </dgm:pt>
    <dgm:pt modelId="{F9835D63-82E6-4EC5-869F-DDA038CF6E2E}" type="parTrans" cxnId="{B244D0FE-7D3C-4278-A591-3A3D7C629CC4}">
      <dgm:prSet/>
      <dgm:spPr/>
      <dgm:t>
        <a:bodyPr/>
        <a:lstStyle/>
        <a:p>
          <a:endParaRPr lang="en-GB" noProof="0" dirty="0">
            <a:latin typeface="Arial" panose="020B0604020202020204" pitchFamily="34" charset="0"/>
            <a:cs typeface="Arial" panose="020B0604020202020204" pitchFamily="34" charset="0"/>
          </a:endParaRPr>
        </a:p>
      </dgm:t>
    </dgm:pt>
    <dgm:pt modelId="{70DAD0CE-107C-4F4F-93EA-8FF8A28CDB1B}" type="sibTrans" cxnId="{B244D0FE-7D3C-4278-A591-3A3D7C629CC4}">
      <dgm:prSet/>
      <dgm:spPr/>
      <dgm:t>
        <a:bodyPr/>
        <a:lstStyle/>
        <a:p>
          <a:endParaRPr lang="en-GB" noProof="0" dirty="0">
            <a:latin typeface="Arial" panose="020B0604020202020204" pitchFamily="34" charset="0"/>
            <a:cs typeface="Arial" panose="020B0604020202020204" pitchFamily="34" charset="0"/>
          </a:endParaRPr>
        </a:p>
      </dgm:t>
    </dgm:pt>
    <dgm:pt modelId="{DB40219E-46BE-48BD-9AEC-A77EC29031AF}">
      <dgm:prSet phldrT="[Text]" custT="1"/>
      <dgm:spPr>
        <a:solidFill>
          <a:schemeClr val="accent1">
            <a:lumMod val="50000"/>
          </a:schemeClr>
        </a:solidFill>
        <a:scene3d>
          <a:camera prst="orthographicFront">
            <a:rot lat="0" lon="0" rev="0"/>
          </a:camera>
          <a:lightRig rig="threePt" dir="t"/>
        </a:scene3d>
      </dgm:spPr>
      <dgm:t>
        <a:bodyPr/>
        <a:lstStyle/>
        <a:p>
          <a:pPr algn="l"/>
          <a:r>
            <a:rPr lang="en-GB" sz="1800" noProof="0" dirty="0">
              <a:latin typeface="Arial" panose="020B0604020202020204" pitchFamily="34" charset="0"/>
              <a:cs typeface="Arial" panose="020B0604020202020204" pitchFamily="34" charset="0"/>
            </a:rPr>
            <a:t>Identifying new technology</a:t>
          </a:r>
        </a:p>
      </dgm:t>
    </dgm:pt>
    <dgm:pt modelId="{0F71DE40-ED08-44EF-9859-1DD84A945F03}" type="parTrans" cxnId="{743FE539-98A0-499D-A4BA-F2C7550916BA}">
      <dgm:prSet/>
      <dgm:spPr/>
      <dgm:t>
        <a:bodyPr/>
        <a:lstStyle/>
        <a:p>
          <a:endParaRPr lang="en-GB" noProof="0" dirty="0">
            <a:latin typeface="Arial" panose="020B0604020202020204" pitchFamily="34" charset="0"/>
            <a:cs typeface="Arial" panose="020B0604020202020204" pitchFamily="34" charset="0"/>
          </a:endParaRPr>
        </a:p>
      </dgm:t>
    </dgm:pt>
    <dgm:pt modelId="{BA2FB832-FFFD-49B3-B7D4-BEFC3287487F}" type="sibTrans" cxnId="{743FE539-98A0-499D-A4BA-F2C7550916BA}">
      <dgm:prSet/>
      <dgm:spPr/>
      <dgm:t>
        <a:bodyPr/>
        <a:lstStyle/>
        <a:p>
          <a:endParaRPr lang="en-GB" noProof="0" dirty="0">
            <a:latin typeface="Arial" panose="020B0604020202020204" pitchFamily="34" charset="0"/>
            <a:cs typeface="Arial" panose="020B0604020202020204" pitchFamily="34" charset="0"/>
          </a:endParaRPr>
        </a:p>
      </dgm:t>
    </dgm:pt>
    <dgm:pt modelId="{F2B0687F-D5DA-4685-AE0C-D54CF8D946ED}">
      <dgm:prSet phldrT="[Text]" custT="1"/>
      <dgm:spPr/>
      <dgm:t>
        <a:bodyPr/>
        <a:lstStyle/>
        <a:p>
          <a:r>
            <a:rPr lang="en-GB" sz="1600" noProof="0" dirty="0">
              <a:latin typeface="Arial"/>
              <a:cs typeface="Arial"/>
            </a:rPr>
            <a:t>by identifying new technological, operating and delivery opportunities</a:t>
          </a:r>
          <a:endParaRPr lang="en-GB" sz="1600" noProof="0" dirty="0">
            <a:latin typeface="Arial" panose="020B0604020202020204" pitchFamily="34" charset="0"/>
            <a:cs typeface="Arial" panose="020B0604020202020204" pitchFamily="34" charset="0"/>
          </a:endParaRPr>
        </a:p>
      </dgm:t>
    </dgm:pt>
    <dgm:pt modelId="{264EA873-32B3-4C4A-B4D9-1A79955D29A6}" type="parTrans" cxnId="{F44900E1-002B-421F-8A19-CDC0E21789A9}">
      <dgm:prSet/>
      <dgm:spPr/>
      <dgm:t>
        <a:bodyPr/>
        <a:lstStyle/>
        <a:p>
          <a:endParaRPr lang="en-GB" noProof="0" dirty="0">
            <a:latin typeface="Arial" panose="020B0604020202020204" pitchFamily="34" charset="0"/>
            <a:cs typeface="Arial" panose="020B0604020202020204" pitchFamily="34" charset="0"/>
          </a:endParaRPr>
        </a:p>
      </dgm:t>
    </dgm:pt>
    <dgm:pt modelId="{17031EB3-CBA3-442D-90C1-3FD5B455D957}" type="sibTrans" cxnId="{F44900E1-002B-421F-8A19-CDC0E21789A9}">
      <dgm:prSet/>
      <dgm:spPr/>
      <dgm:t>
        <a:bodyPr/>
        <a:lstStyle/>
        <a:p>
          <a:endParaRPr lang="en-GB" noProof="0" dirty="0">
            <a:latin typeface="Arial" panose="020B0604020202020204" pitchFamily="34" charset="0"/>
            <a:cs typeface="Arial" panose="020B0604020202020204" pitchFamily="34" charset="0"/>
          </a:endParaRPr>
        </a:p>
      </dgm:t>
    </dgm:pt>
    <dgm:pt modelId="{45B9CF73-A078-41A9-8E0E-1C6D70865AE0}">
      <dgm:prSet phldrT="[Text]" custT="1"/>
      <dgm:spPr>
        <a:solidFill>
          <a:schemeClr val="accent1">
            <a:lumMod val="50000"/>
          </a:schemeClr>
        </a:solidFill>
        <a:scene3d>
          <a:camera prst="orthographicFront">
            <a:rot lat="0" lon="0" rev="0"/>
          </a:camera>
          <a:lightRig rig="threePt" dir="t"/>
        </a:scene3d>
      </dgm:spPr>
      <dgm:t>
        <a:bodyPr/>
        <a:lstStyle/>
        <a:p>
          <a:pPr algn="l"/>
          <a:r>
            <a:rPr lang="en-GB" sz="1800" noProof="0" dirty="0">
              <a:latin typeface="Arial" panose="020B0604020202020204" pitchFamily="34" charset="0"/>
              <a:cs typeface="Arial" panose="020B0604020202020204" pitchFamily="34" charset="0"/>
            </a:rPr>
            <a:t>Direct observation</a:t>
          </a:r>
        </a:p>
      </dgm:t>
    </dgm:pt>
    <dgm:pt modelId="{2EDF2904-B6DB-48B6-899D-C69A7B43D3FF}" type="parTrans" cxnId="{3146514D-6D04-4BA4-8F18-1E5AA999D36C}">
      <dgm:prSet/>
      <dgm:spPr/>
      <dgm:t>
        <a:bodyPr/>
        <a:lstStyle/>
        <a:p>
          <a:endParaRPr lang="en-GB" noProof="0" dirty="0">
            <a:latin typeface="Arial" panose="020B0604020202020204" pitchFamily="34" charset="0"/>
            <a:cs typeface="Arial" panose="020B0604020202020204" pitchFamily="34" charset="0"/>
          </a:endParaRPr>
        </a:p>
      </dgm:t>
    </dgm:pt>
    <dgm:pt modelId="{AE64194D-3870-4891-A92F-6039259F8B93}" type="sibTrans" cxnId="{3146514D-6D04-4BA4-8F18-1E5AA999D36C}">
      <dgm:prSet/>
      <dgm:spPr/>
      <dgm:t>
        <a:bodyPr/>
        <a:lstStyle/>
        <a:p>
          <a:endParaRPr lang="en-GB" noProof="0" dirty="0">
            <a:latin typeface="Arial" panose="020B0604020202020204" pitchFamily="34" charset="0"/>
            <a:cs typeface="Arial" panose="020B0604020202020204" pitchFamily="34" charset="0"/>
          </a:endParaRPr>
        </a:p>
      </dgm:t>
    </dgm:pt>
    <dgm:pt modelId="{71937710-17CA-496F-9342-D79251DE14B1}">
      <dgm:prSet phldrT="[Text]" custT="1"/>
      <dgm:spPr/>
      <dgm:t>
        <a:bodyPr/>
        <a:lstStyle/>
        <a:p>
          <a:r>
            <a:rPr lang="en-GB" sz="1600" noProof="0" dirty="0">
              <a:latin typeface="Arial"/>
              <a:cs typeface="Arial"/>
            </a:rPr>
            <a:t>by direct observation of other firms</a:t>
          </a:r>
          <a:endParaRPr lang="en-GB" sz="1600" noProof="0" dirty="0">
            <a:latin typeface="Arial" panose="020B0604020202020204" pitchFamily="34" charset="0"/>
            <a:cs typeface="Arial" panose="020B0604020202020204" pitchFamily="34" charset="0"/>
          </a:endParaRPr>
        </a:p>
      </dgm:t>
    </dgm:pt>
    <dgm:pt modelId="{C87C282C-A3C2-4F22-A76C-72EEE5FADFA4}" type="parTrans" cxnId="{AE5B94BD-2326-47DA-933C-CC2E92F02276}">
      <dgm:prSet/>
      <dgm:spPr/>
      <dgm:t>
        <a:bodyPr/>
        <a:lstStyle/>
        <a:p>
          <a:endParaRPr lang="en-GB" noProof="0" dirty="0">
            <a:latin typeface="Arial" panose="020B0604020202020204" pitchFamily="34" charset="0"/>
            <a:cs typeface="Arial" panose="020B0604020202020204" pitchFamily="34" charset="0"/>
          </a:endParaRPr>
        </a:p>
      </dgm:t>
    </dgm:pt>
    <dgm:pt modelId="{5FA90C40-8DE5-41E9-93B9-EBAA0747F58E}" type="sibTrans" cxnId="{AE5B94BD-2326-47DA-933C-CC2E92F02276}">
      <dgm:prSet/>
      <dgm:spPr/>
      <dgm:t>
        <a:bodyPr/>
        <a:lstStyle/>
        <a:p>
          <a:endParaRPr lang="en-GB" noProof="0" dirty="0">
            <a:latin typeface="Arial" panose="020B0604020202020204" pitchFamily="34" charset="0"/>
            <a:cs typeface="Arial" panose="020B0604020202020204" pitchFamily="34" charset="0"/>
          </a:endParaRPr>
        </a:p>
      </dgm:t>
    </dgm:pt>
    <dgm:pt modelId="{DB8EEF62-93A8-4F89-9AF2-3AE4C9A7F30F}">
      <dgm:prSet custT="1"/>
      <dgm:spPr>
        <a:solidFill>
          <a:schemeClr val="accent1">
            <a:lumMod val="50000"/>
          </a:schemeClr>
        </a:solidFill>
        <a:scene3d>
          <a:camera prst="orthographicFront">
            <a:rot lat="0" lon="0" rev="0"/>
          </a:camera>
          <a:lightRig rig="threePt" dir="t"/>
        </a:scene3d>
      </dgm:spPr>
      <dgm:t>
        <a:bodyPr/>
        <a:lstStyle/>
        <a:p>
          <a:pPr algn="l"/>
          <a:r>
            <a:rPr lang="en-GB" sz="1800" noProof="0" dirty="0">
              <a:latin typeface="Arial" panose="020B0604020202020204" pitchFamily="34" charset="0"/>
              <a:cs typeface="Arial" panose="020B0604020202020204" pitchFamily="34" charset="0"/>
            </a:rPr>
            <a:t>Access to new processes</a:t>
          </a:r>
        </a:p>
      </dgm:t>
    </dgm:pt>
    <dgm:pt modelId="{0B28868C-274D-4657-AA63-73138B6FA817}" type="parTrans" cxnId="{4968DAE6-6E8D-433B-AEF5-4399EDF8BF5D}">
      <dgm:prSet/>
      <dgm:spPr/>
      <dgm:t>
        <a:bodyPr/>
        <a:lstStyle/>
        <a:p>
          <a:endParaRPr lang="en-GB" noProof="0" dirty="0">
            <a:latin typeface="Arial" panose="020B0604020202020204" pitchFamily="34" charset="0"/>
            <a:cs typeface="Arial" panose="020B0604020202020204" pitchFamily="34" charset="0"/>
          </a:endParaRPr>
        </a:p>
      </dgm:t>
    </dgm:pt>
    <dgm:pt modelId="{688157FB-7E8E-4A75-9AF2-3DD3F25B682A}" type="sibTrans" cxnId="{4968DAE6-6E8D-433B-AEF5-4399EDF8BF5D}">
      <dgm:prSet/>
      <dgm:spPr/>
      <dgm:t>
        <a:bodyPr/>
        <a:lstStyle/>
        <a:p>
          <a:endParaRPr lang="en-GB" noProof="0" dirty="0">
            <a:latin typeface="Arial" panose="020B0604020202020204" pitchFamily="34" charset="0"/>
            <a:cs typeface="Arial" panose="020B0604020202020204" pitchFamily="34" charset="0"/>
          </a:endParaRPr>
        </a:p>
      </dgm:t>
    </dgm:pt>
    <dgm:pt modelId="{BE0BE830-7B0B-48B1-B831-3E20DE350B60}">
      <dgm:prSet custT="1"/>
      <dgm:spPr/>
      <dgm:t>
        <a:bodyPr/>
        <a:lstStyle/>
        <a:p>
          <a:pPr>
            <a:buFont typeface="Arial" panose="020B0604020202020204" pitchFamily="34" charset="0"/>
            <a:buChar char="•"/>
          </a:pPr>
          <a:r>
            <a:rPr lang="en-GB" sz="1600" noProof="0" dirty="0">
              <a:latin typeface="Arial"/>
              <a:cs typeface="Arial"/>
            </a:rPr>
            <a:t>by easier and faster access to new components and processes needed for innovation </a:t>
          </a:r>
          <a:endParaRPr lang="en-GB" sz="1600" noProof="0" dirty="0">
            <a:latin typeface="Arial" panose="020B0604020202020204" pitchFamily="34" charset="0"/>
            <a:cs typeface="Arial" panose="020B0604020202020204" pitchFamily="34" charset="0"/>
          </a:endParaRPr>
        </a:p>
      </dgm:t>
    </dgm:pt>
    <dgm:pt modelId="{67F84E92-6033-4BC9-BCE0-B042072882D7}" type="parTrans" cxnId="{56B0FE06-74AF-46ED-A57F-53A21E3B4C60}">
      <dgm:prSet/>
      <dgm:spPr/>
      <dgm:t>
        <a:bodyPr/>
        <a:lstStyle/>
        <a:p>
          <a:endParaRPr lang="en-GB" noProof="0" dirty="0">
            <a:latin typeface="Arial" panose="020B0604020202020204" pitchFamily="34" charset="0"/>
            <a:cs typeface="Arial" panose="020B0604020202020204" pitchFamily="34" charset="0"/>
          </a:endParaRPr>
        </a:p>
      </dgm:t>
    </dgm:pt>
    <dgm:pt modelId="{1CE80F35-16F6-4B51-A547-5084314BDA8B}" type="sibTrans" cxnId="{56B0FE06-74AF-46ED-A57F-53A21E3B4C60}">
      <dgm:prSet/>
      <dgm:spPr/>
      <dgm:t>
        <a:bodyPr/>
        <a:lstStyle/>
        <a:p>
          <a:endParaRPr lang="en-GB" noProof="0" dirty="0">
            <a:latin typeface="Arial" panose="020B0604020202020204" pitchFamily="34" charset="0"/>
            <a:cs typeface="Arial" panose="020B0604020202020204" pitchFamily="34" charset="0"/>
          </a:endParaRPr>
        </a:p>
      </dgm:t>
    </dgm:pt>
    <dgm:pt modelId="{F4213588-F911-454A-B99A-8F5C96AA2530}">
      <dgm:prSet custT="1"/>
      <dgm:spPr>
        <a:solidFill>
          <a:schemeClr val="accent1">
            <a:lumMod val="50000"/>
          </a:schemeClr>
        </a:solidFill>
        <a:scene3d>
          <a:camera prst="orthographicFront">
            <a:rot lat="0" lon="0" rev="0"/>
          </a:camera>
          <a:lightRig rig="threePt" dir="t"/>
        </a:scene3d>
      </dgm:spPr>
      <dgm:t>
        <a:bodyPr/>
        <a:lstStyle/>
        <a:p>
          <a:pPr algn="l"/>
          <a:r>
            <a:rPr lang="en-GB" sz="1700" noProof="0" dirty="0">
              <a:latin typeface="Arial" panose="020B0604020202020204" pitchFamily="34" charset="0"/>
              <a:cs typeface="Arial" panose="020B0604020202020204" pitchFamily="34" charset="0"/>
            </a:rPr>
            <a:t>Proximity of potential suppliers</a:t>
          </a:r>
        </a:p>
      </dgm:t>
    </dgm:pt>
    <dgm:pt modelId="{BE715A68-215B-4DA1-B3E5-EE30680BE46F}" type="parTrans" cxnId="{660CCA8C-A8E5-4C5C-B94F-A3001B599E95}">
      <dgm:prSet/>
      <dgm:spPr/>
      <dgm:t>
        <a:bodyPr/>
        <a:lstStyle/>
        <a:p>
          <a:endParaRPr lang="en-GB" noProof="0" dirty="0">
            <a:latin typeface="Arial" panose="020B0604020202020204" pitchFamily="34" charset="0"/>
            <a:cs typeface="Arial" panose="020B0604020202020204" pitchFamily="34" charset="0"/>
          </a:endParaRPr>
        </a:p>
      </dgm:t>
    </dgm:pt>
    <dgm:pt modelId="{52070CB7-174F-4303-99CF-8F92D06CA688}" type="sibTrans" cxnId="{660CCA8C-A8E5-4C5C-B94F-A3001B599E95}">
      <dgm:prSet/>
      <dgm:spPr/>
      <dgm:t>
        <a:bodyPr/>
        <a:lstStyle/>
        <a:p>
          <a:endParaRPr lang="en-GB" noProof="0" dirty="0">
            <a:latin typeface="Arial" panose="020B0604020202020204" pitchFamily="34" charset="0"/>
            <a:cs typeface="Arial" panose="020B0604020202020204" pitchFamily="34" charset="0"/>
          </a:endParaRPr>
        </a:p>
      </dgm:t>
    </dgm:pt>
    <dgm:pt modelId="{F357FAED-AD75-460F-B66C-F5D4D648088F}">
      <dgm:prSet custT="1"/>
      <dgm:spPr/>
      <dgm:t>
        <a:bodyPr/>
        <a:lstStyle/>
        <a:p>
          <a:pPr defTabSz="1008063">
            <a:tabLst/>
          </a:pPr>
          <a:r>
            <a:rPr lang="en-GB" sz="1500" noProof="0" dirty="0">
              <a:latin typeface="Arial"/>
              <a:cs typeface="Arial"/>
            </a:rPr>
            <a:t>by proceeding faster with innovations due to the proximity of potential suppliers and even their involvement in the innovation process</a:t>
          </a:r>
          <a:endParaRPr lang="en-GB" sz="1500" noProof="0" dirty="0">
            <a:latin typeface="Arial" panose="020B0604020202020204" pitchFamily="34" charset="0"/>
            <a:cs typeface="Arial" panose="020B0604020202020204" pitchFamily="34" charset="0"/>
          </a:endParaRPr>
        </a:p>
      </dgm:t>
    </dgm:pt>
    <dgm:pt modelId="{00600AA2-99E3-4287-8808-F78105360CD7}" type="parTrans" cxnId="{60C8FB14-D14B-4CC2-9F43-4DB21201D09A}">
      <dgm:prSet/>
      <dgm:spPr/>
      <dgm:t>
        <a:bodyPr/>
        <a:lstStyle/>
        <a:p>
          <a:endParaRPr lang="en-GB" noProof="0" dirty="0">
            <a:latin typeface="Arial" panose="020B0604020202020204" pitchFamily="34" charset="0"/>
            <a:cs typeface="Arial" panose="020B0604020202020204" pitchFamily="34" charset="0"/>
          </a:endParaRPr>
        </a:p>
      </dgm:t>
    </dgm:pt>
    <dgm:pt modelId="{99E5CDBC-1246-420E-9E04-6B99FA8F6C09}" type="sibTrans" cxnId="{60C8FB14-D14B-4CC2-9F43-4DB21201D09A}">
      <dgm:prSet/>
      <dgm:spPr/>
      <dgm:t>
        <a:bodyPr/>
        <a:lstStyle/>
        <a:p>
          <a:endParaRPr lang="en-GB" noProof="0" dirty="0">
            <a:latin typeface="Arial" panose="020B0604020202020204" pitchFamily="34" charset="0"/>
            <a:cs typeface="Arial" panose="020B0604020202020204" pitchFamily="34" charset="0"/>
          </a:endParaRPr>
        </a:p>
      </dgm:t>
    </dgm:pt>
    <dgm:pt modelId="{A80D8588-6612-474C-BB6E-9B633830B515}">
      <dgm:prSet custT="1"/>
      <dgm:spPr>
        <a:solidFill>
          <a:schemeClr val="accent1">
            <a:lumMod val="50000"/>
          </a:schemeClr>
        </a:solidFill>
        <a:ln w="25400" cap="flat" cmpd="sng" algn="ctr">
          <a:solidFill>
            <a:srgbClr val="FFFFFF">
              <a:hueOff val="0"/>
              <a:satOff val="0"/>
              <a:lumOff val="0"/>
              <a:alphaOff val="0"/>
            </a:srgbClr>
          </a:solidFill>
          <a:prstDash val="solid"/>
        </a:ln>
        <a:effectLst/>
        <a:scene3d>
          <a:camera prst="orthographicFront">
            <a:rot lat="0" lon="0" rev="0"/>
          </a:camera>
          <a:lightRig rig="threePt" dir="t"/>
        </a:scene3d>
      </dgm:spPr>
      <dgm:t>
        <a:bodyPr spcFirstLastPara="0" vert="horz" wrap="square" lIns="68580" tIns="34290" rIns="68580" bIns="34290" numCol="1" spcCol="1270" anchor="ctr" anchorCtr="0"/>
        <a:lstStyle/>
        <a:p>
          <a:pPr algn="l"/>
          <a:r>
            <a:rPr lang="en-GB" sz="1800" kern="1200" noProof="0" dirty="0">
              <a:solidFill>
                <a:srgbClr val="FFFFFF"/>
              </a:solidFill>
              <a:latin typeface="Arial" panose="020B0604020202020204" pitchFamily="34" charset="0"/>
              <a:ea typeface="+mn-ea"/>
              <a:cs typeface="Arial" panose="020B0604020202020204" pitchFamily="34" charset="0"/>
            </a:rPr>
            <a:t>Availability</a:t>
          </a:r>
          <a:r>
            <a:rPr lang="en-GB" sz="1800" kern="1200" noProof="0" dirty="0">
              <a:latin typeface="Arial" panose="020B0604020202020204" pitchFamily="34" charset="0"/>
              <a:cs typeface="Arial" panose="020B0604020202020204" pitchFamily="34" charset="0"/>
            </a:rPr>
            <a:t> of professionals</a:t>
          </a:r>
        </a:p>
      </dgm:t>
    </dgm:pt>
    <dgm:pt modelId="{6CC7E948-1BD7-4FE7-B896-477E26439FDE}" type="parTrans" cxnId="{E0386188-2653-41CE-AB68-FB5498AE8F3C}">
      <dgm:prSet/>
      <dgm:spPr/>
      <dgm:t>
        <a:bodyPr/>
        <a:lstStyle/>
        <a:p>
          <a:endParaRPr lang="en-GB" noProof="0" dirty="0"/>
        </a:p>
      </dgm:t>
    </dgm:pt>
    <dgm:pt modelId="{FD4DFCB2-81B3-4D89-8337-F0B0CE010937}" type="sibTrans" cxnId="{E0386188-2653-41CE-AB68-FB5498AE8F3C}">
      <dgm:prSet/>
      <dgm:spPr/>
      <dgm:t>
        <a:bodyPr/>
        <a:lstStyle/>
        <a:p>
          <a:endParaRPr lang="en-GB" noProof="0" dirty="0"/>
        </a:p>
      </dgm:t>
    </dgm:pt>
    <dgm:pt modelId="{D4364191-0EA8-40BD-89BC-EEFDAD9969D4}">
      <dgm:prSet/>
      <dgm:spPr/>
      <dgm:t>
        <a:bodyPr/>
        <a:lstStyle/>
        <a:p>
          <a:pPr>
            <a:buFont typeface="Arial" panose="020B0604020202020204" pitchFamily="34" charset="0"/>
            <a:buChar char="•"/>
          </a:pPr>
          <a:r>
            <a:rPr lang="en-GB" noProof="0" dirty="0">
              <a:latin typeface="Arial"/>
              <a:cs typeface="Arial"/>
            </a:rPr>
            <a:t>by the availability of new professionals needed for introducing innovations</a:t>
          </a:r>
          <a:endParaRPr lang="en-GB" noProof="0" dirty="0"/>
        </a:p>
      </dgm:t>
    </dgm:pt>
    <dgm:pt modelId="{2138A38F-E7B1-4F2B-9231-8170EC9E25AC}" type="parTrans" cxnId="{406E6C18-0BAB-45D6-8350-E0BF41EC9D0C}">
      <dgm:prSet/>
      <dgm:spPr/>
      <dgm:t>
        <a:bodyPr/>
        <a:lstStyle/>
        <a:p>
          <a:endParaRPr lang="en-GB" noProof="0" dirty="0"/>
        </a:p>
      </dgm:t>
    </dgm:pt>
    <dgm:pt modelId="{9D5FC326-D1DE-4D55-9B49-E5926ADBBC98}" type="sibTrans" cxnId="{406E6C18-0BAB-45D6-8350-E0BF41EC9D0C}">
      <dgm:prSet/>
      <dgm:spPr/>
      <dgm:t>
        <a:bodyPr/>
        <a:lstStyle/>
        <a:p>
          <a:endParaRPr lang="en-GB" noProof="0" dirty="0"/>
        </a:p>
      </dgm:t>
    </dgm:pt>
    <dgm:pt modelId="{5735A596-5923-4AF6-858C-31E36C201816}" type="pres">
      <dgm:prSet presAssocID="{649FE400-FFAB-4AA7-852A-D5947BD88B2E}" presName="Name0" presStyleCnt="0">
        <dgm:presLayoutVars>
          <dgm:dir/>
          <dgm:animLvl val="lvl"/>
          <dgm:resizeHandles val="exact"/>
        </dgm:presLayoutVars>
      </dgm:prSet>
      <dgm:spPr/>
    </dgm:pt>
    <dgm:pt modelId="{562612BA-BD10-4F08-BB37-8EC503ABB29B}" type="pres">
      <dgm:prSet presAssocID="{B476E968-C53D-4974-BE95-E1097D1C4544}" presName="linNode" presStyleCnt="0"/>
      <dgm:spPr/>
    </dgm:pt>
    <dgm:pt modelId="{CD61E1F6-2790-4B6A-8505-CAEC9853B3C9}" type="pres">
      <dgm:prSet presAssocID="{B476E968-C53D-4974-BE95-E1097D1C4544}" presName="parentText" presStyleLbl="node1" presStyleIdx="0" presStyleCnt="6" custScaleX="75342" custLinFactNeighborX="-6150">
        <dgm:presLayoutVars>
          <dgm:chMax val="1"/>
          <dgm:bulletEnabled val="1"/>
        </dgm:presLayoutVars>
      </dgm:prSet>
      <dgm:spPr/>
    </dgm:pt>
    <dgm:pt modelId="{0D5E7A6A-D869-4276-AE79-BC0CE3451C42}" type="pres">
      <dgm:prSet presAssocID="{B476E968-C53D-4974-BE95-E1097D1C4544}" presName="descendantText" presStyleLbl="alignAccFollowNode1" presStyleIdx="0" presStyleCnt="6" custScaleX="113318" custLinFactNeighborX="-473">
        <dgm:presLayoutVars>
          <dgm:bulletEnabled val="1"/>
        </dgm:presLayoutVars>
      </dgm:prSet>
      <dgm:spPr/>
    </dgm:pt>
    <dgm:pt modelId="{0BB709F1-C1D7-4F6E-B6C4-A96D58CAAFB8}" type="pres">
      <dgm:prSet presAssocID="{C6765411-B370-47E3-AE20-1433F812D3B3}" presName="sp" presStyleCnt="0"/>
      <dgm:spPr/>
    </dgm:pt>
    <dgm:pt modelId="{7D05ECBE-B4EC-4421-BB64-64389EB43F9F}" type="pres">
      <dgm:prSet presAssocID="{DB40219E-46BE-48BD-9AEC-A77EC29031AF}" presName="linNode" presStyleCnt="0"/>
      <dgm:spPr/>
    </dgm:pt>
    <dgm:pt modelId="{6264AF95-F7F2-41D5-8B6C-A7258F701A14}" type="pres">
      <dgm:prSet presAssocID="{DB40219E-46BE-48BD-9AEC-A77EC29031AF}" presName="parentText" presStyleLbl="node1" presStyleIdx="1" presStyleCnt="6" custScaleX="75342" custLinFactNeighborX="-6150">
        <dgm:presLayoutVars>
          <dgm:chMax val="1"/>
          <dgm:bulletEnabled val="1"/>
        </dgm:presLayoutVars>
      </dgm:prSet>
      <dgm:spPr/>
    </dgm:pt>
    <dgm:pt modelId="{F9D79CA8-686F-4301-A7D8-DDA8BD4A0D4F}" type="pres">
      <dgm:prSet presAssocID="{DB40219E-46BE-48BD-9AEC-A77EC29031AF}" presName="descendantText" presStyleLbl="alignAccFollowNode1" presStyleIdx="1" presStyleCnt="6" custScaleX="113318" custLinFactNeighborX="-473">
        <dgm:presLayoutVars>
          <dgm:bulletEnabled val="1"/>
        </dgm:presLayoutVars>
      </dgm:prSet>
      <dgm:spPr/>
    </dgm:pt>
    <dgm:pt modelId="{D3AD1F67-B3E8-4AAE-999F-6907E6DAFD4E}" type="pres">
      <dgm:prSet presAssocID="{BA2FB832-FFFD-49B3-B7D4-BEFC3287487F}" presName="sp" presStyleCnt="0"/>
      <dgm:spPr/>
    </dgm:pt>
    <dgm:pt modelId="{22D74569-AE3D-4C0F-B3CA-6256E8BCD959}" type="pres">
      <dgm:prSet presAssocID="{45B9CF73-A078-41A9-8E0E-1C6D70865AE0}" presName="linNode" presStyleCnt="0"/>
      <dgm:spPr/>
    </dgm:pt>
    <dgm:pt modelId="{5F685463-18D2-45FD-9398-82FBBF4B94BE}" type="pres">
      <dgm:prSet presAssocID="{45B9CF73-A078-41A9-8E0E-1C6D70865AE0}" presName="parentText" presStyleLbl="node1" presStyleIdx="2" presStyleCnt="6" custScaleX="75342" custLinFactNeighborX="-6150">
        <dgm:presLayoutVars>
          <dgm:chMax val="1"/>
          <dgm:bulletEnabled val="1"/>
        </dgm:presLayoutVars>
      </dgm:prSet>
      <dgm:spPr/>
    </dgm:pt>
    <dgm:pt modelId="{F3F2F352-61D9-4A72-93C1-D80A18CC688A}" type="pres">
      <dgm:prSet presAssocID="{45B9CF73-A078-41A9-8E0E-1C6D70865AE0}" presName="descendantText" presStyleLbl="alignAccFollowNode1" presStyleIdx="2" presStyleCnt="6" custScaleX="113318" custLinFactNeighborX="-473">
        <dgm:presLayoutVars>
          <dgm:bulletEnabled val="1"/>
        </dgm:presLayoutVars>
      </dgm:prSet>
      <dgm:spPr/>
    </dgm:pt>
    <dgm:pt modelId="{CFF21D35-4C39-4111-B2DB-3A142772CA5D}" type="pres">
      <dgm:prSet presAssocID="{AE64194D-3870-4891-A92F-6039259F8B93}" presName="sp" presStyleCnt="0"/>
      <dgm:spPr/>
    </dgm:pt>
    <dgm:pt modelId="{8CA7F04D-D715-4277-8DD8-275172FC66A1}" type="pres">
      <dgm:prSet presAssocID="{DB8EEF62-93A8-4F89-9AF2-3AE4C9A7F30F}" presName="linNode" presStyleCnt="0"/>
      <dgm:spPr/>
    </dgm:pt>
    <dgm:pt modelId="{74D9E82E-45C0-4A62-B829-013987947C64}" type="pres">
      <dgm:prSet presAssocID="{DB8EEF62-93A8-4F89-9AF2-3AE4C9A7F30F}" presName="parentText" presStyleLbl="node1" presStyleIdx="3" presStyleCnt="6" custScaleX="75342" custLinFactNeighborX="-6150">
        <dgm:presLayoutVars>
          <dgm:chMax val="1"/>
          <dgm:bulletEnabled val="1"/>
        </dgm:presLayoutVars>
      </dgm:prSet>
      <dgm:spPr/>
    </dgm:pt>
    <dgm:pt modelId="{B2B1E5FB-71F9-432A-A23F-016C52888C91}" type="pres">
      <dgm:prSet presAssocID="{DB8EEF62-93A8-4F89-9AF2-3AE4C9A7F30F}" presName="descendantText" presStyleLbl="alignAccFollowNode1" presStyleIdx="3" presStyleCnt="6" custScaleX="113318" custLinFactNeighborX="-473">
        <dgm:presLayoutVars>
          <dgm:bulletEnabled val="1"/>
        </dgm:presLayoutVars>
      </dgm:prSet>
      <dgm:spPr/>
    </dgm:pt>
    <dgm:pt modelId="{892EDD2C-0010-44EE-A84E-294AFA874FAF}" type="pres">
      <dgm:prSet presAssocID="{688157FB-7E8E-4A75-9AF2-3DD3F25B682A}" presName="sp" presStyleCnt="0"/>
      <dgm:spPr/>
    </dgm:pt>
    <dgm:pt modelId="{D5E4F91D-EE8E-4F43-A23F-2FB2D6993137}" type="pres">
      <dgm:prSet presAssocID="{F4213588-F911-454A-B99A-8F5C96AA2530}" presName="linNode" presStyleCnt="0"/>
      <dgm:spPr/>
    </dgm:pt>
    <dgm:pt modelId="{4605040A-9F24-433B-8E97-9578B54172C4}" type="pres">
      <dgm:prSet presAssocID="{F4213588-F911-454A-B99A-8F5C96AA2530}" presName="parentText" presStyleLbl="node1" presStyleIdx="4" presStyleCnt="6" custScaleX="75342" custLinFactNeighborX="-6150">
        <dgm:presLayoutVars>
          <dgm:chMax val="1"/>
          <dgm:bulletEnabled val="1"/>
        </dgm:presLayoutVars>
      </dgm:prSet>
      <dgm:spPr/>
    </dgm:pt>
    <dgm:pt modelId="{1EEDF264-4B98-44EC-9457-47564AB3DDD6}" type="pres">
      <dgm:prSet presAssocID="{F4213588-F911-454A-B99A-8F5C96AA2530}" presName="descendantText" presStyleLbl="alignAccFollowNode1" presStyleIdx="4" presStyleCnt="6" custScaleX="113318" custLinFactNeighborX="-473">
        <dgm:presLayoutVars>
          <dgm:bulletEnabled val="1"/>
        </dgm:presLayoutVars>
      </dgm:prSet>
      <dgm:spPr/>
    </dgm:pt>
    <dgm:pt modelId="{918DE262-D325-4A9D-93A5-203D5BE7E05D}" type="pres">
      <dgm:prSet presAssocID="{52070CB7-174F-4303-99CF-8F92D06CA688}" presName="sp" presStyleCnt="0"/>
      <dgm:spPr/>
    </dgm:pt>
    <dgm:pt modelId="{42FDB4C8-5279-45BE-9F7A-46BCADA577CA}" type="pres">
      <dgm:prSet presAssocID="{A80D8588-6612-474C-BB6E-9B633830B515}" presName="linNode" presStyleCnt="0"/>
      <dgm:spPr/>
    </dgm:pt>
    <dgm:pt modelId="{3FD09469-6C93-4CF7-95E6-EA02110EB3DD}" type="pres">
      <dgm:prSet presAssocID="{A80D8588-6612-474C-BB6E-9B633830B515}" presName="parentText" presStyleLbl="node1" presStyleIdx="5" presStyleCnt="6" custScaleX="116717" custLinFactNeighborX="-24996">
        <dgm:presLayoutVars>
          <dgm:chMax val="1"/>
          <dgm:bulletEnabled val="1"/>
        </dgm:presLayoutVars>
      </dgm:prSet>
      <dgm:spPr>
        <a:xfrm>
          <a:off x="464" y="3622097"/>
          <a:ext cx="1733601" cy="689697"/>
        </a:xfrm>
        <a:prstGeom prst="roundRect">
          <a:avLst/>
        </a:prstGeom>
      </dgm:spPr>
    </dgm:pt>
    <dgm:pt modelId="{33CA5DD0-2D62-4F14-AA5B-75BF98D8A739}" type="pres">
      <dgm:prSet presAssocID="{A80D8588-6612-474C-BB6E-9B633830B515}" presName="descendantText" presStyleLbl="alignAccFollowNode1" presStyleIdx="5" presStyleCnt="6" custScaleX="176278">
        <dgm:presLayoutVars>
          <dgm:bulletEnabled val="1"/>
        </dgm:presLayoutVars>
      </dgm:prSet>
      <dgm:spPr/>
    </dgm:pt>
  </dgm:ptLst>
  <dgm:cxnLst>
    <dgm:cxn modelId="{E0386188-2653-41CE-AB68-FB5498AE8F3C}" srcId="{649FE400-FFAB-4AA7-852A-D5947BD88B2E}" destId="{A80D8588-6612-474C-BB6E-9B633830B515}" srcOrd="5" destOrd="0" parTransId="{6CC7E948-1BD7-4FE7-B896-477E26439FDE}" sibTransId="{FD4DFCB2-81B3-4D89-8337-F0B0CE010937}"/>
    <dgm:cxn modelId="{D48C6EA4-5C21-4777-8A1C-DFD65FE45017}" type="presOf" srcId="{F2B0687F-D5DA-4685-AE0C-D54CF8D946ED}" destId="{F9D79CA8-686F-4301-A7D8-DDA8BD4A0D4F}" srcOrd="0" destOrd="0" presId="urn:microsoft.com/office/officeart/2005/8/layout/vList5"/>
    <dgm:cxn modelId="{BF774CD2-C81A-4683-8731-AB2B755C6B9C}" srcId="{649FE400-FFAB-4AA7-852A-D5947BD88B2E}" destId="{B476E968-C53D-4974-BE95-E1097D1C4544}" srcOrd="0" destOrd="0" parTransId="{59041E87-8873-4F05-BE01-F3DA084BFDF6}" sibTransId="{C6765411-B370-47E3-AE20-1433F812D3B3}"/>
    <dgm:cxn modelId="{3146514D-6D04-4BA4-8F18-1E5AA999D36C}" srcId="{649FE400-FFAB-4AA7-852A-D5947BD88B2E}" destId="{45B9CF73-A078-41A9-8E0E-1C6D70865AE0}" srcOrd="2" destOrd="0" parTransId="{2EDF2904-B6DB-48B6-899D-C69A7B43D3FF}" sibTransId="{AE64194D-3870-4891-A92F-6039259F8B93}"/>
    <dgm:cxn modelId="{C5B05F9E-9B2A-49A7-AEC5-1DE52ADD4108}" type="presOf" srcId="{3BB14F62-1487-4ADC-A181-A06B6F54DE4F}" destId="{0D5E7A6A-D869-4276-AE79-BC0CE3451C42}" srcOrd="0" destOrd="0" presId="urn:microsoft.com/office/officeart/2005/8/layout/vList5"/>
    <dgm:cxn modelId="{660CCA8C-A8E5-4C5C-B94F-A3001B599E95}" srcId="{649FE400-FFAB-4AA7-852A-D5947BD88B2E}" destId="{F4213588-F911-454A-B99A-8F5C96AA2530}" srcOrd="4" destOrd="0" parTransId="{BE715A68-215B-4DA1-B3E5-EE30680BE46F}" sibTransId="{52070CB7-174F-4303-99CF-8F92D06CA688}"/>
    <dgm:cxn modelId="{60C8FB14-D14B-4CC2-9F43-4DB21201D09A}" srcId="{F4213588-F911-454A-B99A-8F5C96AA2530}" destId="{F357FAED-AD75-460F-B66C-F5D4D648088F}" srcOrd="0" destOrd="0" parTransId="{00600AA2-99E3-4287-8808-F78105360CD7}" sibTransId="{99E5CDBC-1246-420E-9E04-6B99FA8F6C09}"/>
    <dgm:cxn modelId="{ACA5AF37-E7B8-474D-BE02-A3FDFD76FA90}" type="presOf" srcId="{F357FAED-AD75-460F-B66C-F5D4D648088F}" destId="{1EEDF264-4B98-44EC-9457-47564AB3DDD6}" srcOrd="0" destOrd="0" presId="urn:microsoft.com/office/officeart/2005/8/layout/vList5"/>
    <dgm:cxn modelId="{AE5B94BD-2326-47DA-933C-CC2E92F02276}" srcId="{45B9CF73-A078-41A9-8E0E-1C6D70865AE0}" destId="{71937710-17CA-496F-9342-D79251DE14B1}" srcOrd="0" destOrd="0" parTransId="{C87C282C-A3C2-4F22-A76C-72EEE5FADFA4}" sibTransId="{5FA90C40-8DE5-41E9-93B9-EBAA0747F58E}"/>
    <dgm:cxn modelId="{4968DAE6-6E8D-433B-AEF5-4399EDF8BF5D}" srcId="{649FE400-FFAB-4AA7-852A-D5947BD88B2E}" destId="{DB8EEF62-93A8-4F89-9AF2-3AE4C9A7F30F}" srcOrd="3" destOrd="0" parTransId="{0B28868C-274D-4657-AA63-73138B6FA817}" sibTransId="{688157FB-7E8E-4A75-9AF2-3DD3F25B682A}"/>
    <dgm:cxn modelId="{85BF7FC1-A7BC-4CF9-B49D-A698DBADAB75}" type="presOf" srcId="{649FE400-FFAB-4AA7-852A-D5947BD88B2E}" destId="{5735A596-5923-4AF6-858C-31E36C201816}" srcOrd="0" destOrd="0" presId="urn:microsoft.com/office/officeart/2005/8/layout/vList5"/>
    <dgm:cxn modelId="{D1000721-1CF7-4E6A-AC5A-62FF3D7F73B2}" type="presOf" srcId="{F4213588-F911-454A-B99A-8F5C96AA2530}" destId="{4605040A-9F24-433B-8E97-9578B54172C4}" srcOrd="0" destOrd="0" presId="urn:microsoft.com/office/officeart/2005/8/layout/vList5"/>
    <dgm:cxn modelId="{6229A0C4-A146-45A9-BCB0-53F38BAD35A6}" type="presOf" srcId="{A80D8588-6612-474C-BB6E-9B633830B515}" destId="{3FD09469-6C93-4CF7-95E6-EA02110EB3DD}" srcOrd="0" destOrd="0" presId="urn:microsoft.com/office/officeart/2005/8/layout/vList5"/>
    <dgm:cxn modelId="{14B8029B-BB39-4EBB-A00D-2F1D7434CA71}" type="presOf" srcId="{DB40219E-46BE-48BD-9AEC-A77EC29031AF}" destId="{6264AF95-F7F2-41D5-8B6C-A7258F701A14}" srcOrd="0" destOrd="0" presId="urn:microsoft.com/office/officeart/2005/8/layout/vList5"/>
    <dgm:cxn modelId="{F44900E1-002B-421F-8A19-CDC0E21789A9}" srcId="{DB40219E-46BE-48BD-9AEC-A77EC29031AF}" destId="{F2B0687F-D5DA-4685-AE0C-D54CF8D946ED}" srcOrd="0" destOrd="0" parTransId="{264EA873-32B3-4C4A-B4D9-1A79955D29A6}" sibTransId="{17031EB3-CBA3-442D-90C1-3FD5B455D957}"/>
    <dgm:cxn modelId="{56B0FE06-74AF-46ED-A57F-53A21E3B4C60}" srcId="{DB8EEF62-93A8-4F89-9AF2-3AE4C9A7F30F}" destId="{BE0BE830-7B0B-48B1-B831-3E20DE350B60}" srcOrd="0" destOrd="0" parTransId="{67F84E92-6033-4BC9-BCE0-B042072882D7}" sibTransId="{1CE80F35-16F6-4B51-A547-5084314BDA8B}"/>
    <dgm:cxn modelId="{AD208067-26B0-4F4A-8623-2538FF004920}" type="presOf" srcId="{71937710-17CA-496F-9342-D79251DE14B1}" destId="{F3F2F352-61D9-4A72-93C1-D80A18CC688A}" srcOrd="0" destOrd="0" presId="urn:microsoft.com/office/officeart/2005/8/layout/vList5"/>
    <dgm:cxn modelId="{406E6C18-0BAB-45D6-8350-E0BF41EC9D0C}" srcId="{A80D8588-6612-474C-BB6E-9B633830B515}" destId="{D4364191-0EA8-40BD-89BC-EEFDAD9969D4}" srcOrd="0" destOrd="0" parTransId="{2138A38F-E7B1-4F2B-9231-8170EC9E25AC}" sibTransId="{9D5FC326-D1DE-4D55-9B49-E5926ADBBC98}"/>
    <dgm:cxn modelId="{210E6B65-5413-44BA-A7F2-5EC66CFED5B6}" type="presOf" srcId="{B476E968-C53D-4974-BE95-E1097D1C4544}" destId="{CD61E1F6-2790-4B6A-8505-CAEC9853B3C9}" srcOrd="0" destOrd="0" presId="urn:microsoft.com/office/officeart/2005/8/layout/vList5"/>
    <dgm:cxn modelId="{77EEEB9E-1231-469A-9E1D-4746C8E0BA92}" type="presOf" srcId="{DB8EEF62-93A8-4F89-9AF2-3AE4C9A7F30F}" destId="{74D9E82E-45C0-4A62-B829-013987947C64}" srcOrd="0" destOrd="0" presId="urn:microsoft.com/office/officeart/2005/8/layout/vList5"/>
    <dgm:cxn modelId="{B244D0FE-7D3C-4278-A591-3A3D7C629CC4}" srcId="{B476E968-C53D-4974-BE95-E1097D1C4544}" destId="{3BB14F62-1487-4ADC-A181-A06B6F54DE4F}" srcOrd="0" destOrd="0" parTransId="{F9835D63-82E6-4EC5-869F-DDA038CF6E2E}" sibTransId="{70DAD0CE-107C-4F4F-93EA-8FF8A28CDB1B}"/>
    <dgm:cxn modelId="{600957A8-7045-4FC7-BA2B-84A88CF1C891}" type="presOf" srcId="{BE0BE830-7B0B-48B1-B831-3E20DE350B60}" destId="{B2B1E5FB-71F9-432A-A23F-016C52888C91}" srcOrd="0" destOrd="0" presId="urn:microsoft.com/office/officeart/2005/8/layout/vList5"/>
    <dgm:cxn modelId="{743FE539-98A0-499D-A4BA-F2C7550916BA}" srcId="{649FE400-FFAB-4AA7-852A-D5947BD88B2E}" destId="{DB40219E-46BE-48BD-9AEC-A77EC29031AF}" srcOrd="1" destOrd="0" parTransId="{0F71DE40-ED08-44EF-9859-1DD84A945F03}" sibTransId="{BA2FB832-FFFD-49B3-B7D4-BEFC3287487F}"/>
    <dgm:cxn modelId="{8CED28A5-B9A0-4B3C-A4C5-BB3F1F0B6214}" type="presOf" srcId="{D4364191-0EA8-40BD-89BC-EEFDAD9969D4}" destId="{33CA5DD0-2D62-4F14-AA5B-75BF98D8A739}" srcOrd="0" destOrd="0" presId="urn:microsoft.com/office/officeart/2005/8/layout/vList5"/>
    <dgm:cxn modelId="{69A74E3E-304F-4385-B3A4-0C7738F0160A}" type="presOf" srcId="{45B9CF73-A078-41A9-8E0E-1C6D70865AE0}" destId="{5F685463-18D2-45FD-9398-82FBBF4B94BE}" srcOrd="0" destOrd="0" presId="urn:microsoft.com/office/officeart/2005/8/layout/vList5"/>
    <dgm:cxn modelId="{BB1DD1FB-2666-4A56-B8E4-00BA67F3D821}" type="presParOf" srcId="{5735A596-5923-4AF6-858C-31E36C201816}" destId="{562612BA-BD10-4F08-BB37-8EC503ABB29B}" srcOrd="0" destOrd="0" presId="urn:microsoft.com/office/officeart/2005/8/layout/vList5"/>
    <dgm:cxn modelId="{6C945DC7-7A63-42C9-90E8-0DA4FABDB3F6}" type="presParOf" srcId="{562612BA-BD10-4F08-BB37-8EC503ABB29B}" destId="{CD61E1F6-2790-4B6A-8505-CAEC9853B3C9}" srcOrd="0" destOrd="0" presId="urn:microsoft.com/office/officeart/2005/8/layout/vList5"/>
    <dgm:cxn modelId="{6C09F947-233A-469F-AD6F-6EE4E891156F}" type="presParOf" srcId="{562612BA-BD10-4F08-BB37-8EC503ABB29B}" destId="{0D5E7A6A-D869-4276-AE79-BC0CE3451C42}" srcOrd="1" destOrd="0" presId="urn:microsoft.com/office/officeart/2005/8/layout/vList5"/>
    <dgm:cxn modelId="{879F461F-4B12-4E0D-A0C9-F25810BF7CE5}" type="presParOf" srcId="{5735A596-5923-4AF6-858C-31E36C201816}" destId="{0BB709F1-C1D7-4F6E-B6C4-A96D58CAAFB8}" srcOrd="1" destOrd="0" presId="urn:microsoft.com/office/officeart/2005/8/layout/vList5"/>
    <dgm:cxn modelId="{C9D09F95-DB9B-4BF9-BEEA-FDD90B91E1A1}" type="presParOf" srcId="{5735A596-5923-4AF6-858C-31E36C201816}" destId="{7D05ECBE-B4EC-4421-BB64-64389EB43F9F}" srcOrd="2" destOrd="0" presId="urn:microsoft.com/office/officeart/2005/8/layout/vList5"/>
    <dgm:cxn modelId="{A5283DB3-B436-45DA-B3D0-8D986E7DC68A}" type="presParOf" srcId="{7D05ECBE-B4EC-4421-BB64-64389EB43F9F}" destId="{6264AF95-F7F2-41D5-8B6C-A7258F701A14}" srcOrd="0" destOrd="0" presId="urn:microsoft.com/office/officeart/2005/8/layout/vList5"/>
    <dgm:cxn modelId="{600C43AD-1EE5-4AF0-A074-88F2734EEC33}" type="presParOf" srcId="{7D05ECBE-B4EC-4421-BB64-64389EB43F9F}" destId="{F9D79CA8-686F-4301-A7D8-DDA8BD4A0D4F}" srcOrd="1" destOrd="0" presId="urn:microsoft.com/office/officeart/2005/8/layout/vList5"/>
    <dgm:cxn modelId="{30C34E61-E869-45B8-B977-24B81F1B42A7}" type="presParOf" srcId="{5735A596-5923-4AF6-858C-31E36C201816}" destId="{D3AD1F67-B3E8-4AAE-999F-6907E6DAFD4E}" srcOrd="3" destOrd="0" presId="urn:microsoft.com/office/officeart/2005/8/layout/vList5"/>
    <dgm:cxn modelId="{3D3A566B-6E0B-4485-B8AE-4ABD4A9A365F}" type="presParOf" srcId="{5735A596-5923-4AF6-858C-31E36C201816}" destId="{22D74569-AE3D-4C0F-B3CA-6256E8BCD959}" srcOrd="4" destOrd="0" presId="urn:microsoft.com/office/officeart/2005/8/layout/vList5"/>
    <dgm:cxn modelId="{5939E448-E68F-4225-A57D-5CD280F341E8}" type="presParOf" srcId="{22D74569-AE3D-4C0F-B3CA-6256E8BCD959}" destId="{5F685463-18D2-45FD-9398-82FBBF4B94BE}" srcOrd="0" destOrd="0" presId="urn:microsoft.com/office/officeart/2005/8/layout/vList5"/>
    <dgm:cxn modelId="{98B4014B-828D-49DE-8E0F-7292D4515971}" type="presParOf" srcId="{22D74569-AE3D-4C0F-B3CA-6256E8BCD959}" destId="{F3F2F352-61D9-4A72-93C1-D80A18CC688A}" srcOrd="1" destOrd="0" presId="urn:microsoft.com/office/officeart/2005/8/layout/vList5"/>
    <dgm:cxn modelId="{7409B9BF-75E2-4082-9BFE-17FCA33ED448}" type="presParOf" srcId="{5735A596-5923-4AF6-858C-31E36C201816}" destId="{CFF21D35-4C39-4111-B2DB-3A142772CA5D}" srcOrd="5" destOrd="0" presId="urn:microsoft.com/office/officeart/2005/8/layout/vList5"/>
    <dgm:cxn modelId="{D03605E8-A488-4087-BA2C-DAC3B0D881B5}" type="presParOf" srcId="{5735A596-5923-4AF6-858C-31E36C201816}" destId="{8CA7F04D-D715-4277-8DD8-275172FC66A1}" srcOrd="6" destOrd="0" presId="urn:microsoft.com/office/officeart/2005/8/layout/vList5"/>
    <dgm:cxn modelId="{4C09A840-01DC-4920-991C-93570D219D10}" type="presParOf" srcId="{8CA7F04D-D715-4277-8DD8-275172FC66A1}" destId="{74D9E82E-45C0-4A62-B829-013987947C64}" srcOrd="0" destOrd="0" presId="urn:microsoft.com/office/officeart/2005/8/layout/vList5"/>
    <dgm:cxn modelId="{9A471AE6-C496-41AB-99B5-AE344D2F2FBD}" type="presParOf" srcId="{8CA7F04D-D715-4277-8DD8-275172FC66A1}" destId="{B2B1E5FB-71F9-432A-A23F-016C52888C91}" srcOrd="1" destOrd="0" presId="urn:microsoft.com/office/officeart/2005/8/layout/vList5"/>
    <dgm:cxn modelId="{03404B79-6E60-4F01-B736-D797335A2D76}" type="presParOf" srcId="{5735A596-5923-4AF6-858C-31E36C201816}" destId="{892EDD2C-0010-44EE-A84E-294AFA874FAF}" srcOrd="7" destOrd="0" presId="urn:microsoft.com/office/officeart/2005/8/layout/vList5"/>
    <dgm:cxn modelId="{A2D988CE-0680-4C4F-94DA-0B40FD234544}" type="presParOf" srcId="{5735A596-5923-4AF6-858C-31E36C201816}" destId="{D5E4F91D-EE8E-4F43-A23F-2FB2D6993137}" srcOrd="8" destOrd="0" presId="urn:microsoft.com/office/officeart/2005/8/layout/vList5"/>
    <dgm:cxn modelId="{D89B457A-40EA-4900-9828-887391E2114D}" type="presParOf" srcId="{D5E4F91D-EE8E-4F43-A23F-2FB2D6993137}" destId="{4605040A-9F24-433B-8E97-9578B54172C4}" srcOrd="0" destOrd="0" presId="urn:microsoft.com/office/officeart/2005/8/layout/vList5"/>
    <dgm:cxn modelId="{6B4EE2CF-1BFF-4975-93BB-74DE7EAF9821}" type="presParOf" srcId="{D5E4F91D-EE8E-4F43-A23F-2FB2D6993137}" destId="{1EEDF264-4B98-44EC-9457-47564AB3DDD6}" srcOrd="1" destOrd="0" presId="urn:microsoft.com/office/officeart/2005/8/layout/vList5"/>
    <dgm:cxn modelId="{2E2F5E91-9F13-4DD5-9E09-3153ED3B39DA}" type="presParOf" srcId="{5735A596-5923-4AF6-858C-31E36C201816}" destId="{918DE262-D325-4A9D-93A5-203D5BE7E05D}" srcOrd="9" destOrd="0" presId="urn:microsoft.com/office/officeart/2005/8/layout/vList5"/>
    <dgm:cxn modelId="{5F2363F3-2BBE-4C46-9E2A-C82BC0C643C8}" type="presParOf" srcId="{5735A596-5923-4AF6-858C-31E36C201816}" destId="{42FDB4C8-5279-45BE-9F7A-46BCADA577CA}" srcOrd="10" destOrd="0" presId="urn:microsoft.com/office/officeart/2005/8/layout/vList5"/>
    <dgm:cxn modelId="{BAC09121-3602-462F-A41B-0B97139FF7F8}" type="presParOf" srcId="{42FDB4C8-5279-45BE-9F7A-46BCADA577CA}" destId="{3FD09469-6C93-4CF7-95E6-EA02110EB3DD}" srcOrd="0" destOrd="0" presId="urn:microsoft.com/office/officeart/2005/8/layout/vList5"/>
    <dgm:cxn modelId="{A5DF6949-15C0-4B62-9BB7-73AA63AEA6AB}" type="presParOf" srcId="{42FDB4C8-5279-45BE-9F7A-46BCADA577CA}" destId="{33CA5DD0-2D62-4F14-AA5B-75BF98D8A73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49FE400-FFAB-4AA7-852A-D5947BD88B2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F4213588-F911-454A-B99A-8F5C96AA2530}">
      <dgm:prSet custT="1"/>
      <dgm:spPr>
        <a:solidFill>
          <a:schemeClr val="accent1">
            <a:lumMod val="50000"/>
          </a:schemeClr>
        </a:solidFill>
        <a:scene3d>
          <a:camera prst="orthographicFront">
            <a:rot lat="0" lon="0" rev="0"/>
          </a:camera>
          <a:lightRig rig="threePt" dir="t"/>
        </a:scene3d>
      </dgm:spPr>
      <dgm:t>
        <a:bodyPr/>
        <a:lstStyle/>
        <a:p>
          <a:pPr algn="l"/>
          <a:r>
            <a:rPr lang="en-GB" sz="2000" noProof="0" dirty="0">
              <a:latin typeface="Arial" panose="020B0604020202020204" pitchFamily="34" charset="0"/>
              <a:cs typeface="Arial" panose="020B0604020202020204" pitchFamily="34" charset="0"/>
            </a:rPr>
            <a:t>Proximity of potential suppliers</a:t>
          </a:r>
        </a:p>
      </dgm:t>
    </dgm:pt>
    <dgm:pt modelId="{BE715A68-215B-4DA1-B3E5-EE30680BE46F}" type="parTrans" cxnId="{660CCA8C-A8E5-4C5C-B94F-A3001B599E95}">
      <dgm:prSet/>
      <dgm:spPr/>
      <dgm:t>
        <a:bodyPr/>
        <a:lstStyle/>
        <a:p>
          <a:endParaRPr lang="en-GB" sz="2000" noProof="0" dirty="0">
            <a:latin typeface="Arial" panose="020B0604020202020204" pitchFamily="34" charset="0"/>
            <a:cs typeface="Arial" panose="020B0604020202020204" pitchFamily="34" charset="0"/>
          </a:endParaRPr>
        </a:p>
      </dgm:t>
    </dgm:pt>
    <dgm:pt modelId="{52070CB7-174F-4303-99CF-8F92D06CA688}" type="sibTrans" cxnId="{660CCA8C-A8E5-4C5C-B94F-A3001B599E95}">
      <dgm:prSet/>
      <dgm:spPr/>
      <dgm:t>
        <a:bodyPr/>
        <a:lstStyle/>
        <a:p>
          <a:endParaRPr lang="en-GB" sz="2000" noProof="0" dirty="0">
            <a:latin typeface="Arial" panose="020B0604020202020204" pitchFamily="34" charset="0"/>
            <a:cs typeface="Arial" panose="020B0604020202020204" pitchFamily="34" charset="0"/>
          </a:endParaRPr>
        </a:p>
      </dgm:t>
    </dgm:pt>
    <dgm:pt modelId="{F357FAED-AD75-460F-B66C-F5D4D648088F}">
      <dgm:prSet custT="1"/>
      <dgm:spPr/>
      <dgm:t>
        <a:bodyPr/>
        <a:lstStyle/>
        <a:p>
          <a:pPr defTabSz="1008063">
            <a:tabLst/>
          </a:pPr>
          <a:r>
            <a:rPr lang="en-GB" sz="1600" noProof="0" dirty="0">
              <a:latin typeface="Arial"/>
              <a:cs typeface="Arial"/>
            </a:rPr>
            <a:t>by proceeding faster with innovations due to the proximity of potential suppliers and even their involvement in the innovation process</a:t>
          </a:r>
          <a:endParaRPr lang="en-GB" sz="1600" noProof="0" dirty="0">
            <a:latin typeface="Arial" panose="020B0604020202020204" pitchFamily="34" charset="0"/>
            <a:cs typeface="Arial" panose="020B0604020202020204" pitchFamily="34" charset="0"/>
          </a:endParaRPr>
        </a:p>
      </dgm:t>
    </dgm:pt>
    <dgm:pt modelId="{00600AA2-99E3-4287-8808-F78105360CD7}" type="parTrans" cxnId="{60C8FB14-D14B-4CC2-9F43-4DB21201D09A}">
      <dgm:prSet/>
      <dgm:spPr/>
      <dgm:t>
        <a:bodyPr/>
        <a:lstStyle/>
        <a:p>
          <a:endParaRPr lang="en-GB" sz="2000" noProof="0" dirty="0">
            <a:latin typeface="Arial" panose="020B0604020202020204" pitchFamily="34" charset="0"/>
            <a:cs typeface="Arial" panose="020B0604020202020204" pitchFamily="34" charset="0"/>
          </a:endParaRPr>
        </a:p>
      </dgm:t>
    </dgm:pt>
    <dgm:pt modelId="{99E5CDBC-1246-420E-9E04-6B99FA8F6C09}" type="sibTrans" cxnId="{60C8FB14-D14B-4CC2-9F43-4DB21201D09A}">
      <dgm:prSet/>
      <dgm:spPr/>
      <dgm:t>
        <a:bodyPr/>
        <a:lstStyle/>
        <a:p>
          <a:endParaRPr lang="en-GB" sz="2000" noProof="0" dirty="0">
            <a:latin typeface="Arial" panose="020B0604020202020204" pitchFamily="34" charset="0"/>
            <a:cs typeface="Arial" panose="020B0604020202020204" pitchFamily="34" charset="0"/>
          </a:endParaRPr>
        </a:p>
      </dgm:t>
    </dgm:pt>
    <dgm:pt modelId="{A80D8588-6612-474C-BB6E-9B633830B515}">
      <dgm:prSet custT="1"/>
      <dgm:spPr>
        <a:solidFill>
          <a:srgbClr val="BBE0E3">
            <a:lumMod val="50000"/>
          </a:srgbClr>
        </a:solidFill>
        <a:ln w="25400" cap="flat" cmpd="sng" algn="ctr">
          <a:solidFill>
            <a:srgbClr val="FFFFFF">
              <a:hueOff val="0"/>
              <a:satOff val="0"/>
              <a:lumOff val="0"/>
              <a:alphaOff val="0"/>
            </a:srgbClr>
          </a:solidFill>
          <a:prstDash val="solid"/>
        </a:ln>
        <a:effectLst/>
        <a:scene3d>
          <a:camera prst="orthographicFront">
            <a:rot lat="0" lon="0" rev="0"/>
          </a:camera>
          <a:lightRig rig="threePt" dir="t"/>
        </a:scene3d>
      </dgm:spPr>
      <dgm:t>
        <a:bodyPr spcFirstLastPara="0" vert="horz" wrap="square" lIns="68580" tIns="34290" rIns="68580" bIns="34290" numCol="1" spcCol="1270" anchor="ctr" anchorCtr="0"/>
        <a:lstStyle/>
        <a:p>
          <a:pPr algn="l"/>
          <a:r>
            <a:rPr lang="en-GB" sz="2000" kern="1200" noProof="0" dirty="0">
              <a:solidFill>
                <a:srgbClr val="FFFFFF"/>
              </a:solidFill>
              <a:latin typeface="Arial" panose="020B0604020202020204" pitchFamily="34" charset="0"/>
              <a:ea typeface="+mn-ea"/>
              <a:cs typeface="Arial" panose="020B0604020202020204" pitchFamily="34" charset="0"/>
            </a:rPr>
            <a:t>Availability</a:t>
          </a:r>
          <a:r>
            <a:rPr lang="en-GB" sz="2000" kern="1200" noProof="0" dirty="0">
              <a:latin typeface="Arial" panose="020B0604020202020204" pitchFamily="34" charset="0"/>
              <a:cs typeface="Arial" panose="020B0604020202020204" pitchFamily="34" charset="0"/>
            </a:rPr>
            <a:t> of professionals</a:t>
          </a:r>
        </a:p>
      </dgm:t>
    </dgm:pt>
    <dgm:pt modelId="{6CC7E948-1BD7-4FE7-B896-477E26439FDE}" type="parTrans" cxnId="{E0386188-2653-41CE-AB68-FB5498AE8F3C}">
      <dgm:prSet/>
      <dgm:spPr/>
      <dgm:t>
        <a:bodyPr/>
        <a:lstStyle/>
        <a:p>
          <a:endParaRPr lang="en-GB" sz="2000" noProof="0" dirty="0"/>
        </a:p>
      </dgm:t>
    </dgm:pt>
    <dgm:pt modelId="{FD4DFCB2-81B3-4D89-8337-F0B0CE010937}" type="sibTrans" cxnId="{E0386188-2653-41CE-AB68-FB5498AE8F3C}">
      <dgm:prSet/>
      <dgm:spPr/>
      <dgm:t>
        <a:bodyPr/>
        <a:lstStyle/>
        <a:p>
          <a:endParaRPr lang="en-GB" sz="2000" noProof="0" dirty="0"/>
        </a:p>
      </dgm:t>
    </dgm:pt>
    <dgm:pt modelId="{D4364191-0EA8-40BD-89BC-EEFDAD9969D4}">
      <dgm:prSet custT="1"/>
      <dgm:spPr/>
      <dgm:t>
        <a:bodyPr/>
        <a:lstStyle/>
        <a:p>
          <a:pPr>
            <a:buFont typeface="Arial" panose="020B0604020202020204" pitchFamily="34" charset="0"/>
            <a:buChar char="•"/>
          </a:pPr>
          <a:r>
            <a:rPr lang="en-GB" sz="1600" noProof="0" dirty="0">
              <a:latin typeface="Arial"/>
              <a:cs typeface="Arial"/>
            </a:rPr>
            <a:t>by the availability of new professionals needed for introducing innovations</a:t>
          </a:r>
          <a:endParaRPr lang="en-GB" sz="1600" noProof="0" dirty="0"/>
        </a:p>
      </dgm:t>
    </dgm:pt>
    <dgm:pt modelId="{2138A38F-E7B1-4F2B-9231-8170EC9E25AC}" type="parTrans" cxnId="{406E6C18-0BAB-45D6-8350-E0BF41EC9D0C}">
      <dgm:prSet/>
      <dgm:spPr/>
      <dgm:t>
        <a:bodyPr/>
        <a:lstStyle/>
        <a:p>
          <a:endParaRPr lang="en-GB" sz="2000" noProof="0" dirty="0"/>
        </a:p>
      </dgm:t>
    </dgm:pt>
    <dgm:pt modelId="{9D5FC326-D1DE-4D55-9B49-E5926ADBBC98}" type="sibTrans" cxnId="{406E6C18-0BAB-45D6-8350-E0BF41EC9D0C}">
      <dgm:prSet/>
      <dgm:spPr/>
      <dgm:t>
        <a:bodyPr/>
        <a:lstStyle/>
        <a:p>
          <a:endParaRPr lang="en-GB" sz="2000" noProof="0" dirty="0"/>
        </a:p>
      </dgm:t>
    </dgm:pt>
    <dgm:pt modelId="{55A07D3D-9229-4BF9-BFEF-E777785F998B}">
      <dgm:prSet custT="1"/>
      <dgm:spPr>
        <a:solidFill>
          <a:schemeClr val="accent1">
            <a:lumMod val="50000"/>
          </a:schemeClr>
        </a:solidFill>
      </dgm:spPr>
      <dgm:t>
        <a:bodyPr/>
        <a:lstStyle/>
        <a:p>
          <a:pPr algn="l">
            <a:buFont typeface="Arial" panose="020B0604020202020204" pitchFamily="34" charset="0"/>
            <a:buChar char="•"/>
          </a:pPr>
          <a:r>
            <a:rPr lang="en-GB" sz="2000" kern="1200" noProof="0" dirty="0">
              <a:solidFill>
                <a:srgbClr val="FFFFFF"/>
              </a:solidFill>
              <a:latin typeface="Arial" panose="020B0604020202020204" pitchFamily="34" charset="0"/>
              <a:ea typeface="+mn-ea"/>
              <a:cs typeface="Arial" panose="020B0604020202020204" pitchFamily="34" charset="0"/>
            </a:rPr>
            <a:t>Utilising</a:t>
          </a:r>
          <a:r>
            <a:rPr lang="en-GB" sz="1800" kern="1200" noProof="0" dirty="0">
              <a:solidFill>
                <a:srgbClr val="FFFFFF"/>
              </a:solidFill>
              <a:latin typeface="Arial" panose="020B0604020202020204" pitchFamily="34" charset="0"/>
              <a:ea typeface="+mn-ea"/>
              <a:cs typeface="Arial" panose="020B0604020202020204" pitchFamily="34" charset="0"/>
            </a:rPr>
            <a:t> </a:t>
          </a:r>
          <a:r>
            <a:rPr lang="en-GB" sz="1600" kern="1200" noProof="0" dirty="0">
              <a:solidFill>
                <a:srgbClr val="FFFFFF"/>
              </a:solidFill>
              <a:latin typeface="Arial" panose="020B0604020202020204" pitchFamily="34" charset="0"/>
              <a:ea typeface="+mn-ea"/>
              <a:cs typeface="Arial" panose="020B0604020202020204" pitchFamily="34" charset="0"/>
            </a:rPr>
            <a:t>complementarities</a:t>
          </a:r>
        </a:p>
      </dgm:t>
    </dgm:pt>
    <dgm:pt modelId="{8A55E3BD-E527-49A2-9A87-F39B50A66C63}" type="parTrans" cxnId="{EBB3427B-2E76-4C16-8472-F9DF8490EDA9}">
      <dgm:prSet/>
      <dgm:spPr/>
      <dgm:t>
        <a:bodyPr/>
        <a:lstStyle/>
        <a:p>
          <a:endParaRPr lang="en-US" sz="2000"/>
        </a:p>
      </dgm:t>
    </dgm:pt>
    <dgm:pt modelId="{F68BA4DE-38DB-4547-A610-81B791B93938}" type="sibTrans" cxnId="{EBB3427B-2E76-4C16-8472-F9DF8490EDA9}">
      <dgm:prSet/>
      <dgm:spPr/>
      <dgm:t>
        <a:bodyPr/>
        <a:lstStyle/>
        <a:p>
          <a:endParaRPr lang="en-US" sz="2000"/>
        </a:p>
      </dgm:t>
    </dgm:pt>
    <dgm:pt modelId="{B09C6B7A-E3FB-433E-9D14-D780EF6E8358}">
      <dgm:prSet custT="1"/>
      <dgm:spPr/>
      <dgm:t>
        <a:bodyPr/>
        <a:lstStyle/>
        <a:p>
          <a:pPr>
            <a:buFont typeface="Arial" panose="020B0604020202020204" pitchFamily="34" charset="0"/>
            <a:buChar char="•"/>
          </a:pPr>
          <a:r>
            <a:rPr lang="en-US" sz="1600" dirty="0">
              <a:solidFill>
                <a:schemeClr val="tx1"/>
              </a:solidFill>
              <a:latin typeface="Arial"/>
              <a:cs typeface="Arial"/>
            </a:rPr>
            <a:t>by utilizing complementarities of local innovation partners</a:t>
          </a:r>
          <a:endParaRPr lang="en-GB" sz="1600" noProof="0" dirty="0">
            <a:solidFill>
              <a:schemeClr val="tx1"/>
            </a:solidFill>
          </a:endParaRPr>
        </a:p>
      </dgm:t>
    </dgm:pt>
    <dgm:pt modelId="{4981126F-E0BE-4288-8B2C-5191CBA55BD0}" type="parTrans" cxnId="{D189E50C-676C-4EB5-952C-E5A3C3711528}">
      <dgm:prSet/>
      <dgm:spPr/>
      <dgm:t>
        <a:bodyPr/>
        <a:lstStyle/>
        <a:p>
          <a:endParaRPr lang="en-US" sz="2000"/>
        </a:p>
      </dgm:t>
    </dgm:pt>
    <dgm:pt modelId="{66C4E93E-618D-420E-9D77-4E746498592B}" type="sibTrans" cxnId="{D189E50C-676C-4EB5-952C-E5A3C3711528}">
      <dgm:prSet/>
      <dgm:spPr/>
      <dgm:t>
        <a:bodyPr/>
        <a:lstStyle/>
        <a:p>
          <a:endParaRPr lang="en-US" sz="2000"/>
        </a:p>
      </dgm:t>
    </dgm:pt>
    <dgm:pt modelId="{748C90C0-7140-47D1-BBCA-65C789F1766C}">
      <dgm:prSet custT="1"/>
      <dgm:spPr>
        <a:solidFill>
          <a:schemeClr val="accent1">
            <a:lumMod val="50000"/>
          </a:schemeClr>
        </a:solidFill>
      </dgm:spPr>
      <dgm:t>
        <a:bodyPr/>
        <a:lstStyle/>
        <a:p>
          <a:pPr algn="l">
            <a:buFont typeface="Arial" panose="020B0604020202020204" pitchFamily="34" charset="0"/>
            <a:buChar char="•"/>
          </a:pPr>
          <a:r>
            <a:rPr lang="en-US" sz="2000" noProof="0" dirty="0">
              <a:solidFill>
                <a:schemeClr val="bg1"/>
              </a:solidFill>
              <a:latin typeface="Arial" panose="020B0604020202020204" pitchFamily="34" charset="0"/>
              <a:cs typeface="Arial" panose="020B0604020202020204" pitchFamily="34" charset="0"/>
            </a:rPr>
            <a:t>Reducing costs of innovations</a:t>
          </a:r>
        </a:p>
      </dgm:t>
    </dgm:pt>
    <dgm:pt modelId="{ACEC9469-93E3-4ABE-A1C9-7BD6A52A484F}" type="parTrans" cxnId="{CA8D60E7-E709-4DC3-8215-F57B7F8DE0B1}">
      <dgm:prSet/>
      <dgm:spPr/>
      <dgm:t>
        <a:bodyPr/>
        <a:lstStyle/>
        <a:p>
          <a:endParaRPr lang="en-US" sz="2000"/>
        </a:p>
      </dgm:t>
    </dgm:pt>
    <dgm:pt modelId="{F83A94CF-E09F-4EEA-BE8D-5E0B6C50C76D}" type="sibTrans" cxnId="{CA8D60E7-E709-4DC3-8215-F57B7F8DE0B1}">
      <dgm:prSet/>
      <dgm:spPr/>
      <dgm:t>
        <a:bodyPr/>
        <a:lstStyle/>
        <a:p>
          <a:endParaRPr lang="en-US" sz="2000"/>
        </a:p>
      </dgm:t>
    </dgm:pt>
    <dgm:pt modelId="{461163FF-8B33-489B-8BE4-1F5229B00F03}">
      <dgm:prSet custT="1"/>
      <dgm:spPr/>
      <dgm:t>
        <a:bodyPr/>
        <a:lstStyle/>
        <a:p>
          <a:pPr>
            <a:buFont typeface="Arial" panose="020B0604020202020204" pitchFamily="34" charset="0"/>
            <a:buChar char="•"/>
          </a:pPr>
          <a:r>
            <a:rPr lang="en-US" sz="1600" dirty="0">
              <a:solidFill>
                <a:schemeClr val="tx1"/>
              </a:solidFill>
              <a:latin typeface="Arial"/>
              <a:cs typeface="Arial"/>
            </a:rPr>
            <a:t>by reducing operational and transaction costs of innovations</a:t>
          </a:r>
          <a:endParaRPr lang="en-GB" sz="1600" noProof="0" dirty="0">
            <a:solidFill>
              <a:schemeClr val="tx1"/>
            </a:solidFill>
          </a:endParaRPr>
        </a:p>
      </dgm:t>
    </dgm:pt>
    <dgm:pt modelId="{142E97CA-233E-4EAE-8E69-E72FFABF60D9}" type="parTrans" cxnId="{DDC4C3E6-756F-457D-8486-7BF6D44B93B9}">
      <dgm:prSet/>
      <dgm:spPr/>
      <dgm:t>
        <a:bodyPr/>
        <a:lstStyle/>
        <a:p>
          <a:endParaRPr lang="en-US" sz="2000"/>
        </a:p>
      </dgm:t>
    </dgm:pt>
    <dgm:pt modelId="{F890007D-7123-4D5C-AB42-EF0B63754E0A}" type="sibTrans" cxnId="{DDC4C3E6-756F-457D-8486-7BF6D44B93B9}">
      <dgm:prSet/>
      <dgm:spPr/>
      <dgm:t>
        <a:bodyPr/>
        <a:lstStyle/>
        <a:p>
          <a:endParaRPr lang="en-US" sz="2000"/>
        </a:p>
      </dgm:t>
    </dgm:pt>
    <dgm:pt modelId="{5735A596-5923-4AF6-858C-31E36C201816}" type="pres">
      <dgm:prSet presAssocID="{649FE400-FFAB-4AA7-852A-D5947BD88B2E}" presName="Name0" presStyleCnt="0">
        <dgm:presLayoutVars>
          <dgm:dir/>
          <dgm:animLvl val="lvl"/>
          <dgm:resizeHandles val="exact"/>
        </dgm:presLayoutVars>
      </dgm:prSet>
      <dgm:spPr/>
    </dgm:pt>
    <dgm:pt modelId="{D5E4F91D-EE8E-4F43-A23F-2FB2D6993137}" type="pres">
      <dgm:prSet presAssocID="{F4213588-F911-454A-B99A-8F5C96AA2530}" presName="linNode" presStyleCnt="0"/>
      <dgm:spPr/>
    </dgm:pt>
    <dgm:pt modelId="{4605040A-9F24-433B-8E97-9578B54172C4}" type="pres">
      <dgm:prSet presAssocID="{F4213588-F911-454A-B99A-8F5C96AA2530}" presName="parentText" presStyleLbl="node1" presStyleIdx="0" presStyleCnt="4" custScaleX="75342" custLinFactNeighborX="-6150">
        <dgm:presLayoutVars>
          <dgm:chMax val="1"/>
          <dgm:bulletEnabled val="1"/>
        </dgm:presLayoutVars>
      </dgm:prSet>
      <dgm:spPr/>
    </dgm:pt>
    <dgm:pt modelId="{1EEDF264-4B98-44EC-9457-47564AB3DDD6}" type="pres">
      <dgm:prSet presAssocID="{F4213588-F911-454A-B99A-8F5C96AA2530}" presName="descendantText" presStyleLbl="alignAccFollowNode1" presStyleIdx="0" presStyleCnt="4" custScaleX="113318" custLinFactNeighborX="-473">
        <dgm:presLayoutVars>
          <dgm:bulletEnabled val="1"/>
        </dgm:presLayoutVars>
      </dgm:prSet>
      <dgm:spPr/>
    </dgm:pt>
    <dgm:pt modelId="{918DE262-D325-4A9D-93A5-203D5BE7E05D}" type="pres">
      <dgm:prSet presAssocID="{52070CB7-174F-4303-99CF-8F92D06CA688}" presName="sp" presStyleCnt="0"/>
      <dgm:spPr/>
    </dgm:pt>
    <dgm:pt modelId="{42FDB4C8-5279-45BE-9F7A-46BCADA577CA}" type="pres">
      <dgm:prSet presAssocID="{A80D8588-6612-474C-BB6E-9B633830B515}" presName="linNode" presStyleCnt="0"/>
      <dgm:spPr/>
    </dgm:pt>
    <dgm:pt modelId="{3FD09469-6C93-4CF7-95E6-EA02110EB3DD}" type="pres">
      <dgm:prSet presAssocID="{A80D8588-6612-474C-BB6E-9B633830B515}" presName="parentText" presStyleLbl="node1" presStyleIdx="1" presStyleCnt="4" custScaleX="116717" custLinFactNeighborX="-24996">
        <dgm:presLayoutVars>
          <dgm:chMax val="1"/>
          <dgm:bulletEnabled val="1"/>
        </dgm:presLayoutVars>
      </dgm:prSet>
      <dgm:spPr>
        <a:xfrm>
          <a:off x="464" y="3622097"/>
          <a:ext cx="1733601" cy="689697"/>
        </a:xfrm>
        <a:prstGeom prst="roundRect">
          <a:avLst/>
        </a:prstGeom>
      </dgm:spPr>
    </dgm:pt>
    <dgm:pt modelId="{33CA5DD0-2D62-4F14-AA5B-75BF98D8A739}" type="pres">
      <dgm:prSet presAssocID="{A80D8588-6612-474C-BB6E-9B633830B515}" presName="descendantText" presStyleLbl="alignAccFollowNode1" presStyleIdx="1" presStyleCnt="4" custScaleX="176278">
        <dgm:presLayoutVars>
          <dgm:bulletEnabled val="1"/>
        </dgm:presLayoutVars>
      </dgm:prSet>
      <dgm:spPr/>
    </dgm:pt>
    <dgm:pt modelId="{3F7C8418-B12F-4A22-A1AA-6C5CE2ABB397}" type="pres">
      <dgm:prSet presAssocID="{FD4DFCB2-81B3-4D89-8337-F0B0CE010937}" presName="sp" presStyleCnt="0"/>
      <dgm:spPr/>
    </dgm:pt>
    <dgm:pt modelId="{2539E088-5A20-44CE-80E9-144102C51698}" type="pres">
      <dgm:prSet presAssocID="{55A07D3D-9229-4BF9-BFEF-E777785F998B}" presName="linNode" presStyleCnt="0"/>
      <dgm:spPr/>
    </dgm:pt>
    <dgm:pt modelId="{41A0D3A0-7BFA-4344-9740-16E1722892F5}" type="pres">
      <dgm:prSet presAssocID="{55A07D3D-9229-4BF9-BFEF-E777785F998B}" presName="parentText" presStyleLbl="node1" presStyleIdx="2" presStyleCnt="4" custScaleX="83950">
        <dgm:presLayoutVars>
          <dgm:chMax val="1"/>
          <dgm:bulletEnabled val="1"/>
        </dgm:presLayoutVars>
      </dgm:prSet>
      <dgm:spPr/>
    </dgm:pt>
    <dgm:pt modelId="{9136A239-DDC5-42DB-9A2B-B16E80F0612D}" type="pres">
      <dgm:prSet presAssocID="{55A07D3D-9229-4BF9-BFEF-E777785F998B}" presName="descendantText" presStyleLbl="alignAccFollowNode1" presStyleIdx="2" presStyleCnt="4" custScaleX="126744" custLinFactNeighborX="1580">
        <dgm:presLayoutVars>
          <dgm:bulletEnabled val="1"/>
        </dgm:presLayoutVars>
      </dgm:prSet>
      <dgm:spPr/>
    </dgm:pt>
    <dgm:pt modelId="{FFD3A2E8-CBAE-43D5-A20D-CF493B3C9154}" type="pres">
      <dgm:prSet presAssocID="{F68BA4DE-38DB-4547-A610-81B791B93938}" presName="sp" presStyleCnt="0"/>
      <dgm:spPr/>
    </dgm:pt>
    <dgm:pt modelId="{5323D6BB-9BCB-4BB7-AEAC-0ED3D6748259}" type="pres">
      <dgm:prSet presAssocID="{748C90C0-7140-47D1-BBCA-65C789F1766C}" presName="linNode" presStyleCnt="0"/>
      <dgm:spPr/>
    </dgm:pt>
    <dgm:pt modelId="{7D0D7B70-58F6-4250-BDA0-4B2B7AF89C7B}" type="pres">
      <dgm:prSet presAssocID="{748C90C0-7140-47D1-BBCA-65C789F1766C}" presName="parentText" presStyleLbl="node1" presStyleIdx="3" presStyleCnt="4" custScaleX="83950">
        <dgm:presLayoutVars>
          <dgm:chMax val="1"/>
          <dgm:bulletEnabled val="1"/>
        </dgm:presLayoutVars>
      </dgm:prSet>
      <dgm:spPr/>
    </dgm:pt>
    <dgm:pt modelId="{C268AB6F-964B-42E6-A903-864D248A8BA6}" type="pres">
      <dgm:prSet presAssocID="{748C90C0-7140-47D1-BBCA-65C789F1766C}" presName="descendantText" presStyleLbl="alignAccFollowNode1" presStyleIdx="3" presStyleCnt="4" custScaleX="126744" custLinFactNeighborX="-635">
        <dgm:presLayoutVars>
          <dgm:bulletEnabled val="1"/>
        </dgm:presLayoutVars>
      </dgm:prSet>
      <dgm:spPr/>
    </dgm:pt>
  </dgm:ptLst>
  <dgm:cxnLst>
    <dgm:cxn modelId="{660CCA8C-A8E5-4C5C-B94F-A3001B599E95}" srcId="{649FE400-FFAB-4AA7-852A-D5947BD88B2E}" destId="{F4213588-F911-454A-B99A-8F5C96AA2530}" srcOrd="0" destOrd="0" parTransId="{BE715A68-215B-4DA1-B3E5-EE30680BE46F}" sibTransId="{52070CB7-174F-4303-99CF-8F92D06CA688}"/>
    <dgm:cxn modelId="{B2B129C6-7F05-4D28-90F7-F56B863B326B}" type="presOf" srcId="{B09C6B7A-E3FB-433E-9D14-D780EF6E8358}" destId="{9136A239-DDC5-42DB-9A2B-B16E80F0612D}" srcOrd="0" destOrd="0" presId="urn:microsoft.com/office/officeart/2005/8/layout/vList5"/>
    <dgm:cxn modelId="{E0386188-2653-41CE-AB68-FB5498AE8F3C}" srcId="{649FE400-FFAB-4AA7-852A-D5947BD88B2E}" destId="{A80D8588-6612-474C-BB6E-9B633830B515}" srcOrd="1" destOrd="0" parTransId="{6CC7E948-1BD7-4FE7-B896-477E26439FDE}" sibTransId="{FD4DFCB2-81B3-4D89-8337-F0B0CE010937}"/>
    <dgm:cxn modelId="{DDC4C3E6-756F-457D-8486-7BF6D44B93B9}" srcId="{748C90C0-7140-47D1-BBCA-65C789F1766C}" destId="{461163FF-8B33-489B-8BE4-1F5229B00F03}" srcOrd="0" destOrd="0" parTransId="{142E97CA-233E-4EAE-8E69-E72FFABF60D9}" sibTransId="{F890007D-7123-4D5C-AB42-EF0B63754E0A}"/>
    <dgm:cxn modelId="{CA8D60E7-E709-4DC3-8215-F57B7F8DE0B1}" srcId="{649FE400-FFAB-4AA7-852A-D5947BD88B2E}" destId="{748C90C0-7140-47D1-BBCA-65C789F1766C}" srcOrd="3" destOrd="0" parTransId="{ACEC9469-93E3-4ABE-A1C9-7BD6A52A484F}" sibTransId="{F83A94CF-E09F-4EEA-BE8D-5E0B6C50C76D}"/>
    <dgm:cxn modelId="{A928D80A-BEE8-473E-B039-98F420CFBAFB}" type="presOf" srcId="{55A07D3D-9229-4BF9-BFEF-E777785F998B}" destId="{41A0D3A0-7BFA-4344-9740-16E1722892F5}" srcOrd="0" destOrd="0" presId="urn:microsoft.com/office/officeart/2005/8/layout/vList5"/>
    <dgm:cxn modelId="{D189E50C-676C-4EB5-952C-E5A3C3711528}" srcId="{55A07D3D-9229-4BF9-BFEF-E777785F998B}" destId="{B09C6B7A-E3FB-433E-9D14-D780EF6E8358}" srcOrd="0" destOrd="0" parTransId="{4981126F-E0BE-4288-8B2C-5191CBA55BD0}" sibTransId="{66C4E93E-618D-420E-9D77-4E746498592B}"/>
    <dgm:cxn modelId="{ACA5AF37-E7B8-474D-BE02-A3FDFD76FA90}" type="presOf" srcId="{F357FAED-AD75-460F-B66C-F5D4D648088F}" destId="{1EEDF264-4B98-44EC-9457-47564AB3DDD6}" srcOrd="0" destOrd="0" presId="urn:microsoft.com/office/officeart/2005/8/layout/vList5"/>
    <dgm:cxn modelId="{60C8FB14-D14B-4CC2-9F43-4DB21201D09A}" srcId="{F4213588-F911-454A-B99A-8F5C96AA2530}" destId="{F357FAED-AD75-460F-B66C-F5D4D648088F}" srcOrd="0" destOrd="0" parTransId="{00600AA2-99E3-4287-8808-F78105360CD7}" sibTransId="{99E5CDBC-1246-420E-9E04-6B99FA8F6C09}"/>
    <dgm:cxn modelId="{D1000721-1CF7-4E6A-AC5A-62FF3D7F73B2}" type="presOf" srcId="{F4213588-F911-454A-B99A-8F5C96AA2530}" destId="{4605040A-9F24-433B-8E97-9578B54172C4}" srcOrd="0" destOrd="0" presId="urn:microsoft.com/office/officeart/2005/8/layout/vList5"/>
    <dgm:cxn modelId="{E78493B0-FCDD-4778-8592-33D829EAFE8C}" type="presOf" srcId="{461163FF-8B33-489B-8BE4-1F5229B00F03}" destId="{C268AB6F-964B-42E6-A903-864D248A8BA6}" srcOrd="0" destOrd="0" presId="urn:microsoft.com/office/officeart/2005/8/layout/vList5"/>
    <dgm:cxn modelId="{85BF7FC1-A7BC-4CF9-B49D-A698DBADAB75}" type="presOf" srcId="{649FE400-FFAB-4AA7-852A-D5947BD88B2E}" destId="{5735A596-5923-4AF6-858C-31E36C201816}" srcOrd="0" destOrd="0" presId="urn:microsoft.com/office/officeart/2005/8/layout/vList5"/>
    <dgm:cxn modelId="{6229A0C4-A146-45A9-BCB0-53F38BAD35A6}" type="presOf" srcId="{A80D8588-6612-474C-BB6E-9B633830B515}" destId="{3FD09469-6C93-4CF7-95E6-EA02110EB3DD}" srcOrd="0" destOrd="0" presId="urn:microsoft.com/office/officeart/2005/8/layout/vList5"/>
    <dgm:cxn modelId="{EBB3427B-2E76-4C16-8472-F9DF8490EDA9}" srcId="{649FE400-FFAB-4AA7-852A-D5947BD88B2E}" destId="{55A07D3D-9229-4BF9-BFEF-E777785F998B}" srcOrd="2" destOrd="0" parTransId="{8A55E3BD-E527-49A2-9A87-F39B50A66C63}" sibTransId="{F68BA4DE-38DB-4547-A610-81B791B93938}"/>
    <dgm:cxn modelId="{406E6C18-0BAB-45D6-8350-E0BF41EC9D0C}" srcId="{A80D8588-6612-474C-BB6E-9B633830B515}" destId="{D4364191-0EA8-40BD-89BC-EEFDAD9969D4}" srcOrd="0" destOrd="0" parTransId="{2138A38F-E7B1-4F2B-9231-8170EC9E25AC}" sibTransId="{9D5FC326-D1DE-4D55-9B49-E5926ADBBC98}"/>
    <dgm:cxn modelId="{753D4489-FC57-44E0-9CED-7718F3BE6986}" type="presOf" srcId="{748C90C0-7140-47D1-BBCA-65C789F1766C}" destId="{7D0D7B70-58F6-4250-BDA0-4B2B7AF89C7B}" srcOrd="0" destOrd="0" presId="urn:microsoft.com/office/officeart/2005/8/layout/vList5"/>
    <dgm:cxn modelId="{8CED28A5-B9A0-4B3C-A4C5-BB3F1F0B6214}" type="presOf" srcId="{D4364191-0EA8-40BD-89BC-EEFDAD9969D4}" destId="{33CA5DD0-2D62-4F14-AA5B-75BF98D8A739}" srcOrd="0" destOrd="0" presId="urn:microsoft.com/office/officeart/2005/8/layout/vList5"/>
    <dgm:cxn modelId="{A2D988CE-0680-4C4F-94DA-0B40FD234544}" type="presParOf" srcId="{5735A596-5923-4AF6-858C-31E36C201816}" destId="{D5E4F91D-EE8E-4F43-A23F-2FB2D6993137}" srcOrd="0" destOrd="0" presId="urn:microsoft.com/office/officeart/2005/8/layout/vList5"/>
    <dgm:cxn modelId="{D89B457A-40EA-4900-9828-887391E2114D}" type="presParOf" srcId="{D5E4F91D-EE8E-4F43-A23F-2FB2D6993137}" destId="{4605040A-9F24-433B-8E97-9578B54172C4}" srcOrd="0" destOrd="0" presId="urn:microsoft.com/office/officeart/2005/8/layout/vList5"/>
    <dgm:cxn modelId="{6B4EE2CF-1BFF-4975-93BB-74DE7EAF9821}" type="presParOf" srcId="{D5E4F91D-EE8E-4F43-A23F-2FB2D6993137}" destId="{1EEDF264-4B98-44EC-9457-47564AB3DDD6}" srcOrd="1" destOrd="0" presId="urn:microsoft.com/office/officeart/2005/8/layout/vList5"/>
    <dgm:cxn modelId="{2E2F5E91-9F13-4DD5-9E09-3153ED3B39DA}" type="presParOf" srcId="{5735A596-5923-4AF6-858C-31E36C201816}" destId="{918DE262-D325-4A9D-93A5-203D5BE7E05D}" srcOrd="1" destOrd="0" presId="urn:microsoft.com/office/officeart/2005/8/layout/vList5"/>
    <dgm:cxn modelId="{5F2363F3-2BBE-4C46-9E2A-C82BC0C643C8}" type="presParOf" srcId="{5735A596-5923-4AF6-858C-31E36C201816}" destId="{42FDB4C8-5279-45BE-9F7A-46BCADA577CA}" srcOrd="2" destOrd="0" presId="urn:microsoft.com/office/officeart/2005/8/layout/vList5"/>
    <dgm:cxn modelId="{BAC09121-3602-462F-A41B-0B97139FF7F8}" type="presParOf" srcId="{42FDB4C8-5279-45BE-9F7A-46BCADA577CA}" destId="{3FD09469-6C93-4CF7-95E6-EA02110EB3DD}" srcOrd="0" destOrd="0" presId="urn:microsoft.com/office/officeart/2005/8/layout/vList5"/>
    <dgm:cxn modelId="{A5DF6949-15C0-4B62-9BB7-73AA63AEA6AB}" type="presParOf" srcId="{42FDB4C8-5279-45BE-9F7A-46BCADA577CA}" destId="{33CA5DD0-2D62-4F14-AA5B-75BF98D8A739}" srcOrd="1" destOrd="0" presId="urn:microsoft.com/office/officeart/2005/8/layout/vList5"/>
    <dgm:cxn modelId="{1C17D261-3C56-447B-ACE8-BDDAD94492E2}" type="presParOf" srcId="{5735A596-5923-4AF6-858C-31E36C201816}" destId="{3F7C8418-B12F-4A22-A1AA-6C5CE2ABB397}" srcOrd="3" destOrd="0" presId="urn:microsoft.com/office/officeart/2005/8/layout/vList5"/>
    <dgm:cxn modelId="{AF25C687-05BC-419B-8410-EF69F88FB35C}" type="presParOf" srcId="{5735A596-5923-4AF6-858C-31E36C201816}" destId="{2539E088-5A20-44CE-80E9-144102C51698}" srcOrd="4" destOrd="0" presId="urn:microsoft.com/office/officeart/2005/8/layout/vList5"/>
    <dgm:cxn modelId="{4D97240B-C187-46F3-8143-1DA7BBD4F4C1}" type="presParOf" srcId="{2539E088-5A20-44CE-80E9-144102C51698}" destId="{41A0D3A0-7BFA-4344-9740-16E1722892F5}" srcOrd="0" destOrd="0" presId="urn:microsoft.com/office/officeart/2005/8/layout/vList5"/>
    <dgm:cxn modelId="{E8865080-57FB-4E97-8919-B2AF97A89A75}" type="presParOf" srcId="{2539E088-5A20-44CE-80E9-144102C51698}" destId="{9136A239-DDC5-42DB-9A2B-B16E80F0612D}" srcOrd="1" destOrd="0" presId="urn:microsoft.com/office/officeart/2005/8/layout/vList5"/>
    <dgm:cxn modelId="{E03AEF94-B855-4247-88A9-709E2D0F7236}" type="presParOf" srcId="{5735A596-5923-4AF6-858C-31E36C201816}" destId="{FFD3A2E8-CBAE-43D5-A20D-CF493B3C9154}" srcOrd="5" destOrd="0" presId="urn:microsoft.com/office/officeart/2005/8/layout/vList5"/>
    <dgm:cxn modelId="{8DE0F18C-74D3-4BAD-BF62-0A769EB357AD}" type="presParOf" srcId="{5735A596-5923-4AF6-858C-31E36C201816}" destId="{5323D6BB-9BCB-4BB7-AEAC-0ED3D6748259}" srcOrd="6" destOrd="0" presId="urn:microsoft.com/office/officeart/2005/8/layout/vList5"/>
    <dgm:cxn modelId="{EADB40F8-B7D7-4BB9-8C07-3794388FEC00}" type="presParOf" srcId="{5323D6BB-9BCB-4BB7-AEAC-0ED3D6748259}" destId="{7D0D7B70-58F6-4250-BDA0-4B2B7AF89C7B}" srcOrd="0" destOrd="0" presId="urn:microsoft.com/office/officeart/2005/8/layout/vList5"/>
    <dgm:cxn modelId="{3850196B-BD84-47AA-8A82-968A1DCA7D39}" type="presParOf" srcId="{5323D6BB-9BCB-4BB7-AEAC-0ED3D6748259}" destId="{C268AB6F-964B-42E6-A903-864D248A8BA6}"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79B9012-A5AB-4BEF-BD08-38930BC893C7}"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US"/>
        </a:p>
      </dgm:t>
    </dgm:pt>
    <dgm:pt modelId="{AEF4FD50-C625-4983-8FE8-6A8297790E7C}">
      <dgm:prSet phldrT="[Text]" custT="1"/>
      <dgm:spPr>
        <a:solidFill>
          <a:srgbClr val="FF0000"/>
        </a:solidFill>
      </dgm:spPr>
      <dgm:t>
        <a:bodyPr/>
        <a:lstStyle/>
        <a:p>
          <a:r>
            <a:rPr lang="ne-NP" sz="1600" b="1" noProof="1">
              <a:latin typeface="Arial" panose="020B0604020202020204" pitchFamily="34" charset="0"/>
              <a:cs typeface="Arial" panose="020B0604020202020204" pitchFamily="34" charset="0"/>
            </a:rPr>
            <a:t>ECONOMIES OF SCALE</a:t>
          </a:r>
        </a:p>
      </dgm:t>
    </dgm:pt>
    <dgm:pt modelId="{E83CB1EB-3CCC-4BD3-8E23-7F1ECE26865D}" type="parTrans" cxnId="{C0BA575E-7039-487F-90F8-92B6208F29C5}">
      <dgm:prSet/>
      <dgm:spPr/>
      <dgm:t>
        <a:bodyPr/>
        <a:lstStyle/>
        <a:p>
          <a:endParaRPr lang="ne-NP" sz="3200" b="1" noProof="1">
            <a:latin typeface="Arial" panose="020B0604020202020204" pitchFamily="34" charset="0"/>
            <a:cs typeface="Arial" panose="020B0604020202020204" pitchFamily="34" charset="0"/>
          </a:endParaRPr>
        </a:p>
      </dgm:t>
    </dgm:pt>
    <dgm:pt modelId="{14C9DBC0-1406-4AFA-92C0-1D0B03B93C02}" type="sibTrans" cxnId="{C0BA575E-7039-487F-90F8-92B6208F29C5}">
      <dgm:prSet/>
      <dgm:spPr/>
      <dgm:t>
        <a:bodyPr/>
        <a:lstStyle/>
        <a:p>
          <a:endParaRPr lang="ne-NP" sz="3200" b="1" noProof="1">
            <a:latin typeface="Arial" panose="020B0604020202020204" pitchFamily="34" charset="0"/>
            <a:cs typeface="Arial" panose="020B0604020202020204" pitchFamily="34" charset="0"/>
          </a:endParaRPr>
        </a:p>
      </dgm:t>
    </dgm:pt>
    <dgm:pt modelId="{B0242A64-A45C-4E63-A0F5-198BE50E0187}">
      <dgm:prSet phldrT="[Text]" custT="1"/>
      <dgm:spPr>
        <a:solidFill>
          <a:srgbClr val="FFC000"/>
        </a:solidFill>
      </dgm:spPr>
      <dgm:t>
        <a:bodyPr/>
        <a:lstStyle/>
        <a:p>
          <a:r>
            <a:rPr lang="ne-NP" sz="1800" b="1" noProof="1">
              <a:latin typeface="Arial" panose="020B0604020202020204" pitchFamily="34" charset="0"/>
              <a:cs typeface="Arial" panose="020B0604020202020204" pitchFamily="34" charset="0"/>
            </a:rPr>
            <a:t>Specialising production</a:t>
          </a:r>
        </a:p>
      </dgm:t>
    </dgm:pt>
    <dgm:pt modelId="{195FC352-FC2A-43CB-94C2-03564BFA8EB3}" type="parTrans" cxnId="{4B6A4109-B39E-42D7-8FB0-3D4FD08FB78C}">
      <dgm:prSet custT="1"/>
      <dgm:spPr>
        <a:ln>
          <a:solidFill>
            <a:schemeClr val="accent1">
              <a:lumMod val="50000"/>
            </a:schemeClr>
          </a:solidFill>
        </a:ln>
      </dgm:spPr>
      <dgm:t>
        <a:bodyPr/>
        <a:lstStyle/>
        <a:p>
          <a:endParaRPr lang="ne-NP" sz="1200" b="1" noProof="1">
            <a:latin typeface="Arial" panose="020B0604020202020204" pitchFamily="34" charset="0"/>
            <a:cs typeface="Arial" panose="020B0604020202020204" pitchFamily="34" charset="0"/>
          </a:endParaRPr>
        </a:p>
      </dgm:t>
    </dgm:pt>
    <dgm:pt modelId="{EC8E8FDB-74A9-4BBE-BA4A-A23F97E5AF37}" type="sibTrans" cxnId="{4B6A4109-B39E-42D7-8FB0-3D4FD08FB78C}">
      <dgm:prSet/>
      <dgm:spPr/>
      <dgm:t>
        <a:bodyPr/>
        <a:lstStyle/>
        <a:p>
          <a:endParaRPr lang="ne-NP" sz="3200" b="1" noProof="1">
            <a:latin typeface="Arial" panose="020B0604020202020204" pitchFamily="34" charset="0"/>
            <a:cs typeface="Arial" panose="020B0604020202020204" pitchFamily="34" charset="0"/>
          </a:endParaRPr>
        </a:p>
      </dgm:t>
    </dgm:pt>
    <dgm:pt modelId="{8BA4ECBB-CF59-47FC-9D41-87C3DBB0887B}">
      <dgm:prSet phldrT="[Text]" custT="1"/>
      <dgm:spPr>
        <a:solidFill>
          <a:srgbClr val="76B531"/>
        </a:solidFill>
      </dgm:spPr>
      <dgm:t>
        <a:bodyPr/>
        <a:lstStyle/>
        <a:p>
          <a:r>
            <a:rPr lang="ne-NP" sz="1800" b="1" noProof="1">
              <a:latin typeface="Arial" panose="020B0604020202020204" pitchFamily="34" charset="0"/>
              <a:cs typeface="Arial" panose="020B0604020202020204" pitchFamily="34" charset="0"/>
            </a:rPr>
            <a:t>Joint purchasing of raw materials</a:t>
          </a:r>
        </a:p>
      </dgm:t>
    </dgm:pt>
    <dgm:pt modelId="{0BEFBF18-C6F7-41BF-B402-62D0F2827575}" type="parTrans" cxnId="{D2DB5DA3-81D1-4515-84EC-4BC04D75D2AB}">
      <dgm:prSet custT="1"/>
      <dgm:spPr>
        <a:ln>
          <a:solidFill>
            <a:schemeClr val="accent1">
              <a:lumMod val="50000"/>
            </a:schemeClr>
          </a:solidFill>
        </a:ln>
      </dgm:spPr>
      <dgm:t>
        <a:bodyPr/>
        <a:lstStyle/>
        <a:p>
          <a:endParaRPr lang="ne-NP" sz="1200" b="1" noProof="1">
            <a:latin typeface="Arial" panose="020B0604020202020204" pitchFamily="34" charset="0"/>
            <a:cs typeface="Arial" panose="020B0604020202020204" pitchFamily="34" charset="0"/>
          </a:endParaRPr>
        </a:p>
      </dgm:t>
    </dgm:pt>
    <dgm:pt modelId="{3A3534F8-06B5-4668-84C8-787C8F300CA6}" type="sibTrans" cxnId="{D2DB5DA3-81D1-4515-84EC-4BC04D75D2AB}">
      <dgm:prSet/>
      <dgm:spPr/>
      <dgm:t>
        <a:bodyPr/>
        <a:lstStyle/>
        <a:p>
          <a:endParaRPr lang="ne-NP" sz="3200" b="1" noProof="1">
            <a:latin typeface="Arial" panose="020B0604020202020204" pitchFamily="34" charset="0"/>
            <a:cs typeface="Arial" panose="020B0604020202020204" pitchFamily="34" charset="0"/>
          </a:endParaRPr>
        </a:p>
      </dgm:t>
    </dgm:pt>
    <dgm:pt modelId="{1204F3EA-3E13-4084-A737-426320E3C3CF}">
      <dgm:prSet phldrT="[Text]" custT="1"/>
      <dgm:spPr>
        <a:solidFill>
          <a:schemeClr val="accent1">
            <a:lumMod val="50000"/>
          </a:schemeClr>
        </a:solidFill>
      </dgm:spPr>
      <dgm:t>
        <a:bodyPr/>
        <a:lstStyle/>
        <a:p>
          <a:r>
            <a:rPr lang="ne-NP" sz="1800" b="1" noProof="1">
              <a:latin typeface="Arial" panose="020B0604020202020204" pitchFamily="34" charset="0"/>
              <a:cs typeface="Arial" panose="020B0604020202020204" pitchFamily="34" charset="0"/>
            </a:rPr>
            <a:t>Joint marketing</a:t>
          </a:r>
        </a:p>
      </dgm:t>
    </dgm:pt>
    <dgm:pt modelId="{8362F42F-5057-4EB8-8E7C-E1A50D4C14A4}" type="parTrans" cxnId="{4C9F2A6A-19C6-46BF-AC30-096C41072B92}">
      <dgm:prSet custT="1"/>
      <dgm:spPr>
        <a:ln>
          <a:solidFill>
            <a:schemeClr val="accent1">
              <a:lumMod val="50000"/>
            </a:schemeClr>
          </a:solidFill>
        </a:ln>
      </dgm:spPr>
      <dgm:t>
        <a:bodyPr/>
        <a:lstStyle/>
        <a:p>
          <a:endParaRPr lang="ne-NP" sz="1200" b="1" noProof="1">
            <a:latin typeface="Arial" panose="020B0604020202020204" pitchFamily="34" charset="0"/>
            <a:cs typeface="Arial" panose="020B0604020202020204" pitchFamily="34" charset="0"/>
          </a:endParaRPr>
        </a:p>
      </dgm:t>
    </dgm:pt>
    <dgm:pt modelId="{66058248-426A-4749-8EBA-6648F31785EE}" type="sibTrans" cxnId="{4C9F2A6A-19C6-46BF-AC30-096C41072B92}">
      <dgm:prSet/>
      <dgm:spPr/>
      <dgm:t>
        <a:bodyPr/>
        <a:lstStyle/>
        <a:p>
          <a:endParaRPr lang="ne-NP" sz="3200" b="1" noProof="1">
            <a:latin typeface="Arial" panose="020B0604020202020204" pitchFamily="34" charset="0"/>
            <a:cs typeface="Arial" panose="020B0604020202020204" pitchFamily="34" charset="0"/>
          </a:endParaRPr>
        </a:p>
      </dgm:t>
    </dgm:pt>
    <dgm:pt modelId="{1BBA9F20-BAAD-4B21-AF11-1E08AB17D30B}" type="pres">
      <dgm:prSet presAssocID="{479B9012-A5AB-4BEF-BD08-38930BC893C7}" presName="Name0" presStyleCnt="0">
        <dgm:presLayoutVars>
          <dgm:chMax val="1"/>
          <dgm:dir/>
          <dgm:animLvl val="ctr"/>
          <dgm:resizeHandles val="exact"/>
        </dgm:presLayoutVars>
      </dgm:prSet>
      <dgm:spPr/>
    </dgm:pt>
    <dgm:pt modelId="{6AF16649-46C4-4E40-BEDC-27497813EE36}" type="pres">
      <dgm:prSet presAssocID="{AEF4FD50-C625-4983-8FE8-6A8297790E7C}" presName="centerShape" presStyleLbl="node0" presStyleIdx="0" presStyleCnt="1" custScaleX="157014" custScaleY="129297" custLinFactNeighborY="-2490"/>
      <dgm:spPr/>
    </dgm:pt>
    <dgm:pt modelId="{C4CC2FF1-E8A2-4D0F-BC01-D56BAB454372}" type="pres">
      <dgm:prSet presAssocID="{195FC352-FC2A-43CB-94C2-03564BFA8EB3}" presName="parTrans" presStyleLbl="sibTrans2D1" presStyleIdx="0" presStyleCnt="3" custFlipVert="1"/>
      <dgm:spPr/>
    </dgm:pt>
    <dgm:pt modelId="{D011179B-ED9B-46B0-9CBB-9522E95E3B51}" type="pres">
      <dgm:prSet presAssocID="{195FC352-FC2A-43CB-94C2-03564BFA8EB3}" presName="connectorText" presStyleLbl="sibTrans2D1" presStyleIdx="0" presStyleCnt="3"/>
      <dgm:spPr/>
    </dgm:pt>
    <dgm:pt modelId="{F3DF3AD0-BFCD-4E1B-A642-FE338B5538A3}" type="pres">
      <dgm:prSet presAssocID="{B0242A64-A45C-4E63-A0F5-198BE50E0187}" presName="node" presStyleLbl="node1" presStyleIdx="0" presStyleCnt="3" custScaleX="127237">
        <dgm:presLayoutVars>
          <dgm:bulletEnabled val="1"/>
        </dgm:presLayoutVars>
      </dgm:prSet>
      <dgm:spPr/>
    </dgm:pt>
    <dgm:pt modelId="{86D539F5-329F-4273-A773-926F5F7CF15F}" type="pres">
      <dgm:prSet presAssocID="{0BEFBF18-C6F7-41BF-B402-62D0F2827575}" presName="parTrans" presStyleLbl="sibTrans2D1" presStyleIdx="1" presStyleCnt="3" custFlipVert="1" custFlipHor="1"/>
      <dgm:spPr/>
    </dgm:pt>
    <dgm:pt modelId="{2F39286B-621A-4E31-AC5F-BC3563565FF9}" type="pres">
      <dgm:prSet presAssocID="{0BEFBF18-C6F7-41BF-B402-62D0F2827575}" presName="connectorText" presStyleLbl="sibTrans2D1" presStyleIdx="1" presStyleCnt="3"/>
      <dgm:spPr/>
    </dgm:pt>
    <dgm:pt modelId="{D678F90E-DE9D-48DE-8B7E-F04C8A8CEFCF}" type="pres">
      <dgm:prSet presAssocID="{8BA4ECBB-CF59-47FC-9D41-87C3DBB0887B}" presName="node" presStyleLbl="node1" presStyleIdx="1" presStyleCnt="3" custScaleX="124644">
        <dgm:presLayoutVars>
          <dgm:bulletEnabled val="1"/>
        </dgm:presLayoutVars>
      </dgm:prSet>
      <dgm:spPr/>
    </dgm:pt>
    <dgm:pt modelId="{11AD44C4-2950-46E9-86FF-16095AD6389F}" type="pres">
      <dgm:prSet presAssocID="{8362F42F-5057-4EB8-8E7C-E1A50D4C14A4}" presName="parTrans" presStyleLbl="sibTrans2D1" presStyleIdx="2" presStyleCnt="3" custFlipVert="1" custFlipHor="1"/>
      <dgm:spPr/>
    </dgm:pt>
    <dgm:pt modelId="{B953D903-9E39-4899-BA13-22F2A31F5912}" type="pres">
      <dgm:prSet presAssocID="{8362F42F-5057-4EB8-8E7C-E1A50D4C14A4}" presName="connectorText" presStyleLbl="sibTrans2D1" presStyleIdx="2" presStyleCnt="3"/>
      <dgm:spPr/>
    </dgm:pt>
    <dgm:pt modelId="{6EE47F53-A517-4715-94FB-3E844E8DE39A}" type="pres">
      <dgm:prSet presAssocID="{1204F3EA-3E13-4084-A737-426320E3C3CF}" presName="node" presStyleLbl="node1" presStyleIdx="2" presStyleCnt="3" custScaleX="114840">
        <dgm:presLayoutVars>
          <dgm:bulletEnabled val="1"/>
        </dgm:presLayoutVars>
      </dgm:prSet>
      <dgm:spPr/>
    </dgm:pt>
  </dgm:ptLst>
  <dgm:cxnLst>
    <dgm:cxn modelId="{8C7F1BEF-88B8-470A-8589-6CDB8759E744}" type="presOf" srcId="{8BA4ECBB-CF59-47FC-9D41-87C3DBB0887B}" destId="{D678F90E-DE9D-48DE-8B7E-F04C8A8CEFCF}" srcOrd="0" destOrd="0" presId="urn:microsoft.com/office/officeart/2005/8/layout/radial5"/>
    <dgm:cxn modelId="{4B6A4109-B39E-42D7-8FB0-3D4FD08FB78C}" srcId="{AEF4FD50-C625-4983-8FE8-6A8297790E7C}" destId="{B0242A64-A45C-4E63-A0F5-198BE50E0187}" srcOrd="0" destOrd="0" parTransId="{195FC352-FC2A-43CB-94C2-03564BFA8EB3}" sibTransId="{EC8E8FDB-74A9-4BBE-BA4A-A23F97E5AF37}"/>
    <dgm:cxn modelId="{9347BAEF-9E56-4604-861A-901ABE3964D6}" type="presOf" srcId="{B0242A64-A45C-4E63-A0F5-198BE50E0187}" destId="{F3DF3AD0-BFCD-4E1B-A642-FE338B5538A3}" srcOrd="0" destOrd="0" presId="urn:microsoft.com/office/officeart/2005/8/layout/radial5"/>
    <dgm:cxn modelId="{4C9F2A6A-19C6-46BF-AC30-096C41072B92}" srcId="{AEF4FD50-C625-4983-8FE8-6A8297790E7C}" destId="{1204F3EA-3E13-4084-A737-426320E3C3CF}" srcOrd="2" destOrd="0" parTransId="{8362F42F-5057-4EB8-8E7C-E1A50D4C14A4}" sibTransId="{66058248-426A-4749-8EBA-6648F31785EE}"/>
    <dgm:cxn modelId="{9CF9458C-D4EA-49E6-83C9-BCA15A3BEAA5}" type="presOf" srcId="{1204F3EA-3E13-4084-A737-426320E3C3CF}" destId="{6EE47F53-A517-4715-94FB-3E844E8DE39A}" srcOrd="0" destOrd="0" presId="urn:microsoft.com/office/officeart/2005/8/layout/radial5"/>
    <dgm:cxn modelId="{57D20ABA-ECB3-4931-8464-BDB2D25841EF}" type="presOf" srcId="{0BEFBF18-C6F7-41BF-B402-62D0F2827575}" destId="{2F39286B-621A-4E31-AC5F-BC3563565FF9}" srcOrd="1" destOrd="0" presId="urn:microsoft.com/office/officeart/2005/8/layout/radial5"/>
    <dgm:cxn modelId="{8C93E73D-9D3A-4624-9928-29D4470D9536}" type="presOf" srcId="{8362F42F-5057-4EB8-8E7C-E1A50D4C14A4}" destId="{B953D903-9E39-4899-BA13-22F2A31F5912}" srcOrd="1" destOrd="0" presId="urn:microsoft.com/office/officeart/2005/8/layout/radial5"/>
    <dgm:cxn modelId="{6BD16A4B-E176-4435-89C7-F0A16ECDA656}" type="presOf" srcId="{8362F42F-5057-4EB8-8E7C-E1A50D4C14A4}" destId="{11AD44C4-2950-46E9-86FF-16095AD6389F}" srcOrd="0" destOrd="0" presId="urn:microsoft.com/office/officeart/2005/8/layout/radial5"/>
    <dgm:cxn modelId="{474D38B2-D886-40B4-8679-EB47FFEECE41}" type="presOf" srcId="{195FC352-FC2A-43CB-94C2-03564BFA8EB3}" destId="{D011179B-ED9B-46B0-9CBB-9522E95E3B51}" srcOrd="1" destOrd="0" presId="urn:microsoft.com/office/officeart/2005/8/layout/radial5"/>
    <dgm:cxn modelId="{083CCB26-BD71-4577-A756-8D40D4A355B3}" type="presOf" srcId="{195FC352-FC2A-43CB-94C2-03564BFA8EB3}" destId="{C4CC2FF1-E8A2-4D0F-BC01-D56BAB454372}" srcOrd="0" destOrd="0" presId="urn:microsoft.com/office/officeart/2005/8/layout/radial5"/>
    <dgm:cxn modelId="{AD3EFCA3-0E79-423B-8F79-451665031789}" type="presOf" srcId="{479B9012-A5AB-4BEF-BD08-38930BC893C7}" destId="{1BBA9F20-BAAD-4B21-AF11-1E08AB17D30B}" srcOrd="0" destOrd="0" presId="urn:microsoft.com/office/officeart/2005/8/layout/radial5"/>
    <dgm:cxn modelId="{C0BA575E-7039-487F-90F8-92B6208F29C5}" srcId="{479B9012-A5AB-4BEF-BD08-38930BC893C7}" destId="{AEF4FD50-C625-4983-8FE8-6A8297790E7C}" srcOrd="0" destOrd="0" parTransId="{E83CB1EB-3CCC-4BD3-8E23-7F1ECE26865D}" sibTransId="{14C9DBC0-1406-4AFA-92C0-1D0B03B93C02}"/>
    <dgm:cxn modelId="{C273EB83-9F35-4041-BB49-77BFA253C069}" type="presOf" srcId="{0BEFBF18-C6F7-41BF-B402-62D0F2827575}" destId="{86D539F5-329F-4273-A773-926F5F7CF15F}" srcOrd="0" destOrd="0" presId="urn:microsoft.com/office/officeart/2005/8/layout/radial5"/>
    <dgm:cxn modelId="{D2DB5DA3-81D1-4515-84EC-4BC04D75D2AB}" srcId="{AEF4FD50-C625-4983-8FE8-6A8297790E7C}" destId="{8BA4ECBB-CF59-47FC-9D41-87C3DBB0887B}" srcOrd="1" destOrd="0" parTransId="{0BEFBF18-C6F7-41BF-B402-62D0F2827575}" sibTransId="{3A3534F8-06B5-4668-84C8-787C8F300CA6}"/>
    <dgm:cxn modelId="{3FF452A3-3742-4FEB-81B8-ECC6D7BDB08B}" type="presOf" srcId="{AEF4FD50-C625-4983-8FE8-6A8297790E7C}" destId="{6AF16649-46C4-4E40-BEDC-27497813EE36}" srcOrd="0" destOrd="0" presId="urn:microsoft.com/office/officeart/2005/8/layout/radial5"/>
    <dgm:cxn modelId="{88078922-3475-4E88-8119-9C62C4525180}" type="presParOf" srcId="{1BBA9F20-BAAD-4B21-AF11-1E08AB17D30B}" destId="{6AF16649-46C4-4E40-BEDC-27497813EE36}" srcOrd="0" destOrd="0" presId="urn:microsoft.com/office/officeart/2005/8/layout/radial5"/>
    <dgm:cxn modelId="{644EEE47-258C-48BD-A05C-4FEAE9AB360D}" type="presParOf" srcId="{1BBA9F20-BAAD-4B21-AF11-1E08AB17D30B}" destId="{C4CC2FF1-E8A2-4D0F-BC01-D56BAB454372}" srcOrd="1" destOrd="0" presId="urn:microsoft.com/office/officeart/2005/8/layout/radial5"/>
    <dgm:cxn modelId="{CAB265CB-134A-4E51-9C00-BC2DE66954A1}" type="presParOf" srcId="{C4CC2FF1-E8A2-4D0F-BC01-D56BAB454372}" destId="{D011179B-ED9B-46B0-9CBB-9522E95E3B51}" srcOrd="0" destOrd="0" presId="urn:microsoft.com/office/officeart/2005/8/layout/radial5"/>
    <dgm:cxn modelId="{93DA4981-5FC9-4718-9BED-97FCA20FF971}" type="presParOf" srcId="{1BBA9F20-BAAD-4B21-AF11-1E08AB17D30B}" destId="{F3DF3AD0-BFCD-4E1B-A642-FE338B5538A3}" srcOrd="2" destOrd="0" presId="urn:microsoft.com/office/officeart/2005/8/layout/radial5"/>
    <dgm:cxn modelId="{262B16E4-7DBB-4BFF-B26D-F6D875FD06E4}" type="presParOf" srcId="{1BBA9F20-BAAD-4B21-AF11-1E08AB17D30B}" destId="{86D539F5-329F-4273-A773-926F5F7CF15F}" srcOrd="3" destOrd="0" presId="urn:microsoft.com/office/officeart/2005/8/layout/radial5"/>
    <dgm:cxn modelId="{94F66CC9-9273-475A-8D0B-E24DB3E16D41}" type="presParOf" srcId="{86D539F5-329F-4273-A773-926F5F7CF15F}" destId="{2F39286B-621A-4E31-AC5F-BC3563565FF9}" srcOrd="0" destOrd="0" presId="urn:microsoft.com/office/officeart/2005/8/layout/radial5"/>
    <dgm:cxn modelId="{AE16EF35-E202-439F-822A-5B05C85AFD44}" type="presParOf" srcId="{1BBA9F20-BAAD-4B21-AF11-1E08AB17D30B}" destId="{D678F90E-DE9D-48DE-8B7E-F04C8A8CEFCF}" srcOrd="4" destOrd="0" presId="urn:microsoft.com/office/officeart/2005/8/layout/radial5"/>
    <dgm:cxn modelId="{4D5537BB-AB8B-437B-88B7-54C65AC51716}" type="presParOf" srcId="{1BBA9F20-BAAD-4B21-AF11-1E08AB17D30B}" destId="{11AD44C4-2950-46E9-86FF-16095AD6389F}" srcOrd="5" destOrd="0" presId="urn:microsoft.com/office/officeart/2005/8/layout/radial5"/>
    <dgm:cxn modelId="{96F54729-60D6-4AD4-8362-387070011E30}" type="presParOf" srcId="{11AD44C4-2950-46E9-86FF-16095AD6389F}" destId="{B953D903-9E39-4899-BA13-22F2A31F5912}" srcOrd="0" destOrd="0" presId="urn:microsoft.com/office/officeart/2005/8/layout/radial5"/>
    <dgm:cxn modelId="{E42BA6F7-2BE9-4DC7-ABCB-93F040415FE5}" type="presParOf" srcId="{1BBA9F20-BAAD-4B21-AF11-1E08AB17D30B}" destId="{6EE47F53-A517-4715-94FB-3E844E8DE39A}" srcOrd="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E16895-4A19-4AEB-AAB4-2851838679EB}">
      <dsp:nvSpPr>
        <dsp:cNvPr id="0" name=""/>
        <dsp:cNvSpPr/>
      </dsp:nvSpPr>
      <dsp:spPr>
        <a:xfrm>
          <a:off x="2250" y="488268"/>
          <a:ext cx="2193750" cy="576000"/>
        </a:xfrm>
        <a:prstGeom prst="rect">
          <a:avLst/>
        </a:prstGeom>
        <a:solidFill>
          <a:schemeClr val="accent1">
            <a:lumMod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GB" sz="2000" b="0" kern="1200" noProof="0" dirty="0">
              <a:effectLst/>
              <a:latin typeface="Arial" panose="020B0604020202020204" pitchFamily="34" charset="0"/>
              <a:cs typeface="Arial" panose="020B0604020202020204" pitchFamily="34" charset="0"/>
            </a:rPr>
            <a:t>COMPONENT 1</a:t>
          </a:r>
        </a:p>
      </dsp:txBody>
      <dsp:txXfrm>
        <a:off x="2250" y="488268"/>
        <a:ext cx="2193750" cy="576000"/>
      </dsp:txXfrm>
    </dsp:sp>
    <dsp:sp modelId="{3AB3ACEE-C248-447C-86E4-B1D8AC7AB852}">
      <dsp:nvSpPr>
        <dsp:cNvPr id="0" name=""/>
        <dsp:cNvSpPr/>
      </dsp:nvSpPr>
      <dsp:spPr>
        <a:xfrm>
          <a:off x="2250" y="1064268"/>
          <a:ext cx="2193750" cy="253226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GB" sz="2000" kern="1200" noProof="0" dirty="0">
              <a:solidFill>
                <a:schemeClr val="tx1">
                  <a:lumMod val="95000"/>
                  <a:lumOff val="5000"/>
                </a:schemeClr>
              </a:solidFill>
              <a:latin typeface="Calibri" panose="020F0502020204030204" pitchFamily="34" charset="0"/>
              <a:cs typeface="Arial" panose="020B0604020202020204" pitchFamily="34" charset="0"/>
            </a:rPr>
            <a:t>Strengthening the capacity of relevant bodies</a:t>
          </a:r>
        </a:p>
      </dsp:txBody>
      <dsp:txXfrm>
        <a:off x="2250" y="1064268"/>
        <a:ext cx="2193750" cy="2532262"/>
      </dsp:txXfrm>
    </dsp:sp>
    <dsp:sp modelId="{AC18F50C-469C-4C74-8E90-ECA498B67CF6}">
      <dsp:nvSpPr>
        <dsp:cNvPr id="0" name=""/>
        <dsp:cNvSpPr/>
      </dsp:nvSpPr>
      <dsp:spPr>
        <a:xfrm>
          <a:off x="2503125" y="488268"/>
          <a:ext cx="2193750" cy="576000"/>
        </a:xfrm>
        <a:prstGeom prst="rect">
          <a:avLst/>
        </a:prstGeom>
        <a:solidFill>
          <a:schemeClr val="accent1">
            <a:lumMod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GB" sz="2000" kern="1200" noProof="0" dirty="0">
              <a:latin typeface="Arial" panose="020B0604020202020204" pitchFamily="34" charset="0"/>
              <a:cs typeface="Arial" panose="020B0604020202020204" pitchFamily="34" charset="0"/>
            </a:rPr>
            <a:t>COMPONENT 2</a:t>
          </a:r>
        </a:p>
      </dsp:txBody>
      <dsp:txXfrm>
        <a:off x="2503125" y="488268"/>
        <a:ext cx="2193750" cy="576000"/>
      </dsp:txXfrm>
    </dsp:sp>
    <dsp:sp modelId="{2A7F0380-0233-4CEC-A1FE-5E32F424A097}">
      <dsp:nvSpPr>
        <dsp:cNvPr id="0" name=""/>
        <dsp:cNvSpPr/>
      </dsp:nvSpPr>
      <dsp:spPr>
        <a:xfrm>
          <a:off x="2503125" y="1064268"/>
          <a:ext cx="2193750" cy="253226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GB" sz="2000" kern="1200" noProof="0" dirty="0">
              <a:solidFill>
                <a:schemeClr val="tx1">
                  <a:lumMod val="95000"/>
                  <a:lumOff val="5000"/>
                </a:schemeClr>
              </a:solidFill>
              <a:latin typeface="Calibri" panose="020F0502020204030204" pitchFamily="34" charset="0"/>
              <a:cs typeface="Arial" panose="020B0604020202020204" pitchFamily="34" charset="0"/>
            </a:rPr>
            <a:t>Feasibility studies, diagnostics &amp; technical support to the three Chambers and other local stakeholders</a:t>
          </a:r>
        </a:p>
      </dsp:txBody>
      <dsp:txXfrm>
        <a:off x="2503125" y="1064268"/>
        <a:ext cx="2193750" cy="2532262"/>
      </dsp:txXfrm>
    </dsp:sp>
    <dsp:sp modelId="{9D684140-57F8-4E17-949E-A3C9E24D5F04}">
      <dsp:nvSpPr>
        <dsp:cNvPr id="0" name=""/>
        <dsp:cNvSpPr/>
      </dsp:nvSpPr>
      <dsp:spPr>
        <a:xfrm>
          <a:off x="5004000" y="488268"/>
          <a:ext cx="2193750" cy="576000"/>
        </a:xfrm>
        <a:prstGeom prst="rect">
          <a:avLst/>
        </a:prstGeom>
        <a:solidFill>
          <a:schemeClr val="accent1">
            <a:lumMod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GB" sz="2000" kern="1200" noProof="0" dirty="0">
              <a:latin typeface="Arial" panose="020B0604020202020204" pitchFamily="34" charset="0"/>
              <a:cs typeface="Arial" panose="020B0604020202020204" pitchFamily="34" charset="0"/>
            </a:rPr>
            <a:t>COMPONENT 3</a:t>
          </a:r>
        </a:p>
      </dsp:txBody>
      <dsp:txXfrm>
        <a:off x="5004000" y="488268"/>
        <a:ext cx="2193750" cy="576000"/>
      </dsp:txXfrm>
    </dsp:sp>
    <dsp:sp modelId="{651375B5-E427-4175-9177-AF2595065939}">
      <dsp:nvSpPr>
        <dsp:cNvPr id="0" name=""/>
        <dsp:cNvSpPr/>
      </dsp:nvSpPr>
      <dsp:spPr>
        <a:xfrm>
          <a:off x="5004000" y="1064268"/>
          <a:ext cx="2193750" cy="253226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GB" sz="2000" kern="1200" noProof="0" dirty="0">
              <a:solidFill>
                <a:schemeClr val="tx1">
                  <a:lumMod val="95000"/>
                  <a:lumOff val="5000"/>
                </a:schemeClr>
              </a:solidFill>
              <a:latin typeface="Calibri" panose="020F0502020204030204" pitchFamily="34" charset="0"/>
              <a:cs typeface="Arial" panose="020B0604020202020204" pitchFamily="34" charset="0"/>
            </a:rPr>
            <a:t>Communication and visibility</a:t>
          </a:r>
        </a:p>
      </dsp:txBody>
      <dsp:txXfrm>
        <a:off x="5004000" y="1064268"/>
        <a:ext cx="2193750" cy="253226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693B29-0D06-40FE-96BA-A3BACBFC27CC}">
      <dsp:nvSpPr>
        <dsp:cNvPr id="0" name=""/>
        <dsp:cNvSpPr/>
      </dsp:nvSpPr>
      <dsp:spPr>
        <a:xfrm>
          <a:off x="2208" y="81945"/>
          <a:ext cx="2153165" cy="691889"/>
        </a:xfrm>
        <a:prstGeom prst="rect">
          <a:avLst/>
        </a:prstGeom>
        <a:solidFill>
          <a:srgbClr val="0070C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GB" sz="2000" b="1" kern="1200" noProof="0" dirty="0">
              <a:latin typeface="Arial" panose="020B0604020202020204" pitchFamily="34" charset="0"/>
              <a:cs typeface="Arial" panose="020B0604020202020204" pitchFamily="34" charset="0"/>
            </a:rPr>
            <a:t>New Opportunities</a:t>
          </a:r>
        </a:p>
      </dsp:txBody>
      <dsp:txXfrm>
        <a:off x="2208" y="81945"/>
        <a:ext cx="2153165" cy="691889"/>
      </dsp:txXfrm>
    </dsp:sp>
    <dsp:sp modelId="{D672E8AB-AA75-4BE5-AFEA-A233FF9360CD}">
      <dsp:nvSpPr>
        <dsp:cNvPr id="0" name=""/>
        <dsp:cNvSpPr/>
      </dsp:nvSpPr>
      <dsp:spPr>
        <a:xfrm>
          <a:off x="2208" y="773835"/>
          <a:ext cx="2153165" cy="320821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GB" sz="2000" kern="1200" noProof="0" dirty="0">
              <a:latin typeface="Arial"/>
              <a:cs typeface="Arial"/>
            </a:rPr>
            <a:t>Providing encouraging information about new business opportunities</a:t>
          </a:r>
          <a:endParaRPr lang="en-GB" sz="2000" kern="1200" noProof="0" dirty="0"/>
        </a:p>
      </dsp:txBody>
      <dsp:txXfrm>
        <a:off x="2208" y="773835"/>
        <a:ext cx="2153165" cy="3208218"/>
      </dsp:txXfrm>
    </dsp:sp>
    <dsp:sp modelId="{A7DEB8D9-A887-4F8D-99E3-592438803907}">
      <dsp:nvSpPr>
        <dsp:cNvPr id="0" name=""/>
        <dsp:cNvSpPr/>
      </dsp:nvSpPr>
      <dsp:spPr>
        <a:xfrm>
          <a:off x="2456817" y="81945"/>
          <a:ext cx="2153165" cy="691889"/>
        </a:xfrm>
        <a:prstGeom prst="rect">
          <a:avLst/>
        </a:prstGeom>
        <a:solidFill>
          <a:srgbClr val="76B531"/>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GB" sz="2000" b="1" kern="1200" noProof="0" dirty="0">
              <a:latin typeface="Arial" panose="020B0604020202020204" pitchFamily="34" charset="0"/>
              <a:cs typeface="Arial" panose="020B0604020202020204" pitchFamily="34" charset="0"/>
            </a:rPr>
            <a:t>Lower Barriers</a:t>
          </a:r>
        </a:p>
      </dsp:txBody>
      <dsp:txXfrm>
        <a:off x="2456817" y="81945"/>
        <a:ext cx="2153165" cy="691889"/>
      </dsp:txXfrm>
    </dsp:sp>
    <dsp:sp modelId="{D1DDE14C-0195-43D5-8E98-627789054FE8}">
      <dsp:nvSpPr>
        <dsp:cNvPr id="0" name=""/>
        <dsp:cNvSpPr/>
      </dsp:nvSpPr>
      <dsp:spPr>
        <a:xfrm>
          <a:off x="2456817" y="773835"/>
          <a:ext cx="2153165" cy="320821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GB" sz="2000" kern="1200" noProof="0" dirty="0">
              <a:latin typeface="Arial"/>
              <a:cs typeface="Arial"/>
            </a:rPr>
            <a:t>Offering lower than in anywhere barriers to entry (and exit) with needed assets, skills and inputs in the cluster location</a:t>
          </a:r>
          <a:endParaRPr lang="en-GB" sz="2000" kern="1200" noProof="0" dirty="0"/>
        </a:p>
      </dsp:txBody>
      <dsp:txXfrm>
        <a:off x="2456817" y="773835"/>
        <a:ext cx="2153165" cy="3208218"/>
      </dsp:txXfrm>
    </dsp:sp>
    <dsp:sp modelId="{8427EC7A-ED63-48B0-A790-91B98DCB691B}">
      <dsp:nvSpPr>
        <dsp:cNvPr id="0" name=""/>
        <dsp:cNvSpPr/>
      </dsp:nvSpPr>
      <dsp:spPr>
        <a:xfrm>
          <a:off x="4911425" y="81945"/>
          <a:ext cx="2153165" cy="691889"/>
        </a:xfrm>
        <a:prstGeom prst="rect">
          <a:avLst/>
        </a:prstGeom>
        <a:solidFill>
          <a:srgbClr val="FF0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GB" sz="2000" b="1" kern="1200" noProof="0" dirty="0">
              <a:latin typeface="Arial" panose="020B0604020202020204" pitchFamily="34" charset="0"/>
              <a:cs typeface="Arial" panose="020B0604020202020204" pitchFamily="34" charset="0"/>
            </a:rPr>
            <a:t>Lower Costs</a:t>
          </a:r>
        </a:p>
      </dsp:txBody>
      <dsp:txXfrm>
        <a:off x="4911425" y="81945"/>
        <a:ext cx="2153165" cy="691889"/>
      </dsp:txXfrm>
    </dsp:sp>
    <dsp:sp modelId="{F73A6078-CC50-4B66-8610-A54C22D03F90}">
      <dsp:nvSpPr>
        <dsp:cNvPr id="0" name=""/>
        <dsp:cNvSpPr/>
      </dsp:nvSpPr>
      <dsp:spPr>
        <a:xfrm>
          <a:off x="4911425" y="773835"/>
          <a:ext cx="2153165" cy="320821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GB" sz="2000" kern="1200" noProof="0" dirty="0">
              <a:latin typeface="Arial"/>
              <a:cs typeface="Arial"/>
            </a:rPr>
            <a:t>Providing environments rich in social capital that lower transaction costs and risk premiums on capital</a:t>
          </a:r>
          <a:endParaRPr lang="en-GB" sz="2000" kern="1200" noProof="0" dirty="0"/>
        </a:p>
      </dsp:txBody>
      <dsp:txXfrm>
        <a:off x="4911425" y="773835"/>
        <a:ext cx="2153165" cy="320821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B8F27D-DCCD-48A4-B607-C0CD42D67687}">
      <dsp:nvSpPr>
        <dsp:cNvPr id="0" name=""/>
        <dsp:cNvSpPr/>
      </dsp:nvSpPr>
      <dsp:spPr>
        <a:xfrm rot="5400000">
          <a:off x="3142181" y="108173"/>
          <a:ext cx="1650390" cy="1435839"/>
        </a:xfrm>
        <a:prstGeom prst="hexagon">
          <a:avLst>
            <a:gd name="adj" fmla="val 25000"/>
            <a:gd name="vf" fmla="val 11547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b="1" kern="1200" noProof="0" dirty="0">
              <a:solidFill>
                <a:schemeClr val="tx2"/>
              </a:solidFill>
              <a:latin typeface="Arial" panose="020B0604020202020204" pitchFamily="34" charset="0"/>
              <a:cs typeface="Arial" panose="020B0604020202020204" pitchFamily="34" charset="0"/>
            </a:rPr>
            <a:t>39 %</a:t>
          </a:r>
          <a:r>
            <a:rPr lang="en-US" sz="1400" b="1" kern="1200" noProof="0" dirty="0">
              <a:solidFill>
                <a:schemeClr val="tx2"/>
              </a:solidFill>
              <a:latin typeface="Arial" panose="020B0604020202020204" pitchFamily="34" charset="0"/>
              <a:cs typeface="Arial" panose="020B0604020202020204" pitchFamily="34" charset="0"/>
            </a:rPr>
            <a:t> </a:t>
          </a:r>
          <a:endParaRPr lang="tr-TR" sz="1400" b="1" kern="1200" noProof="0" dirty="0">
            <a:solidFill>
              <a:schemeClr val="tx2"/>
            </a:solidFill>
            <a:latin typeface="Arial" panose="020B0604020202020204" pitchFamily="34" charset="0"/>
            <a:cs typeface="Arial" panose="020B0604020202020204" pitchFamily="34" charset="0"/>
          </a:endParaRPr>
        </a:p>
        <a:p>
          <a:pPr marL="0" lvl="0" indent="0" algn="ctr" defTabSz="889000">
            <a:lnSpc>
              <a:spcPct val="90000"/>
            </a:lnSpc>
            <a:spcBef>
              <a:spcPct val="0"/>
            </a:spcBef>
            <a:spcAft>
              <a:spcPct val="35000"/>
            </a:spcAft>
            <a:buFont typeface="Arial" panose="020B0604020202020204" pitchFamily="34" charset="0"/>
            <a:buNone/>
          </a:pPr>
          <a:r>
            <a:rPr lang="en-US" sz="1400" b="1" kern="1200" noProof="0" dirty="0">
              <a:solidFill>
                <a:schemeClr val="tx2"/>
              </a:solidFill>
              <a:latin typeface="Arial" panose="020B0604020202020204" pitchFamily="34" charset="0"/>
              <a:cs typeface="Arial" panose="020B0604020202020204" pitchFamily="34" charset="0"/>
            </a:rPr>
            <a:t>of European jobs </a:t>
          </a:r>
          <a:endParaRPr lang="en-US" sz="1400" b="1" kern="1200" noProof="0" dirty="0">
            <a:solidFill>
              <a:schemeClr val="tx2"/>
            </a:solidFill>
            <a:latin typeface="Arial" panose="020B0604020202020204" pitchFamily="34" charset="0"/>
            <a:cs typeface="Arial" panose="020B0604020202020204" pitchFamily="34" charset="0"/>
          </a:endParaRPr>
        </a:p>
      </dsp:txBody>
      <dsp:txXfrm rot="-5400000">
        <a:off x="3473208" y="258084"/>
        <a:ext cx="988335" cy="1136018"/>
      </dsp:txXfrm>
    </dsp:sp>
    <dsp:sp modelId="{BFA27F3C-D19E-4ECD-996D-F04E5AC039DF}">
      <dsp:nvSpPr>
        <dsp:cNvPr id="0" name=""/>
        <dsp:cNvSpPr/>
      </dsp:nvSpPr>
      <dsp:spPr>
        <a:xfrm>
          <a:off x="4728867" y="330976"/>
          <a:ext cx="1841835" cy="990234"/>
        </a:xfrm>
        <a:prstGeom prst="rect">
          <a:avLst/>
        </a:prstGeom>
        <a:noFill/>
        <a:ln>
          <a:noFill/>
        </a:ln>
        <a:effectLst/>
      </dsp:spPr>
      <dsp:style>
        <a:lnRef idx="0">
          <a:scrgbClr r="0" g="0" b="0"/>
        </a:lnRef>
        <a:fillRef idx="0">
          <a:scrgbClr r="0" g="0" b="0"/>
        </a:fillRef>
        <a:effectRef idx="0">
          <a:scrgbClr r="0" g="0" b="0"/>
        </a:effectRef>
        <a:fontRef idx="minor"/>
      </dsp:style>
    </dsp:sp>
    <dsp:sp modelId="{0696C14F-09C8-4E1C-BA59-70284A98ECAE}">
      <dsp:nvSpPr>
        <dsp:cNvPr id="0" name=""/>
        <dsp:cNvSpPr/>
      </dsp:nvSpPr>
      <dsp:spPr>
        <a:xfrm rot="5400000">
          <a:off x="1591474" y="108173"/>
          <a:ext cx="1650390" cy="1435839"/>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noProof="0" dirty="0">
            <a:solidFill>
              <a:schemeClr val="tx2"/>
            </a:solidFill>
            <a:latin typeface="Arial" panose="020B0604020202020204" pitchFamily="34" charset="0"/>
            <a:cs typeface="Arial" panose="020B0604020202020204" pitchFamily="34" charset="0"/>
          </a:endParaRPr>
        </a:p>
      </dsp:txBody>
      <dsp:txXfrm rot="-5400000">
        <a:off x="1922501" y="258084"/>
        <a:ext cx="988335" cy="1136018"/>
      </dsp:txXfrm>
    </dsp:sp>
    <dsp:sp modelId="{07A9A7D5-EE4E-41DA-8B07-7229D37E03EC}">
      <dsp:nvSpPr>
        <dsp:cNvPr id="0" name=""/>
        <dsp:cNvSpPr/>
      </dsp:nvSpPr>
      <dsp:spPr>
        <a:xfrm rot="5400000">
          <a:off x="2363857" y="1509025"/>
          <a:ext cx="1650390" cy="1435839"/>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b="1" kern="1200" noProof="0" dirty="0">
              <a:solidFill>
                <a:schemeClr val="tx2"/>
              </a:solidFill>
              <a:latin typeface="Arial" panose="020B0604020202020204" pitchFamily="34" charset="0"/>
              <a:cs typeface="Arial" panose="020B0604020202020204" pitchFamily="34" charset="0"/>
            </a:rPr>
            <a:t>55%</a:t>
          </a:r>
          <a:r>
            <a:rPr lang="en-US" sz="1400" b="1" kern="1200" noProof="0" dirty="0">
              <a:solidFill>
                <a:schemeClr val="tx2"/>
              </a:solidFill>
              <a:latin typeface="Arial" panose="020B0604020202020204" pitchFamily="34" charset="0"/>
              <a:cs typeface="Arial" panose="020B0604020202020204" pitchFamily="34" charset="0"/>
            </a:rPr>
            <a:t> </a:t>
          </a:r>
          <a:endParaRPr lang="tr-TR" sz="1400" b="1" kern="1200" noProof="0" dirty="0">
            <a:solidFill>
              <a:schemeClr val="tx2"/>
            </a:solidFill>
            <a:latin typeface="Arial" panose="020B0604020202020204" pitchFamily="34" charset="0"/>
            <a:cs typeface="Arial" panose="020B0604020202020204" pitchFamily="34" charset="0"/>
          </a:endParaRPr>
        </a:p>
        <a:p>
          <a:pPr marL="0" lvl="0" indent="0" algn="ctr" defTabSz="889000">
            <a:lnSpc>
              <a:spcPct val="90000"/>
            </a:lnSpc>
            <a:spcBef>
              <a:spcPct val="0"/>
            </a:spcBef>
            <a:spcAft>
              <a:spcPct val="35000"/>
            </a:spcAft>
            <a:buFont typeface="Arial" panose="020B0604020202020204" pitchFamily="34" charset="0"/>
            <a:buNone/>
          </a:pPr>
          <a:r>
            <a:rPr lang="en-US" sz="1400" b="1" kern="1200" noProof="0" dirty="0">
              <a:solidFill>
                <a:schemeClr val="tx2"/>
              </a:solidFill>
              <a:latin typeface="Arial" panose="020B0604020202020204" pitchFamily="34" charset="0"/>
              <a:cs typeface="Arial" panose="020B0604020202020204" pitchFamily="34" charset="0"/>
            </a:rPr>
            <a:t>of European wages</a:t>
          </a:r>
          <a:endParaRPr lang="en-US" sz="1400" b="1" kern="1200" noProof="0" dirty="0">
            <a:solidFill>
              <a:schemeClr val="tx2"/>
            </a:solidFill>
            <a:latin typeface="Arial" panose="020B0604020202020204" pitchFamily="34" charset="0"/>
            <a:cs typeface="Arial" panose="020B0604020202020204" pitchFamily="34" charset="0"/>
          </a:endParaRPr>
        </a:p>
      </dsp:txBody>
      <dsp:txXfrm rot="-5400000">
        <a:off x="2694884" y="1658936"/>
        <a:ext cx="988335" cy="1136018"/>
      </dsp:txXfrm>
    </dsp:sp>
    <dsp:sp modelId="{AC59428F-B591-44A5-87F4-ACA24971F8E6}">
      <dsp:nvSpPr>
        <dsp:cNvPr id="0" name=""/>
        <dsp:cNvSpPr/>
      </dsp:nvSpPr>
      <dsp:spPr>
        <a:xfrm>
          <a:off x="629296" y="1731827"/>
          <a:ext cx="1782421" cy="990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r" defTabSz="889000">
            <a:lnSpc>
              <a:spcPct val="90000"/>
            </a:lnSpc>
            <a:spcBef>
              <a:spcPct val="0"/>
            </a:spcBef>
            <a:spcAft>
              <a:spcPct val="35000"/>
            </a:spcAft>
            <a:buNone/>
          </a:pPr>
          <a:r>
            <a:rPr lang="en-US" sz="2000" b="1" kern="1200" noProof="0" dirty="0">
              <a:solidFill>
                <a:schemeClr val="tx2"/>
              </a:solidFill>
              <a:latin typeface="Arial" panose="020B0604020202020204" pitchFamily="34" charset="0"/>
              <a:cs typeface="Arial" panose="020B0604020202020204" pitchFamily="34" charset="0"/>
            </a:rPr>
            <a:t>2500 </a:t>
          </a:r>
          <a:r>
            <a:rPr lang="tr-TR" sz="2000" b="1" kern="1200" noProof="0" dirty="0">
              <a:solidFill>
                <a:schemeClr val="tx2"/>
              </a:solidFill>
              <a:latin typeface="Arial" panose="020B0604020202020204" pitchFamily="34" charset="0"/>
              <a:cs typeface="Arial" panose="020B0604020202020204" pitchFamily="34" charset="0"/>
            </a:rPr>
            <a:t>EU </a:t>
          </a:r>
          <a:r>
            <a:rPr lang="en-US" sz="2000" b="1" kern="1200" noProof="0" dirty="0">
              <a:solidFill>
                <a:schemeClr val="tx2"/>
              </a:solidFill>
              <a:latin typeface="Arial" panose="020B0604020202020204" pitchFamily="34" charset="0"/>
              <a:cs typeface="Arial" panose="020B0604020202020204" pitchFamily="34" charset="0"/>
            </a:rPr>
            <a:t>CLUSTERS </a:t>
          </a:r>
          <a:endParaRPr lang="tr-TR" sz="2000" b="1" kern="1200" noProof="0" dirty="0">
            <a:solidFill>
              <a:schemeClr val="tx2"/>
            </a:solidFill>
            <a:latin typeface="Arial" panose="020B0604020202020204" pitchFamily="34" charset="0"/>
            <a:cs typeface="Arial" panose="020B0604020202020204" pitchFamily="34" charset="0"/>
          </a:endParaRPr>
        </a:p>
      </dsp:txBody>
      <dsp:txXfrm>
        <a:off x="629296" y="1731827"/>
        <a:ext cx="1782421" cy="990234"/>
      </dsp:txXfrm>
    </dsp:sp>
    <dsp:sp modelId="{CD8225B0-7F13-4DC9-A601-184DB2AE56A4}">
      <dsp:nvSpPr>
        <dsp:cNvPr id="0" name=""/>
        <dsp:cNvSpPr/>
      </dsp:nvSpPr>
      <dsp:spPr>
        <a:xfrm rot="5400000">
          <a:off x="3914564" y="1509025"/>
          <a:ext cx="1650390" cy="1435839"/>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noProof="0" dirty="0">
            <a:solidFill>
              <a:schemeClr val="tx2"/>
            </a:solidFill>
            <a:latin typeface="Arial" panose="020B0604020202020204" pitchFamily="34" charset="0"/>
            <a:cs typeface="Arial" panose="020B0604020202020204" pitchFamily="34" charset="0"/>
          </a:endParaRPr>
        </a:p>
      </dsp:txBody>
      <dsp:txXfrm rot="-5400000">
        <a:off x="4245591" y="1658936"/>
        <a:ext cx="988335" cy="1136018"/>
      </dsp:txXfrm>
    </dsp:sp>
    <dsp:sp modelId="{2817AEE9-2A47-49E6-BEAE-C914B6141774}">
      <dsp:nvSpPr>
        <dsp:cNvPr id="0" name=""/>
        <dsp:cNvSpPr/>
      </dsp:nvSpPr>
      <dsp:spPr>
        <a:xfrm rot="5400000">
          <a:off x="3142181" y="2909876"/>
          <a:ext cx="1650390" cy="1435839"/>
        </a:xfrm>
        <a:prstGeom prst="hexagon">
          <a:avLst>
            <a:gd name="adj" fmla="val 25000"/>
            <a:gd name="vf" fmla="val 115470"/>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b="1" kern="1200" noProof="0" dirty="0">
              <a:solidFill>
                <a:schemeClr val="tx2"/>
              </a:solidFill>
              <a:latin typeface="Arial" panose="020B0604020202020204" pitchFamily="34" charset="0"/>
              <a:cs typeface="Arial" panose="020B0604020202020204" pitchFamily="34" charset="0"/>
            </a:rPr>
            <a:t>87 %</a:t>
          </a:r>
          <a:r>
            <a:rPr lang="en-US" sz="1400" b="1" kern="1200" noProof="0" dirty="0">
              <a:solidFill>
                <a:schemeClr val="tx2"/>
              </a:solidFill>
              <a:latin typeface="Arial" panose="020B0604020202020204" pitchFamily="34" charset="0"/>
              <a:cs typeface="Arial" panose="020B0604020202020204" pitchFamily="34" charset="0"/>
            </a:rPr>
            <a:t> </a:t>
          </a:r>
          <a:endParaRPr lang="tr-TR" sz="1400" b="1" kern="1200" noProof="0" dirty="0">
            <a:solidFill>
              <a:schemeClr val="tx2"/>
            </a:solidFill>
            <a:latin typeface="Arial" panose="020B0604020202020204" pitchFamily="34" charset="0"/>
            <a:cs typeface="Arial" panose="020B0604020202020204" pitchFamily="34" charset="0"/>
          </a:endParaRPr>
        </a:p>
        <a:p>
          <a:pPr marL="0" lvl="0" indent="0" algn="ctr" defTabSz="889000">
            <a:lnSpc>
              <a:spcPct val="90000"/>
            </a:lnSpc>
            <a:spcBef>
              <a:spcPct val="0"/>
            </a:spcBef>
            <a:spcAft>
              <a:spcPct val="35000"/>
            </a:spcAft>
            <a:buFont typeface="Arial" panose="020B0604020202020204" pitchFamily="34" charset="0"/>
            <a:buNone/>
          </a:pPr>
          <a:r>
            <a:rPr lang="en-US" sz="1400" b="1" kern="1200" noProof="0" dirty="0">
              <a:solidFill>
                <a:schemeClr val="tx2"/>
              </a:solidFill>
              <a:latin typeface="Arial" panose="020B0604020202020204" pitchFamily="34" charset="0"/>
              <a:cs typeface="Arial" panose="020B0604020202020204" pitchFamily="34" charset="0"/>
            </a:rPr>
            <a:t>of all patents </a:t>
          </a:r>
          <a:endParaRPr lang="en-US" sz="1400" b="1" kern="1200" noProof="0" dirty="0">
            <a:solidFill>
              <a:schemeClr val="tx2"/>
            </a:solidFill>
            <a:latin typeface="Arial" panose="020B0604020202020204" pitchFamily="34" charset="0"/>
            <a:cs typeface="Arial" panose="020B0604020202020204" pitchFamily="34" charset="0"/>
          </a:endParaRPr>
        </a:p>
      </dsp:txBody>
      <dsp:txXfrm rot="-5400000">
        <a:off x="3473208" y="3059787"/>
        <a:ext cx="988335" cy="1136018"/>
      </dsp:txXfrm>
    </dsp:sp>
    <dsp:sp modelId="{D5EB5F02-AE9E-4EC1-8584-0BC6BB320D05}">
      <dsp:nvSpPr>
        <dsp:cNvPr id="0" name=""/>
        <dsp:cNvSpPr/>
      </dsp:nvSpPr>
      <dsp:spPr>
        <a:xfrm>
          <a:off x="4728867" y="3132679"/>
          <a:ext cx="1841835" cy="990234"/>
        </a:xfrm>
        <a:prstGeom prst="rect">
          <a:avLst/>
        </a:prstGeom>
        <a:noFill/>
        <a:ln>
          <a:noFill/>
        </a:ln>
        <a:effectLst/>
      </dsp:spPr>
      <dsp:style>
        <a:lnRef idx="0">
          <a:scrgbClr r="0" g="0" b="0"/>
        </a:lnRef>
        <a:fillRef idx="0">
          <a:scrgbClr r="0" g="0" b="0"/>
        </a:fillRef>
        <a:effectRef idx="0">
          <a:scrgbClr r="0" g="0" b="0"/>
        </a:effectRef>
        <a:fontRef idx="minor"/>
      </dsp:style>
    </dsp:sp>
    <dsp:sp modelId="{4E44A9B9-700F-4681-9D4B-F6EE9459C170}">
      <dsp:nvSpPr>
        <dsp:cNvPr id="0" name=""/>
        <dsp:cNvSpPr/>
      </dsp:nvSpPr>
      <dsp:spPr>
        <a:xfrm rot="5400000">
          <a:off x="1591474" y="2909876"/>
          <a:ext cx="1650390" cy="1435839"/>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noProof="0" dirty="0">
            <a:solidFill>
              <a:schemeClr val="tx2"/>
            </a:solidFill>
            <a:latin typeface="Arial" panose="020B0604020202020204" pitchFamily="34" charset="0"/>
            <a:cs typeface="Arial" panose="020B0604020202020204" pitchFamily="34" charset="0"/>
          </a:endParaRPr>
        </a:p>
      </dsp:txBody>
      <dsp:txXfrm rot="-5400000">
        <a:off x="1922501" y="3059787"/>
        <a:ext cx="988335" cy="113601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417098-5207-41BA-BE92-A3E08AA571DF}">
      <dsp:nvSpPr>
        <dsp:cNvPr id="0" name=""/>
        <dsp:cNvSpPr/>
      </dsp:nvSpPr>
      <dsp:spPr>
        <a:xfrm>
          <a:off x="-236744" y="3428270"/>
          <a:ext cx="6990600"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AD08B9-0D1D-495B-B9DE-152CBB05B555}">
      <dsp:nvSpPr>
        <dsp:cNvPr id="0" name=""/>
        <dsp:cNvSpPr/>
      </dsp:nvSpPr>
      <dsp:spPr>
        <a:xfrm>
          <a:off x="-236744" y="2561061"/>
          <a:ext cx="6990600"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B3C3CE-D3D9-4AA2-B43C-E7B5135CA2AC}">
      <dsp:nvSpPr>
        <dsp:cNvPr id="0" name=""/>
        <dsp:cNvSpPr/>
      </dsp:nvSpPr>
      <dsp:spPr>
        <a:xfrm>
          <a:off x="-236744" y="1693852"/>
          <a:ext cx="6990600"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7CCA5F-25A3-497F-AFCC-34998235196A}">
      <dsp:nvSpPr>
        <dsp:cNvPr id="0" name=""/>
        <dsp:cNvSpPr/>
      </dsp:nvSpPr>
      <dsp:spPr>
        <a:xfrm>
          <a:off x="-236744" y="826642"/>
          <a:ext cx="6990600"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FDF676-1310-42C0-8243-5B5A02C56BB6}">
      <dsp:nvSpPr>
        <dsp:cNvPr id="0" name=""/>
        <dsp:cNvSpPr/>
      </dsp:nvSpPr>
      <dsp:spPr>
        <a:xfrm>
          <a:off x="827978" y="729"/>
          <a:ext cx="6120021" cy="825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a:lnSpc>
              <a:spcPct val="90000"/>
            </a:lnSpc>
            <a:spcBef>
              <a:spcPct val="0"/>
            </a:spcBef>
            <a:spcAft>
              <a:spcPct val="35000"/>
            </a:spcAft>
            <a:buNone/>
          </a:pPr>
          <a:r>
            <a:rPr lang="en-US" sz="1800" b="0" kern="1200" dirty="0">
              <a:solidFill>
                <a:schemeClr val="tx2"/>
              </a:solidFill>
              <a:latin typeface="Arial"/>
              <a:cs typeface="Arial"/>
            </a:rPr>
            <a:t>Developing the technical, innovative and administrative skills of the SMEs</a:t>
          </a:r>
          <a:endParaRPr lang="en-US" sz="1800" kern="1200" dirty="0"/>
        </a:p>
      </dsp:txBody>
      <dsp:txXfrm>
        <a:off x="827978" y="729"/>
        <a:ext cx="6120021" cy="825913"/>
      </dsp:txXfrm>
    </dsp:sp>
    <dsp:sp modelId="{69CF32F6-1A35-4B08-8A3F-BD9678C28513}">
      <dsp:nvSpPr>
        <dsp:cNvPr id="0" name=""/>
        <dsp:cNvSpPr/>
      </dsp:nvSpPr>
      <dsp:spPr>
        <a:xfrm>
          <a:off x="0" y="729"/>
          <a:ext cx="792000" cy="825913"/>
        </a:xfrm>
        <a:prstGeom prst="round2SameRect">
          <a:avLst>
            <a:gd name="adj1" fmla="val 16670"/>
            <a:gd name="adj2" fmla="val 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schemeClr val="tx2"/>
              </a:solidFill>
              <a:latin typeface="Arial"/>
              <a:cs typeface="Arial"/>
            </a:rPr>
            <a:t>4.1</a:t>
          </a:r>
          <a:endParaRPr lang="en-US" sz="2000" kern="1200" dirty="0"/>
        </a:p>
      </dsp:txBody>
      <dsp:txXfrm>
        <a:off x="38669" y="39398"/>
        <a:ext cx="714662" cy="787244"/>
      </dsp:txXfrm>
    </dsp:sp>
    <dsp:sp modelId="{23CC2A14-A907-44D1-A4A0-95B50F4FD6E9}">
      <dsp:nvSpPr>
        <dsp:cNvPr id="0" name=""/>
        <dsp:cNvSpPr/>
      </dsp:nvSpPr>
      <dsp:spPr>
        <a:xfrm>
          <a:off x="827978" y="867938"/>
          <a:ext cx="6120021" cy="825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a:lnSpc>
              <a:spcPct val="90000"/>
            </a:lnSpc>
            <a:spcBef>
              <a:spcPct val="0"/>
            </a:spcBef>
            <a:spcAft>
              <a:spcPct val="35000"/>
            </a:spcAft>
            <a:buNone/>
          </a:pPr>
          <a:r>
            <a:rPr lang="en-US" sz="1800" b="0" kern="1200" dirty="0">
              <a:solidFill>
                <a:schemeClr val="tx2"/>
              </a:solidFill>
              <a:latin typeface="Arial"/>
              <a:cs typeface="Arial"/>
            </a:rPr>
            <a:t>Consultancy services to SMEs </a:t>
          </a:r>
          <a:r>
            <a:rPr lang="en-US" sz="1500" b="0" kern="1200" dirty="0">
              <a:solidFill>
                <a:schemeClr val="tx2"/>
              </a:solidFill>
              <a:latin typeface="Arial"/>
              <a:cs typeface="Arial"/>
            </a:rPr>
            <a:t>on Business and Marketing Plan preparation &amp; implementation, Management</a:t>
          </a:r>
          <a:r>
            <a:rPr lang="tr-TR" sz="1500" b="0" kern="1200" dirty="0">
              <a:solidFill>
                <a:schemeClr val="tx2"/>
              </a:solidFill>
              <a:latin typeface="Arial"/>
              <a:cs typeface="Arial"/>
            </a:rPr>
            <a:t> &amp;</a:t>
          </a:r>
          <a:r>
            <a:rPr lang="en-US" sz="1500" b="0" kern="1200" dirty="0">
              <a:solidFill>
                <a:schemeClr val="tx2"/>
              </a:solidFill>
              <a:latin typeface="Arial"/>
              <a:cs typeface="Arial"/>
            </a:rPr>
            <a:t> Costing Systems, Loan Support, Strategic partner identification for joining clusters, etc. </a:t>
          </a:r>
          <a:endParaRPr lang="en-US" sz="1500" kern="1200" dirty="0"/>
        </a:p>
      </dsp:txBody>
      <dsp:txXfrm>
        <a:off x="827978" y="867938"/>
        <a:ext cx="6120021" cy="825913"/>
      </dsp:txXfrm>
    </dsp:sp>
    <dsp:sp modelId="{D8D34C50-63BC-4EC6-AD5E-350BC447ED9C}">
      <dsp:nvSpPr>
        <dsp:cNvPr id="0" name=""/>
        <dsp:cNvSpPr/>
      </dsp:nvSpPr>
      <dsp:spPr>
        <a:xfrm>
          <a:off x="0" y="867938"/>
          <a:ext cx="792000" cy="825913"/>
        </a:xfrm>
        <a:prstGeom prst="round2SameRect">
          <a:avLst>
            <a:gd name="adj1" fmla="val 16670"/>
            <a:gd name="adj2" fmla="val 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schemeClr val="tx2"/>
              </a:solidFill>
              <a:latin typeface="Arial"/>
              <a:cs typeface="Arial"/>
            </a:rPr>
            <a:t>4.1.6</a:t>
          </a:r>
          <a:endParaRPr lang="en-US" sz="2000" kern="1200" dirty="0"/>
        </a:p>
      </dsp:txBody>
      <dsp:txXfrm>
        <a:off x="38669" y="906607"/>
        <a:ext cx="714662" cy="787244"/>
      </dsp:txXfrm>
    </dsp:sp>
    <dsp:sp modelId="{E5733B5B-ED7C-4A0B-B6CC-6A771D8522AD}">
      <dsp:nvSpPr>
        <dsp:cNvPr id="0" name=""/>
        <dsp:cNvSpPr/>
      </dsp:nvSpPr>
      <dsp:spPr>
        <a:xfrm>
          <a:off x="827978" y="1735147"/>
          <a:ext cx="6120021" cy="825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a:lnSpc>
              <a:spcPct val="90000"/>
            </a:lnSpc>
            <a:spcBef>
              <a:spcPct val="0"/>
            </a:spcBef>
            <a:spcAft>
              <a:spcPct val="35000"/>
            </a:spcAft>
            <a:buNone/>
          </a:pPr>
          <a:r>
            <a:rPr lang="en-US" sz="1800" b="0" kern="1200" dirty="0">
              <a:solidFill>
                <a:schemeClr val="tx2"/>
              </a:solidFill>
              <a:latin typeface="Arial"/>
              <a:cs typeface="Arial"/>
            </a:rPr>
            <a:t>Easing the access of SMEs to regional and other international markets</a:t>
          </a:r>
          <a:endParaRPr lang="en-US" sz="1800" kern="1200" dirty="0"/>
        </a:p>
      </dsp:txBody>
      <dsp:txXfrm>
        <a:off x="827978" y="1735147"/>
        <a:ext cx="6120021" cy="825913"/>
      </dsp:txXfrm>
    </dsp:sp>
    <dsp:sp modelId="{CB7AB072-3B8C-499D-BB2F-A2F82E383F61}">
      <dsp:nvSpPr>
        <dsp:cNvPr id="0" name=""/>
        <dsp:cNvSpPr/>
      </dsp:nvSpPr>
      <dsp:spPr>
        <a:xfrm>
          <a:off x="0" y="1735147"/>
          <a:ext cx="792000" cy="825913"/>
        </a:xfrm>
        <a:prstGeom prst="round2SameRect">
          <a:avLst>
            <a:gd name="adj1" fmla="val 16670"/>
            <a:gd name="adj2" fmla="val 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schemeClr val="tx2"/>
              </a:solidFill>
              <a:latin typeface="Arial"/>
              <a:cs typeface="Arial"/>
            </a:rPr>
            <a:t>4.4</a:t>
          </a:r>
          <a:endParaRPr lang="en-US" sz="2000" kern="1200" dirty="0"/>
        </a:p>
      </dsp:txBody>
      <dsp:txXfrm>
        <a:off x="38669" y="1773816"/>
        <a:ext cx="714662" cy="787244"/>
      </dsp:txXfrm>
    </dsp:sp>
    <dsp:sp modelId="{170EBA5C-75C3-4AFF-B2A5-966587957C4D}">
      <dsp:nvSpPr>
        <dsp:cNvPr id="0" name=""/>
        <dsp:cNvSpPr/>
      </dsp:nvSpPr>
      <dsp:spPr>
        <a:xfrm>
          <a:off x="827978" y="2602357"/>
          <a:ext cx="6120021" cy="825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a:lnSpc>
              <a:spcPct val="90000"/>
            </a:lnSpc>
            <a:spcBef>
              <a:spcPct val="0"/>
            </a:spcBef>
            <a:spcAft>
              <a:spcPct val="35000"/>
            </a:spcAft>
            <a:buNone/>
          </a:pPr>
          <a:r>
            <a:rPr lang="en-US" sz="1800" b="0" kern="1200" dirty="0">
              <a:solidFill>
                <a:schemeClr val="tx2"/>
              </a:solidFill>
              <a:latin typeface="Arial"/>
              <a:cs typeface="Arial"/>
            </a:rPr>
            <a:t>Determination and development of clusters and target sectors for SME’s development</a:t>
          </a:r>
          <a:endParaRPr lang="en-US" sz="1800" kern="1200" dirty="0"/>
        </a:p>
      </dsp:txBody>
      <dsp:txXfrm>
        <a:off x="827978" y="2602357"/>
        <a:ext cx="6120021" cy="825913"/>
      </dsp:txXfrm>
    </dsp:sp>
    <dsp:sp modelId="{6DCE80BC-7933-4AC9-82CA-215B8ED84C59}">
      <dsp:nvSpPr>
        <dsp:cNvPr id="0" name=""/>
        <dsp:cNvSpPr/>
      </dsp:nvSpPr>
      <dsp:spPr>
        <a:xfrm>
          <a:off x="0" y="2602357"/>
          <a:ext cx="792000" cy="825913"/>
        </a:xfrm>
        <a:prstGeom prst="round2SameRect">
          <a:avLst>
            <a:gd name="adj1" fmla="val 16670"/>
            <a:gd name="adj2" fmla="val 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schemeClr val="tx2"/>
              </a:solidFill>
              <a:latin typeface="Arial"/>
              <a:cs typeface="Arial"/>
            </a:rPr>
            <a:t>4.4.2</a:t>
          </a:r>
          <a:endParaRPr lang="en-US" sz="2000" kern="1200" dirty="0"/>
        </a:p>
      </dsp:txBody>
      <dsp:txXfrm>
        <a:off x="38669" y="2641026"/>
        <a:ext cx="714662" cy="78724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D3CF81-2EEA-4E6F-BF83-7ABE5BC52521}">
      <dsp:nvSpPr>
        <dsp:cNvPr id="0" name=""/>
        <dsp:cNvSpPr/>
      </dsp:nvSpPr>
      <dsp:spPr>
        <a:xfrm>
          <a:off x="2196766" y="2224812"/>
          <a:ext cx="2135275" cy="1587754"/>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noProof="0" dirty="0">
              <a:latin typeface="Arial" panose="020B0604020202020204" pitchFamily="34" charset="0"/>
              <a:cs typeface="Arial" panose="020B0604020202020204" pitchFamily="34" charset="0"/>
            </a:rPr>
            <a:t>Role of the Government</a:t>
          </a:r>
        </a:p>
      </dsp:txBody>
      <dsp:txXfrm>
        <a:off x="2509470" y="2457333"/>
        <a:ext cx="1509867" cy="1122712"/>
      </dsp:txXfrm>
    </dsp:sp>
    <dsp:sp modelId="{F7FBE15B-FB24-4453-997C-175193765EB4}">
      <dsp:nvSpPr>
        <dsp:cNvPr id="0" name=""/>
        <dsp:cNvSpPr/>
      </dsp:nvSpPr>
      <dsp:spPr>
        <a:xfrm rot="16200000">
          <a:off x="3096630" y="1647837"/>
          <a:ext cx="335546" cy="5398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noProof="0" dirty="0">
            <a:latin typeface="Arial" panose="020B0604020202020204" pitchFamily="34" charset="0"/>
            <a:cs typeface="Arial" panose="020B0604020202020204" pitchFamily="34" charset="0"/>
          </a:endParaRPr>
        </a:p>
      </dsp:txBody>
      <dsp:txXfrm>
        <a:off x="3146962" y="1806136"/>
        <a:ext cx="234882" cy="323902"/>
      </dsp:txXfrm>
    </dsp:sp>
    <dsp:sp modelId="{FF17E115-8B57-4B16-8B9D-951B3FFC5AE1}">
      <dsp:nvSpPr>
        <dsp:cNvPr id="0" name=""/>
        <dsp:cNvSpPr/>
      </dsp:nvSpPr>
      <dsp:spPr>
        <a:xfrm>
          <a:off x="2261610" y="3951"/>
          <a:ext cx="2005587" cy="1587754"/>
        </a:xfrm>
        <a:prstGeom prst="ellipse">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noProof="0" dirty="0">
              <a:latin typeface="Arial" panose="020B0604020202020204" pitchFamily="34" charset="0"/>
              <a:cs typeface="Arial" panose="020B0604020202020204" pitchFamily="34" charset="0"/>
            </a:rPr>
            <a:t>Facilitate</a:t>
          </a:r>
        </a:p>
      </dsp:txBody>
      <dsp:txXfrm>
        <a:off x="2555321" y="236472"/>
        <a:ext cx="1418165" cy="1122712"/>
      </dsp:txXfrm>
    </dsp:sp>
    <dsp:sp modelId="{4DA2423F-6C5D-4FF4-B765-E0354A548FC4}">
      <dsp:nvSpPr>
        <dsp:cNvPr id="0" name=""/>
        <dsp:cNvSpPr/>
      </dsp:nvSpPr>
      <dsp:spPr>
        <a:xfrm rot="20100164">
          <a:off x="4237088" y="2247017"/>
          <a:ext cx="206926" cy="5398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noProof="0" dirty="0">
            <a:latin typeface="Arial" panose="020B0604020202020204" pitchFamily="34" charset="0"/>
            <a:cs typeface="Arial" panose="020B0604020202020204" pitchFamily="34" charset="0"/>
          </a:endParaRPr>
        </a:p>
      </dsp:txBody>
      <dsp:txXfrm>
        <a:off x="4239995" y="2368100"/>
        <a:ext cx="144848" cy="323902"/>
      </dsp:txXfrm>
    </dsp:sp>
    <dsp:sp modelId="{EDABAC8A-8F0F-4D35-8887-A6CDDD5DDBA4}">
      <dsp:nvSpPr>
        <dsp:cNvPr id="0" name=""/>
        <dsp:cNvSpPr/>
      </dsp:nvSpPr>
      <dsp:spPr>
        <a:xfrm>
          <a:off x="4324790" y="1193145"/>
          <a:ext cx="2304609" cy="1587754"/>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noProof="0" dirty="0">
              <a:latin typeface="Arial" panose="020B0604020202020204" pitchFamily="34" charset="0"/>
              <a:cs typeface="Arial" panose="020B0604020202020204" pitchFamily="34" charset="0"/>
            </a:rPr>
            <a:t>Cluster Portfolio Management</a:t>
          </a:r>
        </a:p>
      </dsp:txBody>
      <dsp:txXfrm>
        <a:off x="4662292" y="1425666"/>
        <a:ext cx="1629605" cy="1122712"/>
      </dsp:txXfrm>
    </dsp:sp>
    <dsp:sp modelId="{C779EB2C-3F9F-4DDE-8877-E90FADB7F36A}">
      <dsp:nvSpPr>
        <dsp:cNvPr id="0" name=""/>
        <dsp:cNvSpPr/>
      </dsp:nvSpPr>
      <dsp:spPr>
        <a:xfrm rot="12346488">
          <a:off x="2092238" y="2233227"/>
          <a:ext cx="209026" cy="5398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noProof="0" dirty="0">
            <a:latin typeface="Arial" panose="020B0604020202020204" pitchFamily="34" charset="0"/>
            <a:cs typeface="Arial" panose="020B0604020202020204" pitchFamily="34" charset="0"/>
          </a:endParaRPr>
        </a:p>
      </dsp:txBody>
      <dsp:txXfrm rot="10800000">
        <a:off x="2151827" y="2354828"/>
        <a:ext cx="146318" cy="323902"/>
      </dsp:txXfrm>
    </dsp:sp>
    <dsp:sp modelId="{7C5489A2-E00F-4548-B1A9-ED179DEE4026}">
      <dsp:nvSpPr>
        <dsp:cNvPr id="0" name=""/>
        <dsp:cNvSpPr/>
      </dsp:nvSpPr>
      <dsp:spPr>
        <a:xfrm>
          <a:off x="76190" y="1193146"/>
          <a:ext cx="2103425" cy="1587754"/>
        </a:xfrm>
        <a:prstGeom prst="ellipse">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noProof="0" dirty="0">
              <a:latin typeface="Arial" panose="020B0604020202020204" pitchFamily="34" charset="0"/>
              <a:cs typeface="Arial" panose="020B0604020202020204" pitchFamily="34" charset="0"/>
            </a:rPr>
            <a:t>Prioritise</a:t>
          </a:r>
        </a:p>
      </dsp:txBody>
      <dsp:txXfrm>
        <a:off x="384229" y="1425667"/>
        <a:ext cx="1487347" cy="112271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D80885-BF10-41F9-80C3-84853C3DA774}">
      <dsp:nvSpPr>
        <dsp:cNvPr id="0" name=""/>
        <dsp:cNvSpPr/>
      </dsp:nvSpPr>
      <dsp:spPr>
        <a:xfrm>
          <a:off x="0" y="285694"/>
          <a:ext cx="7200000" cy="15561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8800" tIns="395732" rIns="558800" bIns="135128" numCol="1" spcCol="1270" anchor="t" anchorCtr="0">
          <a:noAutofit/>
        </a:bodyPr>
        <a:lstStyle/>
        <a:p>
          <a:pPr marL="171450" lvl="1" indent="-171450" algn="l" defTabSz="844550">
            <a:lnSpc>
              <a:spcPct val="90000"/>
            </a:lnSpc>
            <a:spcBef>
              <a:spcPct val="0"/>
            </a:spcBef>
            <a:spcAft>
              <a:spcPct val="15000"/>
            </a:spcAft>
            <a:buChar char="•"/>
          </a:pPr>
          <a:r>
            <a:rPr lang="en-GB" sz="1900" kern="1200" noProof="0" dirty="0">
              <a:latin typeface="Arial" charset="0"/>
            </a:rPr>
            <a:t>Call for expressions of interest (- submission of short proposals including a mapping exercise in the thematic field of the emerging cluster, identification of the clustering needs, cluster identity)</a:t>
          </a:r>
          <a:endParaRPr lang="en-GB" sz="1900" kern="1200" noProof="0" dirty="0"/>
        </a:p>
      </dsp:txBody>
      <dsp:txXfrm>
        <a:off x="0" y="285694"/>
        <a:ext cx="7200000" cy="1556100"/>
      </dsp:txXfrm>
    </dsp:sp>
    <dsp:sp modelId="{EF4C7CB9-0BE1-4DD2-8E3B-193773E471DA}">
      <dsp:nvSpPr>
        <dsp:cNvPr id="0" name=""/>
        <dsp:cNvSpPr/>
      </dsp:nvSpPr>
      <dsp:spPr>
        <a:xfrm>
          <a:off x="360000" y="5254"/>
          <a:ext cx="5040000" cy="560880"/>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0" rIns="190500" bIns="0" numCol="1" spcCol="1270" anchor="ctr" anchorCtr="0">
          <a:noAutofit/>
        </a:bodyPr>
        <a:lstStyle/>
        <a:p>
          <a:pPr marL="0" lvl="0" indent="0" algn="l" defTabSz="1244600">
            <a:lnSpc>
              <a:spcPct val="90000"/>
            </a:lnSpc>
            <a:spcBef>
              <a:spcPct val="0"/>
            </a:spcBef>
            <a:spcAft>
              <a:spcPct val="35000"/>
            </a:spcAft>
            <a:buNone/>
          </a:pPr>
          <a:r>
            <a:rPr lang="en-GB" sz="2800" kern="1200" noProof="0" dirty="0">
              <a:latin typeface="Arial" charset="0"/>
            </a:rPr>
            <a:t>1</a:t>
          </a:r>
          <a:r>
            <a:rPr lang="en-GB" sz="2800" kern="1200" baseline="30000" noProof="0" dirty="0">
              <a:latin typeface="Arial" charset="0"/>
            </a:rPr>
            <a:t>st</a:t>
          </a:r>
          <a:r>
            <a:rPr lang="en-GB" sz="2800" kern="1200" noProof="0" dirty="0">
              <a:latin typeface="Arial" charset="0"/>
            </a:rPr>
            <a:t>  Step</a:t>
          </a:r>
          <a:endParaRPr lang="en-GB" sz="2800" kern="1200" noProof="0" dirty="0"/>
        </a:p>
      </dsp:txBody>
      <dsp:txXfrm>
        <a:off x="387380" y="32634"/>
        <a:ext cx="4985240" cy="506120"/>
      </dsp:txXfrm>
    </dsp:sp>
    <dsp:sp modelId="{A2FC8410-D67E-4E02-96F9-3B42905269D1}">
      <dsp:nvSpPr>
        <dsp:cNvPr id="0" name=""/>
        <dsp:cNvSpPr/>
      </dsp:nvSpPr>
      <dsp:spPr>
        <a:xfrm>
          <a:off x="0" y="2224834"/>
          <a:ext cx="7200000" cy="79301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8800" tIns="395732" rIns="558800" bIns="135128" numCol="1" spcCol="1270" anchor="t" anchorCtr="0">
          <a:noAutofit/>
        </a:bodyPr>
        <a:lstStyle/>
        <a:p>
          <a:pPr marL="171450" lvl="1" indent="-171450" algn="l" defTabSz="844550">
            <a:lnSpc>
              <a:spcPct val="90000"/>
            </a:lnSpc>
            <a:spcBef>
              <a:spcPct val="0"/>
            </a:spcBef>
            <a:spcAft>
              <a:spcPct val="15000"/>
            </a:spcAft>
            <a:buChar char="•"/>
          </a:pPr>
          <a:r>
            <a:rPr lang="en-GB" sz="1900" kern="1200" noProof="0" dirty="0">
              <a:latin typeface="Arial" charset="0"/>
            </a:rPr>
            <a:t>Call for submission of 5 - years business plans</a:t>
          </a:r>
          <a:endParaRPr lang="en-GB" sz="1900" kern="1200" noProof="0" dirty="0"/>
        </a:p>
      </dsp:txBody>
      <dsp:txXfrm>
        <a:off x="0" y="2224834"/>
        <a:ext cx="7200000" cy="793012"/>
      </dsp:txXfrm>
    </dsp:sp>
    <dsp:sp modelId="{028B7E65-40CF-4D53-A366-221E91B6FBA7}">
      <dsp:nvSpPr>
        <dsp:cNvPr id="0" name=""/>
        <dsp:cNvSpPr/>
      </dsp:nvSpPr>
      <dsp:spPr>
        <a:xfrm>
          <a:off x="360000" y="1944394"/>
          <a:ext cx="5040000" cy="560880"/>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0" rIns="190500" bIns="0" numCol="1" spcCol="1270" anchor="ctr" anchorCtr="0">
          <a:noAutofit/>
        </a:bodyPr>
        <a:lstStyle/>
        <a:p>
          <a:pPr marL="0" lvl="0" indent="0" algn="l" defTabSz="1244600">
            <a:lnSpc>
              <a:spcPct val="90000"/>
            </a:lnSpc>
            <a:spcBef>
              <a:spcPct val="0"/>
            </a:spcBef>
            <a:spcAft>
              <a:spcPct val="35000"/>
            </a:spcAft>
            <a:buNone/>
          </a:pPr>
          <a:r>
            <a:rPr lang="en-GB" sz="2800" kern="1200" noProof="0" dirty="0">
              <a:latin typeface="Arial" charset="0"/>
            </a:rPr>
            <a:t>2</a:t>
          </a:r>
          <a:r>
            <a:rPr lang="en-GB" sz="2800" kern="1200" baseline="30000" noProof="0" dirty="0">
              <a:latin typeface="Arial" charset="0"/>
            </a:rPr>
            <a:t>nd</a:t>
          </a:r>
          <a:r>
            <a:rPr lang="en-GB" sz="2800" kern="1200" noProof="0" dirty="0">
              <a:latin typeface="Arial" charset="0"/>
            </a:rPr>
            <a:t> Step</a:t>
          </a:r>
          <a:endParaRPr lang="en-GB" sz="2800" kern="1200" noProof="0" dirty="0"/>
        </a:p>
      </dsp:txBody>
      <dsp:txXfrm>
        <a:off x="387380" y="1971774"/>
        <a:ext cx="4985240" cy="506120"/>
      </dsp:txXfrm>
    </dsp:sp>
    <dsp:sp modelId="{94F4189C-F869-4F38-B43B-510D2F557C8C}">
      <dsp:nvSpPr>
        <dsp:cNvPr id="0" name=""/>
        <dsp:cNvSpPr/>
      </dsp:nvSpPr>
      <dsp:spPr>
        <a:xfrm>
          <a:off x="0" y="3400886"/>
          <a:ext cx="7200000" cy="104737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8800" tIns="395732" rIns="558800" bIns="135128" numCol="1" spcCol="1270" anchor="t" anchorCtr="0">
          <a:noAutofit/>
        </a:bodyPr>
        <a:lstStyle/>
        <a:p>
          <a:pPr marL="171450" lvl="1" indent="-171450" algn="l" defTabSz="844550">
            <a:lnSpc>
              <a:spcPct val="90000"/>
            </a:lnSpc>
            <a:spcBef>
              <a:spcPct val="0"/>
            </a:spcBef>
            <a:spcAft>
              <a:spcPct val="15000"/>
            </a:spcAft>
            <a:buChar char="•"/>
          </a:pPr>
          <a:r>
            <a:rPr lang="en-GB" sz="1900" kern="1200" noProof="0" dirty="0">
              <a:latin typeface="Arial" charset="0"/>
            </a:rPr>
            <a:t>Financial support for the implementation of a 2-years  pilot programme of joint activities.</a:t>
          </a:r>
          <a:endParaRPr lang="en-GB" sz="1900" kern="1200" noProof="0" dirty="0"/>
        </a:p>
      </dsp:txBody>
      <dsp:txXfrm>
        <a:off x="0" y="3400886"/>
        <a:ext cx="7200000" cy="1047375"/>
      </dsp:txXfrm>
    </dsp:sp>
    <dsp:sp modelId="{60F61364-DD1F-4AFF-A6C5-0A5A84810724}">
      <dsp:nvSpPr>
        <dsp:cNvPr id="0" name=""/>
        <dsp:cNvSpPr/>
      </dsp:nvSpPr>
      <dsp:spPr>
        <a:xfrm>
          <a:off x="360000" y="3120446"/>
          <a:ext cx="5040000" cy="560880"/>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0" rIns="190500" bIns="0" numCol="1" spcCol="1270" anchor="ctr" anchorCtr="0">
          <a:noAutofit/>
        </a:bodyPr>
        <a:lstStyle/>
        <a:p>
          <a:pPr marL="0" lvl="0" indent="0" algn="l" defTabSz="1244600">
            <a:lnSpc>
              <a:spcPct val="90000"/>
            </a:lnSpc>
            <a:spcBef>
              <a:spcPct val="0"/>
            </a:spcBef>
            <a:spcAft>
              <a:spcPct val="35000"/>
            </a:spcAft>
            <a:buNone/>
          </a:pPr>
          <a:r>
            <a:rPr lang="en-GB" sz="2800" kern="1200" noProof="0" dirty="0">
              <a:latin typeface="Arial" charset="0"/>
            </a:rPr>
            <a:t>3</a:t>
          </a:r>
          <a:r>
            <a:rPr lang="en-GB" sz="2800" kern="1200" baseline="30000" noProof="0" dirty="0">
              <a:latin typeface="Arial" charset="0"/>
            </a:rPr>
            <a:t>rd</a:t>
          </a:r>
          <a:r>
            <a:rPr lang="en-GB" sz="2800" kern="1200" noProof="0" dirty="0">
              <a:latin typeface="Arial" charset="0"/>
            </a:rPr>
            <a:t> Step</a:t>
          </a:r>
          <a:endParaRPr lang="en-GB" sz="2800" kern="1200" noProof="0" dirty="0"/>
        </a:p>
      </dsp:txBody>
      <dsp:txXfrm>
        <a:off x="387380" y="3147826"/>
        <a:ext cx="4985240" cy="50612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C08F17-6E7C-4051-A5E0-7D757DD35BA3}">
      <dsp:nvSpPr>
        <dsp:cNvPr id="0" name=""/>
        <dsp:cNvSpPr/>
      </dsp:nvSpPr>
      <dsp:spPr>
        <a:xfrm>
          <a:off x="547199" y="0"/>
          <a:ext cx="6201600" cy="4013200"/>
        </a:xfrm>
        <a:prstGeom prst="rightArrow">
          <a:avLst/>
        </a:prstGeom>
        <a:solidFill>
          <a:srgbClr val="CCFFCC"/>
        </a:solidFill>
        <a:ln>
          <a:noFill/>
        </a:ln>
        <a:effectLst/>
      </dsp:spPr>
      <dsp:style>
        <a:lnRef idx="0">
          <a:scrgbClr r="0" g="0" b="0"/>
        </a:lnRef>
        <a:fillRef idx="1">
          <a:scrgbClr r="0" g="0" b="0"/>
        </a:fillRef>
        <a:effectRef idx="0">
          <a:scrgbClr r="0" g="0" b="0"/>
        </a:effectRef>
        <a:fontRef idx="minor"/>
      </dsp:style>
    </dsp:sp>
    <dsp:sp modelId="{11B0ED48-BEB7-4684-B582-8ABAFAC9A048}">
      <dsp:nvSpPr>
        <dsp:cNvPr id="0" name=""/>
        <dsp:cNvSpPr/>
      </dsp:nvSpPr>
      <dsp:spPr>
        <a:xfrm>
          <a:off x="779" y="1203959"/>
          <a:ext cx="2216542" cy="160528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noProof="0" dirty="0">
              <a:solidFill>
                <a:schemeClr val="tx1"/>
              </a:solidFill>
              <a:latin typeface="Calibri" panose="020F0502020204030204" pitchFamily="34" charset="0"/>
            </a:rPr>
            <a:t>Phase 0: </a:t>
          </a:r>
          <a:r>
            <a:rPr lang="en-GB" sz="2000" kern="1200" noProof="0" dirty="0">
              <a:solidFill>
                <a:schemeClr val="tx1"/>
              </a:solidFill>
              <a:latin typeface="Calibri" panose="020F0502020204030204" pitchFamily="34" charset="0"/>
            </a:rPr>
            <a:t>Preparatory phase – Mapping - Identification of Clustering Needs.</a:t>
          </a:r>
          <a:endParaRPr lang="en-GB" sz="2000" kern="1200" noProof="0" dirty="0">
            <a:solidFill>
              <a:schemeClr val="tx1"/>
            </a:solidFill>
            <a:latin typeface="Calibri" panose="020F0502020204030204" pitchFamily="34" charset="0"/>
          </a:endParaRPr>
        </a:p>
      </dsp:txBody>
      <dsp:txXfrm>
        <a:off x="79142" y="1282322"/>
        <a:ext cx="2059816" cy="1448554"/>
      </dsp:txXfrm>
    </dsp:sp>
    <dsp:sp modelId="{12F7F5D1-FA87-47A4-8E11-07BE903D2192}">
      <dsp:nvSpPr>
        <dsp:cNvPr id="0" name=""/>
        <dsp:cNvSpPr/>
      </dsp:nvSpPr>
      <dsp:spPr>
        <a:xfrm>
          <a:off x="2539728" y="1203959"/>
          <a:ext cx="2216542" cy="160528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noProof="0" dirty="0">
              <a:solidFill>
                <a:schemeClr val="tx1"/>
              </a:solidFill>
              <a:latin typeface="Calibri" panose="020F0502020204030204" pitchFamily="34" charset="0"/>
            </a:rPr>
            <a:t>Phase 1:</a:t>
          </a:r>
          <a:endParaRPr lang="tr-TR" sz="2000" b="1" kern="1200" noProof="0" dirty="0">
            <a:solidFill>
              <a:schemeClr val="tx1"/>
            </a:solidFill>
            <a:latin typeface="Calibri" panose="020F0502020204030204" pitchFamily="34" charset="0"/>
          </a:endParaRPr>
        </a:p>
        <a:p>
          <a:pPr marL="0" lvl="0" indent="0" algn="ctr" defTabSz="889000">
            <a:lnSpc>
              <a:spcPct val="90000"/>
            </a:lnSpc>
            <a:spcBef>
              <a:spcPct val="0"/>
            </a:spcBef>
            <a:spcAft>
              <a:spcPct val="35000"/>
            </a:spcAft>
            <a:buNone/>
          </a:pPr>
          <a:r>
            <a:rPr lang="en-GB" sz="2000" b="1" kern="1200" noProof="0" dirty="0">
              <a:solidFill>
                <a:schemeClr val="tx1"/>
              </a:solidFill>
              <a:latin typeface="Calibri" panose="020F0502020204030204" pitchFamily="34" charset="0"/>
            </a:rPr>
            <a:t> </a:t>
          </a:r>
          <a:r>
            <a:rPr lang="en-GB" sz="2000" kern="1200" noProof="0" dirty="0">
              <a:solidFill>
                <a:schemeClr val="tx1"/>
              </a:solidFill>
              <a:latin typeface="Calibri" panose="020F0502020204030204" pitchFamily="34" charset="0"/>
            </a:rPr>
            <a:t>Implementation of a Pilot Programme of Joint Activities.</a:t>
          </a:r>
        </a:p>
      </dsp:txBody>
      <dsp:txXfrm>
        <a:off x="2618091" y="1282322"/>
        <a:ext cx="2059816" cy="1448554"/>
      </dsp:txXfrm>
    </dsp:sp>
    <dsp:sp modelId="{B91E3C34-E77A-4AF1-BFE2-07BEFDE64A9B}">
      <dsp:nvSpPr>
        <dsp:cNvPr id="0" name=""/>
        <dsp:cNvSpPr/>
      </dsp:nvSpPr>
      <dsp:spPr>
        <a:xfrm>
          <a:off x="5078677" y="1203959"/>
          <a:ext cx="2216542" cy="160528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noProof="0" dirty="0">
              <a:solidFill>
                <a:schemeClr val="tx1"/>
              </a:solidFill>
              <a:latin typeface="Calibri" panose="020F0502020204030204" pitchFamily="34" charset="0"/>
            </a:rPr>
            <a:t>Phase 2:</a:t>
          </a:r>
          <a:r>
            <a:rPr lang="en-GB" sz="2000" kern="1200" noProof="0" dirty="0">
              <a:solidFill>
                <a:schemeClr val="tx1"/>
              </a:solidFill>
              <a:latin typeface="Calibri" panose="020F0502020204030204" pitchFamily="34" charset="0"/>
            </a:rPr>
            <a:t> </a:t>
          </a:r>
          <a:endParaRPr lang="tr-TR" sz="2000" kern="1200" noProof="0" dirty="0">
            <a:solidFill>
              <a:schemeClr val="tx1"/>
            </a:solidFill>
            <a:latin typeface="Calibri" panose="020F0502020204030204" pitchFamily="34" charset="0"/>
          </a:endParaRPr>
        </a:p>
        <a:p>
          <a:pPr marL="0" lvl="0" indent="0" algn="ctr" defTabSz="889000">
            <a:lnSpc>
              <a:spcPct val="90000"/>
            </a:lnSpc>
            <a:spcBef>
              <a:spcPct val="0"/>
            </a:spcBef>
            <a:spcAft>
              <a:spcPct val="35000"/>
            </a:spcAft>
            <a:buNone/>
          </a:pPr>
          <a:r>
            <a:rPr lang="en-GB" sz="2000" kern="1200" noProof="0" dirty="0">
              <a:solidFill>
                <a:schemeClr val="tx1"/>
              </a:solidFill>
              <a:latin typeface="Calibri" panose="020F0502020204030204" pitchFamily="34" charset="0"/>
            </a:rPr>
            <a:t>Expansion – achievement of critical mass</a:t>
          </a:r>
        </a:p>
      </dsp:txBody>
      <dsp:txXfrm>
        <a:off x="5157040" y="1282322"/>
        <a:ext cx="2059816" cy="144855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6EE45F-07D8-4F69-9730-3584F42BAC0F}">
      <dsp:nvSpPr>
        <dsp:cNvPr id="0" name=""/>
        <dsp:cNvSpPr/>
      </dsp:nvSpPr>
      <dsp:spPr>
        <a:xfrm>
          <a:off x="100071" y="932021"/>
          <a:ext cx="1099326" cy="441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0" kern="1200" noProof="0" dirty="0">
              <a:latin typeface="Arial" panose="020B0604020202020204" pitchFamily="34" charset="0"/>
              <a:cs typeface="Arial" panose="020B0604020202020204" pitchFamily="34" charset="0"/>
            </a:rPr>
            <a:t>Min. 10 Businesses</a:t>
          </a:r>
        </a:p>
      </dsp:txBody>
      <dsp:txXfrm>
        <a:off x="100071" y="932021"/>
        <a:ext cx="1099326" cy="441803"/>
      </dsp:txXfrm>
    </dsp:sp>
    <dsp:sp modelId="{2B3B5391-D4B2-4925-8AD4-EC9988501CA7}">
      <dsp:nvSpPr>
        <dsp:cNvPr id="0" name=""/>
        <dsp:cNvSpPr/>
      </dsp:nvSpPr>
      <dsp:spPr>
        <a:xfrm>
          <a:off x="80167" y="902427"/>
          <a:ext cx="75191" cy="7519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A9FFC0-22ED-41DC-9554-1133E5907B80}">
      <dsp:nvSpPr>
        <dsp:cNvPr id="0" name=""/>
        <dsp:cNvSpPr/>
      </dsp:nvSpPr>
      <dsp:spPr>
        <a:xfrm>
          <a:off x="132802" y="797159"/>
          <a:ext cx="75191" cy="7519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F35C66-9472-4C88-BC92-720A9DF57B03}">
      <dsp:nvSpPr>
        <dsp:cNvPr id="0" name=""/>
        <dsp:cNvSpPr/>
      </dsp:nvSpPr>
      <dsp:spPr>
        <a:xfrm>
          <a:off x="259124" y="818212"/>
          <a:ext cx="118158" cy="1181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901812-8AE2-4D9E-94D5-523A411F887D}">
      <dsp:nvSpPr>
        <dsp:cNvPr id="0" name=""/>
        <dsp:cNvSpPr/>
      </dsp:nvSpPr>
      <dsp:spPr>
        <a:xfrm>
          <a:off x="364392" y="702417"/>
          <a:ext cx="75191" cy="7519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5E77F5-8FBB-4FD5-8C60-113E60840D77}">
      <dsp:nvSpPr>
        <dsp:cNvPr id="0" name=""/>
        <dsp:cNvSpPr/>
      </dsp:nvSpPr>
      <dsp:spPr>
        <a:xfrm>
          <a:off x="501241" y="660310"/>
          <a:ext cx="75191" cy="7519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58F42C-3C36-4781-ABB7-FEE9F8A440BB}">
      <dsp:nvSpPr>
        <dsp:cNvPr id="0" name=""/>
        <dsp:cNvSpPr/>
      </dsp:nvSpPr>
      <dsp:spPr>
        <a:xfrm>
          <a:off x="669670" y="733998"/>
          <a:ext cx="75191" cy="7519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3554BF-5606-4822-9A9E-251C3DD77009}">
      <dsp:nvSpPr>
        <dsp:cNvPr id="0" name=""/>
        <dsp:cNvSpPr/>
      </dsp:nvSpPr>
      <dsp:spPr>
        <a:xfrm>
          <a:off x="774939" y="786632"/>
          <a:ext cx="118158" cy="1181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258CEE-A4B7-4F07-8941-402DE6D1AC76}">
      <dsp:nvSpPr>
        <dsp:cNvPr id="0" name=""/>
        <dsp:cNvSpPr/>
      </dsp:nvSpPr>
      <dsp:spPr>
        <a:xfrm>
          <a:off x="922315" y="902427"/>
          <a:ext cx="75191" cy="7519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694503-9443-496A-9573-9B64D073E11D}">
      <dsp:nvSpPr>
        <dsp:cNvPr id="0" name=""/>
        <dsp:cNvSpPr/>
      </dsp:nvSpPr>
      <dsp:spPr>
        <a:xfrm>
          <a:off x="985476" y="1018222"/>
          <a:ext cx="75191" cy="7519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680B31-8D74-4A05-9528-925A72398C5E}">
      <dsp:nvSpPr>
        <dsp:cNvPr id="0" name=""/>
        <dsp:cNvSpPr/>
      </dsp:nvSpPr>
      <dsp:spPr>
        <a:xfrm>
          <a:off x="438080" y="797159"/>
          <a:ext cx="193350" cy="19335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95C9DA-4ED2-4050-881A-119AF61A6517}">
      <dsp:nvSpPr>
        <dsp:cNvPr id="0" name=""/>
        <dsp:cNvSpPr/>
      </dsp:nvSpPr>
      <dsp:spPr>
        <a:xfrm>
          <a:off x="27533" y="1197179"/>
          <a:ext cx="75191" cy="7519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FF5E27-2B72-4EBD-9CEB-894ACF815758}">
      <dsp:nvSpPr>
        <dsp:cNvPr id="0" name=""/>
        <dsp:cNvSpPr/>
      </dsp:nvSpPr>
      <dsp:spPr>
        <a:xfrm>
          <a:off x="90694" y="1291920"/>
          <a:ext cx="118158" cy="1181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8C0ECD-6C38-4DF2-83EE-37613A64F5E9}">
      <dsp:nvSpPr>
        <dsp:cNvPr id="0" name=""/>
        <dsp:cNvSpPr/>
      </dsp:nvSpPr>
      <dsp:spPr>
        <a:xfrm>
          <a:off x="248597" y="1376135"/>
          <a:ext cx="171866" cy="1718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00335A-FBFD-441B-B7C7-D3FFCEF31CFC}">
      <dsp:nvSpPr>
        <dsp:cNvPr id="0" name=""/>
        <dsp:cNvSpPr/>
      </dsp:nvSpPr>
      <dsp:spPr>
        <a:xfrm>
          <a:off x="469660" y="1512984"/>
          <a:ext cx="75191" cy="7519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7AF9A0-F992-4CA9-BA8E-6722F7B22D78}">
      <dsp:nvSpPr>
        <dsp:cNvPr id="0" name=""/>
        <dsp:cNvSpPr/>
      </dsp:nvSpPr>
      <dsp:spPr>
        <a:xfrm>
          <a:off x="511768" y="1376135"/>
          <a:ext cx="118158" cy="1181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548212-93B6-475C-B58B-721642759DFA}">
      <dsp:nvSpPr>
        <dsp:cNvPr id="0" name=""/>
        <dsp:cNvSpPr/>
      </dsp:nvSpPr>
      <dsp:spPr>
        <a:xfrm>
          <a:off x="617036" y="1523511"/>
          <a:ext cx="75191" cy="7519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599DCC-6931-4C8D-8545-5C56E874CB9C}">
      <dsp:nvSpPr>
        <dsp:cNvPr id="0" name=""/>
        <dsp:cNvSpPr/>
      </dsp:nvSpPr>
      <dsp:spPr>
        <a:xfrm>
          <a:off x="711778" y="1355081"/>
          <a:ext cx="171866" cy="1718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CCAA33-E776-4F56-B8E6-9348156F34EC}">
      <dsp:nvSpPr>
        <dsp:cNvPr id="0" name=""/>
        <dsp:cNvSpPr/>
      </dsp:nvSpPr>
      <dsp:spPr>
        <a:xfrm>
          <a:off x="943368" y="1312974"/>
          <a:ext cx="118158" cy="1181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BFC205-F30E-4EBC-AD47-60832B03EFF3}">
      <dsp:nvSpPr>
        <dsp:cNvPr id="0" name=""/>
        <dsp:cNvSpPr/>
      </dsp:nvSpPr>
      <dsp:spPr>
        <a:xfrm>
          <a:off x="1103539" y="818037"/>
          <a:ext cx="347014" cy="662488"/>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D9F419-64BC-443C-AB64-B485849F223E}">
      <dsp:nvSpPr>
        <dsp:cNvPr id="0" name=""/>
        <dsp:cNvSpPr/>
      </dsp:nvSpPr>
      <dsp:spPr>
        <a:xfrm>
          <a:off x="1450553" y="818359"/>
          <a:ext cx="946402" cy="662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0" kern="1200" noProof="0" dirty="0">
              <a:latin typeface="Arial" panose="020B0604020202020204" pitchFamily="34" charset="0"/>
              <a:cs typeface="Arial" panose="020B0604020202020204" pitchFamily="34" charset="0"/>
            </a:rPr>
            <a:t>Min. 1 Academic/ Research Org.</a:t>
          </a:r>
        </a:p>
      </dsp:txBody>
      <dsp:txXfrm>
        <a:off x="1450553" y="818359"/>
        <a:ext cx="946402" cy="662482"/>
      </dsp:txXfrm>
    </dsp:sp>
    <dsp:sp modelId="{B51371CC-E01F-42DD-84F1-D340EB97B39B}">
      <dsp:nvSpPr>
        <dsp:cNvPr id="0" name=""/>
        <dsp:cNvSpPr/>
      </dsp:nvSpPr>
      <dsp:spPr>
        <a:xfrm>
          <a:off x="2396956" y="818037"/>
          <a:ext cx="347014" cy="662488"/>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F0AC994-F4A4-4330-A5FE-B0683E55EB84}">
      <dsp:nvSpPr>
        <dsp:cNvPr id="0" name=""/>
        <dsp:cNvSpPr/>
      </dsp:nvSpPr>
      <dsp:spPr>
        <a:xfrm>
          <a:off x="2743970" y="818359"/>
          <a:ext cx="1560731" cy="662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0" kern="1200" noProof="0" dirty="0">
              <a:latin typeface="Arial" panose="020B0604020202020204" pitchFamily="34" charset="0"/>
              <a:cs typeface="Arial" panose="020B0604020202020204" pitchFamily="34" charset="0"/>
            </a:rPr>
            <a:t>All sectors/thematic fields</a:t>
          </a:r>
        </a:p>
      </dsp:txBody>
      <dsp:txXfrm>
        <a:off x="2743970" y="818359"/>
        <a:ext cx="1560731" cy="662482"/>
      </dsp:txXfrm>
    </dsp:sp>
    <dsp:sp modelId="{87547045-521E-4E77-908A-774B4A6395A2}">
      <dsp:nvSpPr>
        <dsp:cNvPr id="0" name=""/>
        <dsp:cNvSpPr/>
      </dsp:nvSpPr>
      <dsp:spPr>
        <a:xfrm>
          <a:off x="4304702" y="818037"/>
          <a:ext cx="347014" cy="662488"/>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3DB3392-C4E2-4687-A0EC-B9C8FA87F78B}">
      <dsp:nvSpPr>
        <dsp:cNvPr id="0" name=""/>
        <dsp:cNvSpPr/>
      </dsp:nvSpPr>
      <dsp:spPr>
        <a:xfrm>
          <a:off x="4651717" y="818359"/>
          <a:ext cx="946402" cy="662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0" kern="1200" noProof="0" dirty="0">
              <a:latin typeface="Arial" panose="020B0604020202020204" pitchFamily="34" charset="0"/>
              <a:cs typeface="Arial" panose="020B0604020202020204" pitchFamily="34" charset="0"/>
            </a:rPr>
            <a:t>Public or Private Facilitator</a:t>
          </a:r>
        </a:p>
      </dsp:txBody>
      <dsp:txXfrm>
        <a:off x="4651717" y="818359"/>
        <a:ext cx="946402" cy="662482"/>
      </dsp:txXfrm>
    </dsp:sp>
    <dsp:sp modelId="{6C4F939E-5E07-4B14-BB83-5103C5E3A39C}">
      <dsp:nvSpPr>
        <dsp:cNvPr id="0" name=""/>
        <dsp:cNvSpPr/>
      </dsp:nvSpPr>
      <dsp:spPr>
        <a:xfrm>
          <a:off x="5598120" y="818037"/>
          <a:ext cx="347014" cy="662488"/>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0E797F0-1C8A-4ED7-8A50-ABAEB63C871A}">
      <dsp:nvSpPr>
        <dsp:cNvPr id="0" name=""/>
        <dsp:cNvSpPr/>
      </dsp:nvSpPr>
      <dsp:spPr>
        <a:xfrm>
          <a:off x="5945134" y="743941"/>
          <a:ext cx="1237562" cy="843136"/>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GB" sz="1600" b="0" kern="1200" noProof="0" dirty="0">
              <a:latin typeface="Arial" panose="020B0604020202020204" pitchFamily="34" charset="0"/>
              <a:cs typeface="Arial" panose="020B0604020202020204" pitchFamily="34" charset="0"/>
            </a:rPr>
            <a:t>Cluster Initiative</a:t>
          </a:r>
        </a:p>
      </dsp:txBody>
      <dsp:txXfrm>
        <a:off x="6126371" y="867415"/>
        <a:ext cx="875088" cy="59618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3099DC-6BAB-4CAD-87A7-B265C9F0E3B9}">
      <dsp:nvSpPr>
        <dsp:cNvPr id="0" name=""/>
        <dsp:cNvSpPr/>
      </dsp:nvSpPr>
      <dsp:spPr>
        <a:xfrm>
          <a:off x="2939550" y="2066901"/>
          <a:ext cx="2012938" cy="2006606"/>
        </a:xfrm>
        <a:prstGeom prst="gear9">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noProof="0" dirty="0"/>
            <a:t>Multi-sector Qualitative Analysis</a:t>
          </a:r>
        </a:p>
      </dsp:txBody>
      <dsp:txXfrm>
        <a:off x="3343767" y="2536939"/>
        <a:ext cx="1204504" cy="1031437"/>
      </dsp:txXfrm>
    </dsp:sp>
    <dsp:sp modelId="{6F368B77-7453-4CC9-BC5A-C2A01F895459}">
      <dsp:nvSpPr>
        <dsp:cNvPr id="0" name=""/>
        <dsp:cNvSpPr/>
      </dsp:nvSpPr>
      <dsp:spPr>
        <a:xfrm>
          <a:off x="1584960" y="1424284"/>
          <a:ext cx="1625600" cy="1625600"/>
        </a:xfrm>
        <a:prstGeom prst="gear6">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noProof="0" dirty="0"/>
            <a:t>Cluster Based </a:t>
          </a:r>
          <a:r>
            <a:rPr lang="en-GB" sz="1600" kern="1200" noProof="0" dirty="0"/>
            <a:t>Strategies</a:t>
          </a:r>
          <a:endParaRPr lang="en-GB" sz="2000" kern="1200" noProof="0" dirty="0"/>
        </a:p>
      </dsp:txBody>
      <dsp:txXfrm>
        <a:off x="1994210" y="1836007"/>
        <a:ext cx="807100" cy="802154"/>
      </dsp:txXfrm>
    </dsp:sp>
    <dsp:sp modelId="{8255F012-E2A9-4B69-ABCE-3A6E5869BC9F}">
      <dsp:nvSpPr>
        <dsp:cNvPr id="0" name=""/>
        <dsp:cNvSpPr/>
      </dsp:nvSpPr>
      <dsp:spPr>
        <a:xfrm rot="20700000">
          <a:off x="2367281" y="199117"/>
          <a:ext cx="1849117" cy="1800094"/>
        </a:xfrm>
        <a:prstGeom prst="gear6">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noProof="0" dirty="0"/>
            <a:t>Regional </a:t>
          </a:r>
          <a:r>
            <a:rPr lang="en-GB" sz="1200" b="0" kern="1200" noProof="0" dirty="0"/>
            <a:t>Competitiveness</a:t>
          </a:r>
          <a:endParaRPr lang="en-GB" sz="2000" b="0" kern="1200" noProof="0" dirty="0"/>
        </a:p>
      </dsp:txBody>
      <dsp:txXfrm rot="-20700000">
        <a:off x="2775754" y="591023"/>
        <a:ext cx="1032170" cy="1016282"/>
      </dsp:txXfrm>
    </dsp:sp>
    <dsp:sp modelId="{E212A752-D52D-4D7B-A842-96E5E50C17E4}">
      <dsp:nvSpPr>
        <dsp:cNvPr id="0" name=""/>
        <dsp:cNvSpPr/>
      </dsp:nvSpPr>
      <dsp:spPr>
        <a:xfrm>
          <a:off x="2712145" y="1616125"/>
          <a:ext cx="2861056" cy="2861056"/>
        </a:xfrm>
        <a:prstGeom prst="circularArrow">
          <a:avLst>
            <a:gd name="adj1" fmla="val 4687"/>
            <a:gd name="adj2" fmla="val 299029"/>
            <a:gd name="adj3" fmla="val 2513083"/>
            <a:gd name="adj4" fmla="val 15867933"/>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852AD4A-2903-4877-8A51-283FE418F6B5}">
      <dsp:nvSpPr>
        <dsp:cNvPr id="0" name=""/>
        <dsp:cNvSpPr/>
      </dsp:nvSpPr>
      <dsp:spPr>
        <a:xfrm>
          <a:off x="1297069" y="1065159"/>
          <a:ext cx="2078736" cy="2078736"/>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8E411CC-42F8-41CD-A03D-669AEB1610F2}">
      <dsp:nvSpPr>
        <dsp:cNvPr id="0" name=""/>
        <dsp:cNvSpPr/>
      </dsp:nvSpPr>
      <dsp:spPr>
        <a:xfrm>
          <a:off x="2127040" y="-45527"/>
          <a:ext cx="2241296" cy="2241296"/>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76883D-C7E6-4C3A-AF34-A0F6EE29D91E}">
      <dsp:nvSpPr>
        <dsp:cNvPr id="0" name=""/>
        <dsp:cNvSpPr/>
      </dsp:nvSpPr>
      <dsp:spPr>
        <a:xfrm>
          <a:off x="0" y="0"/>
          <a:ext cx="6096000" cy="667097"/>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GB" sz="2000" b="0" kern="1200">
              <a:latin typeface="Arial"/>
              <a:cs typeface="Arial"/>
            </a:rPr>
            <a:t>Regional and sector core competencies</a:t>
          </a:r>
          <a:endParaRPr lang="en-US" sz="2000" kern="1200"/>
        </a:p>
      </dsp:txBody>
      <dsp:txXfrm>
        <a:off x="1285909" y="0"/>
        <a:ext cx="4810090" cy="667097"/>
      </dsp:txXfrm>
    </dsp:sp>
    <dsp:sp modelId="{19A6E864-C487-469C-9133-1E581D74472F}">
      <dsp:nvSpPr>
        <dsp:cNvPr id="0" name=""/>
        <dsp:cNvSpPr/>
      </dsp:nvSpPr>
      <dsp:spPr>
        <a:xfrm>
          <a:off x="66709" y="66709"/>
          <a:ext cx="1219200" cy="533677"/>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0000" b="-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E50049-78C2-4B72-BA56-B05F82BDF60F}">
      <dsp:nvSpPr>
        <dsp:cNvPr id="0" name=""/>
        <dsp:cNvSpPr/>
      </dsp:nvSpPr>
      <dsp:spPr>
        <a:xfrm>
          <a:off x="0" y="733806"/>
          <a:ext cx="6096000" cy="667097"/>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0" kern="1200">
              <a:latin typeface="Arial"/>
              <a:cs typeface="Arial"/>
            </a:rPr>
            <a:t>Economic-linkage possibilities</a:t>
          </a:r>
          <a:endParaRPr lang="en-US" sz="2000" b="0" kern="1200" dirty="0">
            <a:latin typeface="Arial"/>
            <a:cs typeface="Arial"/>
          </a:endParaRPr>
        </a:p>
      </dsp:txBody>
      <dsp:txXfrm>
        <a:off x="1285909" y="733806"/>
        <a:ext cx="4810090" cy="667097"/>
      </dsp:txXfrm>
    </dsp:sp>
    <dsp:sp modelId="{7FC4D20D-C849-46C2-B4D5-39072335D095}">
      <dsp:nvSpPr>
        <dsp:cNvPr id="0" name=""/>
        <dsp:cNvSpPr/>
      </dsp:nvSpPr>
      <dsp:spPr>
        <a:xfrm>
          <a:off x="66709" y="800516"/>
          <a:ext cx="1219200" cy="533677"/>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6000" b="-2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8B8024-32EF-40EF-9B4B-8B4915ECDED4}">
      <dsp:nvSpPr>
        <dsp:cNvPr id="0" name=""/>
        <dsp:cNvSpPr/>
      </dsp:nvSpPr>
      <dsp:spPr>
        <a:xfrm>
          <a:off x="0" y="1467613"/>
          <a:ext cx="6096000" cy="667097"/>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0" kern="1200">
              <a:latin typeface="Arial"/>
              <a:cs typeface="Arial"/>
            </a:rPr>
            <a:t>Trade possibilities</a:t>
          </a:r>
          <a:endParaRPr lang="en-US" sz="2000" b="0" kern="1200" dirty="0">
            <a:latin typeface="Arial"/>
            <a:cs typeface="Arial"/>
          </a:endParaRPr>
        </a:p>
      </dsp:txBody>
      <dsp:txXfrm>
        <a:off x="1285909" y="1467613"/>
        <a:ext cx="4810090" cy="667097"/>
      </dsp:txXfrm>
    </dsp:sp>
    <dsp:sp modelId="{A11943AC-D953-4853-98DA-FDCD81576A87}">
      <dsp:nvSpPr>
        <dsp:cNvPr id="0" name=""/>
        <dsp:cNvSpPr/>
      </dsp:nvSpPr>
      <dsp:spPr>
        <a:xfrm>
          <a:off x="66709" y="1534323"/>
          <a:ext cx="1219200" cy="533677"/>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4000" b="-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D583FE-6926-43FB-8450-AB842E7293D3}">
      <dsp:nvSpPr>
        <dsp:cNvPr id="0" name=""/>
        <dsp:cNvSpPr/>
      </dsp:nvSpPr>
      <dsp:spPr>
        <a:xfrm>
          <a:off x="0" y="2201420"/>
          <a:ext cx="6096000" cy="667097"/>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0" kern="1200">
              <a:latin typeface="Arial"/>
              <a:cs typeface="Arial"/>
            </a:rPr>
            <a:t>Regional economic and industry risk </a:t>
          </a:r>
          <a:endParaRPr lang="en-US" sz="2000" b="0" kern="1200" dirty="0">
            <a:latin typeface="Arial"/>
            <a:cs typeface="Arial"/>
          </a:endParaRPr>
        </a:p>
      </dsp:txBody>
      <dsp:txXfrm>
        <a:off x="1285909" y="2201420"/>
        <a:ext cx="4810090" cy="667097"/>
      </dsp:txXfrm>
    </dsp:sp>
    <dsp:sp modelId="{E7E46AAF-A38C-4C6B-8A0A-62C4A5CFC767}">
      <dsp:nvSpPr>
        <dsp:cNvPr id="0" name=""/>
        <dsp:cNvSpPr/>
      </dsp:nvSpPr>
      <dsp:spPr>
        <a:xfrm>
          <a:off x="66709" y="2268130"/>
          <a:ext cx="1219200" cy="533677"/>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25000" b="-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776BB1-FB1A-4431-A1C9-C3F7D4368DF4}">
      <dsp:nvSpPr>
        <dsp:cNvPr id="0" name=""/>
        <dsp:cNvSpPr/>
      </dsp:nvSpPr>
      <dsp:spPr>
        <a:xfrm rot="16200000">
          <a:off x="1317989" y="1172697"/>
          <a:ext cx="2483210" cy="1517504"/>
        </a:xfrm>
        <a:prstGeom prst="round2SameRect">
          <a:avLst>
            <a:gd name="adj1" fmla="val 16670"/>
            <a:gd name="adj2" fmla="val 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133350" rIns="120015" bIns="133350" numCol="1" spcCol="1270" anchor="t" anchorCtr="0">
          <a:noAutofit/>
        </a:bodyPr>
        <a:lstStyle/>
        <a:p>
          <a:pPr marL="0" lvl="0" indent="0" algn="ctr" defTabSz="933450">
            <a:lnSpc>
              <a:spcPct val="90000"/>
            </a:lnSpc>
            <a:spcBef>
              <a:spcPct val="0"/>
            </a:spcBef>
            <a:spcAft>
              <a:spcPct val="35000"/>
            </a:spcAft>
            <a:buNone/>
          </a:pPr>
          <a:r>
            <a:rPr lang="en-US" sz="2100" b="0" kern="1200">
              <a:solidFill>
                <a:srgbClr val="000090"/>
              </a:solidFill>
              <a:latin typeface="Arial"/>
              <a:cs typeface="Arial"/>
            </a:rPr>
            <a:t>Desk Review </a:t>
          </a:r>
          <a:endParaRPr lang="en-US" sz="2100" kern="1200"/>
        </a:p>
      </dsp:txBody>
      <dsp:txXfrm rot="5400000">
        <a:off x="1874934" y="763936"/>
        <a:ext cx="1443412" cy="2335026"/>
      </dsp:txXfrm>
    </dsp:sp>
    <dsp:sp modelId="{5067E0DD-9506-4287-9C4E-A124CEB64392}">
      <dsp:nvSpPr>
        <dsp:cNvPr id="0" name=""/>
        <dsp:cNvSpPr/>
      </dsp:nvSpPr>
      <dsp:spPr>
        <a:xfrm rot="5400000">
          <a:off x="2904400" y="1172697"/>
          <a:ext cx="2483210" cy="1517504"/>
        </a:xfrm>
        <a:prstGeom prst="round2SameRect">
          <a:avLst>
            <a:gd name="adj1" fmla="val 16670"/>
            <a:gd name="adj2" fmla="val 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015" tIns="133350" rIns="80010" bIns="133350" numCol="1" spcCol="1270" anchor="t" anchorCtr="0">
          <a:noAutofit/>
        </a:bodyPr>
        <a:lstStyle/>
        <a:p>
          <a:pPr marL="0" lvl="0" indent="0" algn="ctr" defTabSz="933450">
            <a:lnSpc>
              <a:spcPct val="90000"/>
            </a:lnSpc>
            <a:spcBef>
              <a:spcPct val="0"/>
            </a:spcBef>
            <a:spcAft>
              <a:spcPct val="35000"/>
            </a:spcAft>
            <a:buNone/>
          </a:pPr>
          <a:r>
            <a:rPr lang="en-US" sz="2100" b="0" kern="1200" dirty="0">
              <a:solidFill>
                <a:srgbClr val="000090"/>
              </a:solidFill>
              <a:latin typeface="Arial"/>
              <a:cs typeface="Arial"/>
            </a:rPr>
            <a:t>Semi structured interviews</a:t>
          </a:r>
        </a:p>
      </dsp:txBody>
      <dsp:txXfrm rot="-5400000">
        <a:off x="3387253" y="763936"/>
        <a:ext cx="1443412" cy="2335026"/>
      </dsp:txXfrm>
    </dsp:sp>
    <dsp:sp modelId="{4D4D1EEF-FF34-4E78-9FDD-5DFB670AAD5F}">
      <dsp:nvSpPr>
        <dsp:cNvPr id="0" name=""/>
        <dsp:cNvSpPr/>
      </dsp:nvSpPr>
      <dsp:spPr>
        <a:xfrm>
          <a:off x="2559439" y="0"/>
          <a:ext cx="1586411" cy="1586334"/>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5F3AAA-D5DA-472D-A91A-D164FDE64DF8}">
      <dsp:nvSpPr>
        <dsp:cNvPr id="0" name=""/>
        <dsp:cNvSpPr/>
      </dsp:nvSpPr>
      <dsp:spPr>
        <a:xfrm rot="10800000">
          <a:off x="2559439" y="2276179"/>
          <a:ext cx="1586411" cy="1586334"/>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10965B-9D1F-41F2-8230-B696B5A31293}">
      <dsp:nvSpPr>
        <dsp:cNvPr id="0" name=""/>
        <dsp:cNvSpPr/>
      </dsp:nvSpPr>
      <dsp:spPr>
        <a:xfrm>
          <a:off x="0" y="253417"/>
          <a:ext cx="5486400" cy="3557164"/>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3E194E-1693-463A-B50A-28E65F13E222}">
      <dsp:nvSpPr>
        <dsp:cNvPr id="0" name=""/>
        <dsp:cNvSpPr/>
      </dsp:nvSpPr>
      <dsp:spPr>
        <a:xfrm>
          <a:off x="1463039" y="1600201"/>
          <a:ext cx="4632960" cy="192247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Font typeface="Arial" panose="020B0604020202020204" pitchFamily="34" charset="0"/>
            <a:buNone/>
          </a:pPr>
          <a:r>
            <a:rPr lang="tr-TR" sz="1800" b="0" kern="1200" dirty="0">
              <a:solidFill>
                <a:srgbClr val="000090"/>
              </a:solidFill>
              <a:latin typeface="Arial"/>
              <a:cs typeface="Arial"/>
            </a:rPr>
            <a:t> - </a:t>
          </a:r>
          <a:r>
            <a:rPr lang="tr-TR" sz="1800" b="1" kern="1200" dirty="0">
              <a:solidFill>
                <a:srgbClr val="000090"/>
              </a:solidFill>
              <a:latin typeface="Arial"/>
              <a:cs typeface="Arial"/>
            </a:rPr>
            <a:t>T</a:t>
          </a:r>
          <a:r>
            <a:rPr lang="en-GB" sz="1800" b="1" kern="1200" dirty="0">
              <a:solidFill>
                <a:srgbClr val="000090"/>
              </a:solidFill>
              <a:latin typeface="Arial"/>
              <a:cs typeface="Arial"/>
            </a:rPr>
            <a:t>o</a:t>
          </a:r>
          <a:r>
            <a:rPr lang="en-GB" sz="1800" b="0" kern="1200" dirty="0">
              <a:solidFill>
                <a:srgbClr val="000090"/>
              </a:solidFill>
              <a:latin typeface="Arial"/>
              <a:cs typeface="Arial"/>
            </a:rPr>
            <a:t> </a:t>
          </a:r>
          <a:r>
            <a:rPr lang="en-GB" sz="1800" b="1" kern="1200" dirty="0">
              <a:solidFill>
                <a:srgbClr val="000090"/>
              </a:solidFill>
              <a:latin typeface="Arial"/>
              <a:cs typeface="Arial"/>
            </a:rPr>
            <a:t>maximise the impact on</a:t>
          </a:r>
          <a:r>
            <a:rPr lang="en-GB" sz="1800" b="0" kern="1200" dirty="0">
              <a:solidFill>
                <a:srgbClr val="000090"/>
              </a:solidFill>
              <a:latin typeface="Arial"/>
              <a:cs typeface="Arial"/>
            </a:rPr>
            <a:t> regional key </a:t>
          </a:r>
          <a:r>
            <a:rPr lang="en-GB" sz="1800" b="1" kern="1200" dirty="0">
              <a:solidFill>
                <a:srgbClr val="000090"/>
              </a:solidFill>
              <a:latin typeface="Arial"/>
              <a:cs typeface="Arial"/>
            </a:rPr>
            <a:t>macroeconomic variables</a:t>
          </a:r>
          <a:endParaRPr lang="tr-TR" sz="1800" b="1" kern="1200" dirty="0">
            <a:solidFill>
              <a:srgbClr val="000090"/>
            </a:solidFill>
            <a:latin typeface="Arial"/>
            <a:cs typeface="Arial"/>
          </a:endParaRPr>
        </a:p>
        <a:p>
          <a:pPr marL="0" lvl="0" indent="0" algn="l" defTabSz="800100">
            <a:lnSpc>
              <a:spcPct val="90000"/>
            </a:lnSpc>
            <a:spcBef>
              <a:spcPct val="0"/>
            </a:spcBef>
            <a:spcAft>
              <a:spcPct val="35000"/>
            </a:spcAft>
            <a:buFont typeface="Arial" panose="020B0604020202020204" pitchFamily="34" charset="0"/>
            <a:buNone/>
          </a:pPr>
          <a:r>
            <a:rPr lang="tr-TR" sz="1800" b="0" kern="1200" dirty="0">
              <a:solidFill>
                <a:srgbClr val="000090"/>
              </a:solidFill>
              <a:latin typeface="Arial"/>
              <a:cs typeface="Arial"/>
            </a:rPr>
            <a:t>- </a:t>
          </a:r>
          <a:r>
            <a:rPr lang="tr-TR" sz="1800" b="1" kern="1200" dirty="0">
              <a:solidFill>
                <a:srgbClr val="000090"/>
              </a:solidFill>
              <a:latin typeface="Arial"/>
              <a:cs typeface="Arial"/>
            </a:rPr>
            <a:t>T</a:t>
          </a:r>
          <a:r>
            <a:rPr lang="en-GB" sz="1800" b="1" kern="1200" dirty="0">
              <a:solidFill>
                <a:srgbClr val="000090"/>
              </a:solidFill>
              <a:latin typeface="Arial"/>
              <a:cs typeface="Arial"/>
            </a:rPr>
            <a:t>o develop </a:t>
          </a:r>
          <a:r>
            <a:rPr lang="en-GB" sz="1800" b="0" kern="1200" dirty="0">
              <a:solidFill>
                <a:srgbClr val="000090"/>
              </a:solidFill>
              <a:latin typeface="Arial"/>
              <a:cs typeface="Arial"/>
            </a:rPr>
            <a:t>long-term sustainable </a:t>
          </a:r>
          <a:r>
            <a:rPr lang="en-GB" sz="1800" b="1" kern="1200" dirty="0">
              <a:solidFill>
                <a:srgbClr val="000090"/>
              </a:solidFill>
              <a:latin typeface="Arial"/>
              <a:cs typeface="Arial"/>
            </a:rPr>
            <a:t>support policies for clusters</a:t>
          </a:r>
          <a:r>
            <a:rPr lang="en-GB" sz="1800" b="0" kern="1200" dirty="0">
              <a:solidFill>
                <a:srgbClr val="000090"/>
              </a:solidFill>
              <a:latin typeface="Arial"/>
              <a:cs typeface="Arial"/>
            </a:rPr>
            <a:t>, in alignment with SMART Specialization Strategies.</a:t>
          </a:r>
          <a:endParaRPr lang="en-US" sz="1800" b="0" kern="1200" dirty="0"/>
        </a:p>
      </dsp:txBody>
      <dsp:txXfrm>
        <a:off x="1519346" y="1656508"/>
        <a:ext cx="4520346" cy="180985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21AF54-7576-4FA3-8C31-6C199EE0B897}">
      <dsp:nvSpPr>
        <dsp:cNvPr id="0" name=""/>
        <dsp:cNvSpPr/>
      </dsp:nvSpPr>
      <dsp:spPr>
        <a:xfrm>
          <a:off x="1041" y="516485"/>
          <a:ext cx="2221631" cy="1332979"/>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noProof="0" dirty="0"/>
            <a:t>Mission</a:t>
          </a:r>
        </a:p>
      </dsp:txBody>
      <dsp:txXfrm>
        <a:off x="40083" y="555527"/>
        <a:ext cx="2143547" cy="1254895"/>
      </dsp:txXfrm>
    </dsp:sp>
    <dsp:sp modelId="{83E44131-F73E-4AD6-8837-83AF7785E4C8}">
      <dsp:nvSpPr>
        <dsp:cNvPr id="0" name=""/>
        <dsp:cNvSpPr/>
      </dsp:nvSpPr>
      <dsp:spPr>
        <a:xfrm>
          <a:off x="2418177" y="907492"/>
          <a:ext cx="470985" cy="5509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noProof="0" dirty="0"/>
        </a:p>
      </dsp:txBody>
      <dsp:txXfrm>
        <a:off x="2418177" y="1017685"/>
        <a:ext cx="329690" cy="330578"/>
      </dsp:txXfrm>
    </dsp:sp>
    <dsp:sp modelId="{A6AA0C47-CBB5-48D7-B9A7-D07E6DB3046D}">
      <dsp:nvSpPr>
        <dsp:cNvPr id="0" name=""/>
        <dsp:cNvSpPr/>
      </dsp:nvSpPr>
      <dsp:spPr>
        <a:xfrm>
          <a:off x="3111326" y="516485"/>
          <a:ext cx="2221631" cy="1332979"/>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noProof="0" dirty="0"/>
            <a:t>Vision</a:t>
          </a:r>
        </a:p>
      </dsp:txBody>
      <dsp:txXfrm>
        <a:off x="3150368" y="555527"/>
        <a:ext cx="2143547" cy="12548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508F6D-B0E4-4EFF-B8A6-AE0C6AB6472D}">
      <dsp:nvSpPr>
        <dsp:cNvPr id="0" name=""/>
        <dsp:cNvSpPr/>
      </dsp:nvSpPr>
      <dsp:spPr>
        <a:xfrm>
          <a:off x="2830412" y="2074108"/>
          <a:ext cx="1578174" cy="15781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tr-TR" sz="4800" kern="1200" dirty="0"/>
            <a:t>5W</a:t>
          </a:r>
          <a:endParaRPr lang="en-US" sz="4800" kern="1200" dirty="0"/>
        </a:p>
      </dsp:txBody>
      <dsp:txXfrm>
        <a:off x="3061530" y="2305226"/>
        <a:ext cx="1115938" cy="1115938"/>
      </dsp:txXfrm>
    </dsp:sp>
    <dsp:sp modelId="{33CF301D-6ABD-4597-AD9E-6CCB0CB15D6E}">
      <dsp:nvSpPr>
        <dsp:cNvPr id="0" name=""/>
        <dsp:cNvSpPr/>
      </dsp:nvSpPr>
      <dsp:spPr>
        <a:xfrm rot="16200000">
          <a:off x="3381294" y="1816281"/>
          <a:ext cx="476411" cy="39241"/>
        </a:xfrm>
        <a:custGeom>
          <a:avLst/>
          <a:gdLst/>
          <a:ahLst/>
          <a:cxnLst/>
          <a:rect l="0" t="0" r="0" b="0"/>
          <a:pathLst>
            <a:path>
              <a:moveTo>
                <a:pt x="0" y="19620"/>
              </a:moveTo>
              <a:lnTo>
                <a:pt x="476411" y="196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07589" y="1823992"/>
        <a:ext cx="23820" cy="23820"/>
      </dsp:txXfrm>
    </dsp:sp>
    <dsp:sp modelId="{0FD885A6-E26E-4C84-9484-EFA173377A2C}">
      <dsp:nvSpPr>
        <dsp:cNvPr id="0" name=""/>
        <dsp:cNvSpPr/>
      </dsp:nvSpPr>
      <dsp:spPr>
        <a:xfrm>
          <a:off x="2830412" y="19522"/>
          <a:ext cx="1578174" cy="1578174"/>
        </a:xfrm>
        <a:prstGeom prst="ellipse">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tr-TR" sz="2700" kern="1200" dirty="0"/>
            <a:t>WHO</a:t>
          </a:r>
          <a:endParaRPr lang="en-US" sz="2700" kern="1200" dirty="0"/>
        </a:p>
      </dsp:txBody>
      <dsp:txXfrm>
        <a:off x="3061530" y="250640"/>
        <a:ext cx="1115938" cy="1115938"/>
      </dsp:txXfrm>
    </dsp:sp>
    <dsp:sp modelId="{AD62FB95-1107-4D70-8516-A77752BBADAC}">
      <dsp:nvSpPr>
        <dsp:cNvPr id="0" name=""/>
        <dsp:cNvSpPr/>
      </dsp:nvSpPr>
      <dsp:spPr>
        <a:xfrm rot="20520000">
          <a:off x="4358307" y="2526123"/>
          <a:ext cx="476411" cy="39241"/>
        </a:xfrm>
        <a:custGeom>
          <a:avLst/>
          <a:gdLst/>
          <a:ahLst/>
          <a:cxnLst/>
          <a:rect l="0" t="0" r="0" b="0"/>
          <a:pathLst>
            <a:path>
              <a:moveTo>
                <a:pt x="0" y="19620"/>
              </a:moveTo>
              <a:lnTo>
                <a:pt x="476411" y="196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84603" y="2533834"/>
        <a:ext cx="23820" cy="23820"/>
      </dsp:txXfrm>
    </dsp:sp>
    <dsp:sp modelId="{6810F607-1DFD-4B2D-AF14-511A766E98EB}">
      <dsp:nvSpPr>
        <dsp:cNvPr id="0" name=""/>
        <dsp:cNvSpPr/>
      </dsp:nvSpPr>
      <dsp:spPr>
        <a:xfrm>
          <a:off x="4784440" y="1439206"/>
          <a:ext cx="1578174" cy="1578174"/>
        </a:xfrm>
        <a:prstGeom prst="ellipse">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tr-TR" sz="2700" kern="1200" dirty="0"/>
            <a:t>WHAT</a:t>
          </a:r>
          <a:endParaRPr lang="en-US" sz="2700" kern="1200" dirty="0"/>
        </a:p>
      </dsp:txBody>
      <dsp:txXfrm>
        <a:off x="5015558" y="1670324"/>
        <a:ext cx="1115938" cy="1115938"/>
      </dsp:txXfrm>
    </dsp:sp>
    <dsp:sp modelId="{096A0734-B739-40F2-8341-006CCDA74E2C}">
      <dsp:nvSpPr>
        <dsp:cNvPr id="0" name=""/>
        <dsp:cNvSpPr/>
      </dsp:nvSpPr>
      <dsp:spPr>
        <a:xfrm rot="3240000">
          <a:off x="3985121" y="3674672"/>
          <a:ext cx="476411" cy="39241"/>
        </a:xfrm>
        <a:custGeom>
          <a:avLst/>
          <a:gdLst/>
          <a:ahLst/>
          <a:cxnLst/>
          <a:rect l="0" t="0" r="0" b="0"/>
          <a:pathLst>
            <a:path>
              <a:moveTo>
                <a:pt x="0" y="19620"/>
              </a:moveTo>
              <a:lnTo>
                <a:pt x="476411" y="196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11417" y="3682382"/>
        <a:ext cx="23820" cy="23820"/>
      </dsp:txXfrm>
    </dsp:sp>
    <dsp:sp modelId="{953A326B-7EF8-4554-A11B-2A5E44113687}">
      <dsp:nvSpPr>
        <dsp:cNvPr id="0" name=""/>
        <dsp:cNvSpPr/>
      </dsp:nvSpPr>
      <dsp:spPr>
        <a:xfrm>
          <a:off x="4038068" y="3736303"/>
          <a:ext cx="1578174" cy="1578174"/>
        </a:xfrm>
        <a:prstGeom prst="ellipse">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tr-TR" sz="2700" kern="1200" dirty="0"/>
            <a:t>WHY</a:t>
          </a:r>
          <a:endParaRPr lang="en-US" sz="2700" kern="1200" dirty="0"/>
        </a:p>
      </dsp:txBody>
      <dsp:txXfrm>
        <a:off x="4269186" y="3967421"/>
        <a:ext cx="1115938" cy="1115938"/>
      </dsp:txXfrm>
    </dsp:sp>
    <dsp:sp modelId="{F6329F74-C09B-41FC-A719-102809569B5F}">
      <dsp:nvSpPr>
        <dsp:cNvPr id="0" name=""/>
        <dsp:cNvSpPr/>
      </dsp:nvSpPr>
      <dsp:spPr>
        <a:xfrm rot="7560000">
          <a:off x="2777466" y="3674672"/>
          <a:ext cx="476411" cy="39241"/>
        </a:xfrm>
        <a:custGeom>
          <a:avLst/>
          <a:gdLst/>
          <a:ahLst/>
          <a:cxnLst/>
          <a:rect l="0" t="0" r="0" b="0"/>
          <a:pathLst>
            <a:path>
              <a:moveTo>
                <a:pt x="0" y="19620"/>
              </a:moveTo>
              <a:lnTo>
                <a:pt x="476411" y="196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003762" y="3682382"/>
        <a:ext cx="23820" cy="23820"/>
      </dsp:txXfrm>
    </dsp:sp>
    <dsp:sp modelId="{EC51F758-F606-4966-88EF-90430DBC54B1}">
      <dsp:nvSpPr>
        <dsp:cNvPr id="0" name=""/>
        <dsp:cNvSpPr/>
      </dsp:nvSpPr>
      <dsp:spPr>
        <a:xfrm>
          <a:off x="1622757" y="3736303"/>
          <a:ext cx="1578174" cy="1578174"/>
        </a:xfrm>
        <a:prstGeom prst="ellipse">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tr-TR" sz="2700" kern="1200" dirty="0"/>
            <a:t>WHEN</a:t>
          </a:r>
          <a:endParaRPr lang="en-US" sz="2700" kern="1200" dirty="0"/>
        </a:p>
      </dsp:txBody>
      <dsp:txXfrm>
        <a:off x="1853875" y="3967421"/>
        <a:ext cx="1115938" cy="1115938"/>
      </dsp:txXfrm>
    </dsp:sp>
    <dsp:sp modelId="{D8413B24-3789-44AE-8519-8035044B109D}">
      <dsp:nvSpPr>
        <dsp:cNvPr id="0" name=""/>
        <dsp:cNvSpPr/>
      </dsp:nvSpPr>
      <dsp:spPr>
        <a:xfrm rot="11880000">
          <a:off x="2404280" y="2526123"/>
          <a:ext cx="476411" cy="39241"/>
        </a:xfrm>
        <a:custGeom>
          <a:avLst/>
          <a:gdLst/>
          <a:ahLst/>
          <a:cxnLst/>
          <a:rect l="0" t="0" r="0" b="0"/>
          <a:pathLst>
            <a:path>
              <a:moveTo>
                <a:pt x="0" y="19620"/>
              </a:moveTo>
              <a:lnTo>
                <a:pt x="476411" y="196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630576" y="2533834"/>
        <a:ext cx="23820" cy="23820"/>
      </dsp:txXfrm>
    </dsp:sp>
    <dsp:sp modelId="{F1AB066F-4505-4E80-852E-BD1B5C888181}">
      <dsp:nvSpPr>
        <dsp:cNvPr id="0" name=""/>
        <dsp:cNvSpPr/>
      </dsp:nvSpPr>
      <dsp:spPr>
        <a:xfrm>
          <a:off x="876385" y="1439206"/>
          <a:ext cx="1578174" cy="1578174"/>
        </a:xfrm>
        <a:prstGeom prst="ellipse">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tr-TR" sz="2700" kern="1200" dirty="0"/>
            <a:t>WHERE</a:t>
          </a:r>
          <a:endParaRPr lang="en-US" sz="2700" kern="1200" dirty="0"/>
        </a:p>
      </dsp:txBody>
      <dsp:txXfrm>
        <a:off x="1107503" y="1670324"/>
        <a:ext cx="1115938" cy="11159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307DFF-F9A1-406D-ACBF-DA4846FB5FC9}">
      <dsp:nvSpPr>
        <dsp:cNvPr id="0" name=""/>
        <dsp:cNvSpPr/>
      </dsp:nvSpPr>
      <dsp:spPr>
        <a:xfrm>
          <a:off x="149955" y="1717338"/>
          <a:ext cx="2247580" cy="740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tr-TR" sz="3100" b="1" kern="1200" cap="none" spc="0" dirty="0">
              <a:ln w="0"/>
              <a:solidFill>
                <a:srgbClr val="00B050"/>
              </a:solidFill>
              <a:effectLst/>
              <a:latin typeface="Arial" panose="020B0604020202020204" pitchFamily="34" charset="0"/>
              <a:cs typeface="Arial" panose="020B0604020202020204" pitchFamily="34" charset="0"/>
            </a:rPr>
            <a:t>CLUSTERS</a:t>
          </a:r>
          <a:endParaRPr lang="en-US" sz="3100" b="1" kern="1200" cap="none" spc="0" dirty="0">
            <a:ln w="0"/>
            <a:solidFill>
              <a:srgbClr val="00B050"/>
            </a:solidFill>
            <a:effectLst/>
            <a:latin typeface="Arial" panose="020B0604020202020204" pitchFamily="34" charset="0"/>
            <a:cs typeface="Arial" panose="020B0604020202020204" pitchFamily="34" charset="0"/>
          </a:endParaRPr>
        </a:p>
      </dsp:txBody>
      <dsp:txXfrm>
        <a:off x="149955" y="1717338"/>
        <a:ext cx="2247580" cy="740680"/>
      </dsp:txXfrm>
    </dsp:sp>
    <dsp:sp modelId="{B57E5C76-E1FC-492A-9F89-382B90AD7C0A}">
      <dsp:nvSpPr>
        <dsp:cNvPr id="0" name=""/>
        <dsp:cNvSpPr/>
      </dsp:nvSpPr>
      <dsp:spPr>
        <a:xfrm>
          <a:off x="147401" y="1492069"/>
          <a:ext cx="178784" cy="17878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6D5A40-D44C-48FD-AFA9-DBB608AF0CAA}">
      <dsp:nvSpPr>
        <dsp:cNvPr id="0" name=""/>
        <dsp:cNvSpPr/>
      </dsp:nvSpPr>
      <dsp:spPr>
        <a:xfrm>
          <a:off x="272550" y="1241770"/>
          <a:ext cx="178784" cy="17878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71543D-A9BD-43D2-B5D6-168B48B027BD}">
      <dsp:nvSpPr>
        <dsp:cNvPr id="0" name=""/>
        <dsp:cNvSpPr/>
      </dsp:nvSpPr>
      <dsp:spPr>
        <a:xfrm>
          <a:off x="572909" y="1291830"/>
          <a:ext cx="280947" cy="2809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6C073F-952D-4E3C-B12A-1DD3CAE773CE}">
      <dsp:nvSpPr>
        <dsp:cNvPr id="0" name=""/>
        <dsp:cNvSpPr/>
      </dsp:nvSpPr>
      <dsp:spPr>
        <a:xfrm>
          <a:off x="823208" y="1016502"/>
          <a:ext cx="178784" cy="17878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2AACAC-4AF0-4806-A995-BE018330AB23}">
      <dsp:nvSpPr>
        <dsp:cNvPr id="0" name=""/>
        <dsp:cNvSpPr/>
      </dsp:nvSpPr>
      <dsp:spPr>
        <a:xfrm>
          <a:off x="1148596" y="916382"/>
          <a:ext cx="178784" cy="17878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5D9F3C-F69E-4AF2-A13D-B2DF4B990376}">
      <dsp:nvSpPr>
        <dsp:cNvPr id="0" name=""/>
        <dsp:cNvSpPr/>
      </dsp:nvSpPr>
      <dsp:spPr>
        <a:xfrm>
          <a:off x="1549074" y="1091591"/>
          <a:ext cx="178784" cy="17878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FAEACB-EF9E-48F8-A109-A8C2C7FFABC0}">
      <dsp:nvSpPr>
        <dsp:cNvPr id="0" name=""/>
        <dsp:cNvSpPr/>
      </dsp:nvSpPr>
      <dsp:spPr>
        <a:xfrm>
          <a:off x="1799373" y="1216741"/>
          <a:ext cx="280947" cy="2809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BF9EF1-D8E0-4823-AB8E-C26E04E59E6D}">
      <dsp:nvSpPr>
        <dsp:cNvPr id="0" name=""/>
        <dsp:cNvSpPr/>
      </dsp:nvSpPr>
      <dsp:spPr>
        <a:xfrm>
          <a:off x="2149791" y="1492069"/>
          <a:ext cx="178784" cy="17878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25BB86-1C8B-4F2C-9DD1-7A20FED69A58}">
      <dsp:nvSpPr>
        <dsp:cNvPr id="0" name=""/>
        <dsp:cNvSpPr/>
      </dsp:nvSpPr>
      <dsp:spPr>
        <a:xfrm>
          <a:off x="2299970" y="1767398"/>
          <a:ext cx="178784" cy="17878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88F0B2-6095-488C-900E-F3A49EB03821}">
      <dsp:nvSpPr>
        <dsp:cNvPr id="0" name=""/>
        <dsp:cNvSpPr/>
      </dsp:nvSpPr>
      <dsp:spPr>
        <a:xfrm>
          <a:off x="998417" y="1241770"/>
          <a:ext cx="459732" cy="45973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B115EC-226C-498D-83B4-53C1BACAAA85}">
      <dsp:nvSpPr>
        <dsp:cNvPr id="0" name=""/>
        <dsp:cNvSpPr/>
      </dsp:nvSpPr>
      <dsp:spPr>
        <a:xfrm>
          <a:off x="22251" y="2192906"/>
          <a:ext cx="178784" cy="17878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911DDE-85A4-47C4-ABDD-EA4C53EBCA22}">
      <dsp:nvSpPr>
        <dsp:cNvPr id="0" name=""/>
        <dsp:cNvSpPr/>
      </dsp:nvSpPr>
      <dsp:spPr>
        <a:xfrm>
          <a:off x="172431" y="2418175"/>
          <a:ext cx="280947" cy="2809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095B2F-D488-4462-9744-4BD64780B734}">
      <dsp:nvSpPr>
        <dsp:cNvPr id="0" name=""/>
        <dsp:cNvSpPr/>
      </dsp:nvSpPr>
      <dsp:spPr>
        <a:xfrm>
          <a:off x="547879" y="2618414"/>
          <a:ext cx="408651" cy="40865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92D90F-1EFA-4AD9-87E9-2A34B5D3E339}">
      <dsp:nvSpPr>
        <dsp:cNvPr id="0" name=""/>
        <dsp:cNvSpPr/>
      </dsp:nvSpPr>
      <dsp:spPr>
        <a:xfrm>
          <a:off x="1073506" y="2943802"/>
          <a:ext cx="178784" cy="17878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3279B9-02E1-4118-AD78-EC03DDA71CB5}">
      <dsp:nvSpPr>
        <dsp:cNvPr id="0" name=""/>
        <dsp:cNvSpPr/>
      </dsp:nvSpPr>
      <dsp:spPr>
        <a:xfrm>
          <a:off x="1173626" y="2618414"/>
          <a:ext cx="280947" cy="2809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0265E7-CC78-4F9A-8179-38630B2BA807}">
      <dsp:nvSpPr>
        <dsp:cNvPr id="0" name=""/>
        <dsp:cNvSpPr/>
      </dsp:nvSpPr>
      <dsp:spPr>
        <a:xfrm>
          <a:off x="1423925" y="2968832"/>
          <a:ext cx="178784" cy="17878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56FF99-E645-44F7-97A9-44BCF903D650}">
      <dsp:nvSpPr>
        <dsp:cNvPr id="0" name=""/>
        <dsp:cNvSpPr/>
      </dsp:nvSpPr>
      <dsp:spPr>
        <a:xfrm>
          <a:off x="1649194" y="2568354"/>
          <a:ext cx="408651" cy="40865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7EA93A-CFE6-4FF2-B6C5-5A98E8AE9C8C}">
      <dsp:nvSpPr>
        <dsp:cNvPr id="0" name=""/>
        <dsp:cNvSpPr/>
      </dsp:nvSpPr>
      <dsp:spPr>
        <a:xfrm>
          <a:off x="2199851" y="2468235"/>
          <a:ext cx="280947" cy="2809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F83439-06AC-421F-9341-9DEB007BDCC3}">
      <dsp:nvSpPr>
        <dsp:cNvPr id="0" name=""/>
        <dsp:cNvSpPr/>
      </dsp:nvSpPr>
      <dsp:spPr>
        <a:xfrm>
          <a:off x="2480798" y="1291414"/>
          <a:ext cx="825103" cy="1575211"/>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73B9E68-85D3-46F0-A49A-CD115D90FE2E}">
      <dsp:nvSpPr>
        <dsp:cNvPr id="0" name=""/>
        <dsp:cNvSpPr/>
      </dsp:nvSpPr>
      <dsp:spPr>
        <a:xfrm>
          <a:off x="3155883" y="1291414"/>
          <a:ext cx="825103" cy="1575211"/>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849968-2CD3-495E-A95D-11674A2AFBE0}">
      <dsp:nvSpPr>
        <dsp:cNvPr id="0" name=""/>
        <dsp:cNvSpPr/>
      </dsp:nvSpPr>
      <dsp:spPr>
        <a:xfrm>
          <a:off x="4070997" y="1161235"/>
          <a:ext cx="1912739" cy="1912739"/>
        </a:xfrm>
        <a:prstGeom prst="ellipse">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GB" sz="1600" kern="1200" noProof="0" dirty="0"/>
            <a:t>COOPERAT</a:t>
          </a:r>
          <a:r>
            <a:rPr lang="tr-TR" sz="1600" kern="1200" noProof="0" dirty="0"/>
            <a:t>ION</a:t>
          </a:r>
          <a:endParaRPr lang="en-GB" sz="1600" kern="1200" noProof="0" dirty="0"/>
        </a:p>
        <a:p>
          <a:pPr marL="0" lvl="0" indent="0" algn="ctr" defTabSz="711200">
            <a:lnSpc>
              <a:spcPct val="90000"/>
            </a:lnSpc>
            <a:spcBef>
              <a:spcPct val="0"/>
            </a:spcBef>
            <a:spcAft>
              <a:spcPct val="35000"/>
            </a:spcAft>
            <a:buNone/>
          </a:pPr>
          <a:r>
            <a:rPr lang="en-GB" sz="1600" kern="1200" noProof="0" dirty="0"/>
            <a:t>&amp;</a:t>
          </a:r>
        </a:p>
        <a:p>
          <a:pPr marL="0" lvl="0" indent="0" algn="ctr" defTabSz="711200">
            <a:lnSpc>
              <a:spcPct val="90000"/>
            </a:lnSpc>
            <a:spcBef>
              <a:spcPct val="0"/>
            </a:spcBef>
            <a:spcAft>
              <a:spcPct val="35000"/>
            </a:spcAft>
            <a:buNone/>
          </a:pPr>
          <a:r>
            <a:rPr lang="en-GB" sz="1600" kern="1200" noProof="0" dirty="0"/>
            <a:t>COMPET</a:t>
          </a:r>
          <a:r>
            <a:rPr lang="tr-TR" sz="1600" kern="1200" noProof="0" dirty="0"/>
            <a:t>ITION</a:t>
          </a:r>
          <a:endParaRPr lang="en-GB" sz="1600" kern="1200" noProof="0" dirty="0"/>
        </a:p>
      </dsp:txBody>
      <dsp:txXfrm>
        <a:off x="4351111" y="1441349"/>
        <a:ext cx="1352511" cy="13525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4F4CBA-8150-42E5-A58A-8775E4819FCB}">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6F072B-5F18-475B-9E94-8CD202EED4A4}">
      <dsp:nvSpPr>
        <dsp:cNvPr id="0" name=""/>
        <dsp:cNvSpPr/>
      </dsp:nvSpPr>
      <dsp:spPr>
        <a:xfrm>
          <a:off x="328048" y="214010"/>
          <a:ext cx="5712764" cy="427857"/>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48260" rIns="48260" bIns="48260" numCol="1" spcCol="1270" anchor="ctr" anchorCtr="0">
          <a:noAutofit/>
        </a:bodyPr>
        <a:lstStyle/>
        <a:p>
          <a:pPr marL="0" lvl="0" indent="0" algn="l" defTabSz="844550">
            <a:lnSpc>
              <a:spcPct val="90000"/>
            </a:lnSpc>
            <a:spcBef>
              <a:spcPct val="0"/>
            </a:spcBef>
            <a:spcAft>
              <a:spcPct val="35000"/>
            </a:spcAft>
            <a:buNone/>
          </a:pPr>
          <a:r>
            <a:rPr lang="en-GB" sz="1900" u="none" kern="1200" noProof="0" dirty="0">
              <a:latin typeface="Arial"/>
              <a:ea typeface="MS Gothic" charset="0"/>
              <a:cs typeface="Arial"/>
            </a:rPr>
            <a:t>Productivity </a:t>
          </a:r>
          <a:endParaRPr lang="en-GB" sz="1900" u="none" kern="1200" noProof="0" dirty="0"/>
        </a:p>
      </dsp:txBody>
      <dsp:txXfrm>
        <a:off x="328048" y="214010"/>
        <a:ext cx="5712764" cy="427857"/>
      </dsp:txXfrm>
    </dsp:sp>
    <dsp:sp modelId="{4AB91DEA-192B-44A3-9EAD-D384CEDED43D}">
      <dsp:nvSpPr>
        <dsp:cNvPr id="0" name=""/>
        <dsp:cNvSpPr/>
      </dsp:nvSpPr>
      <dsp:spPr>
        <a:xfrm>
          <a:off x="60637" y="160528"/>
          <a:ext cx="534822" cy="53482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08B986-66D0-4162-B44A-474D21EB5AC0}">
      <dsp:nvSpPr>
        <dsp:cNvPr id="0" name=""/>
        <dsp:cNvSpPr/>
      </dsp:nvSpPr>
      <dsp:spPr>
        <a:xfrm>
          <a:off x="679991" y="855715"/>
          <a:ext cx="5360822" cy="427857"/>
        </a:xfrm>
        <a:prstGeom prst="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48260" rIns="48260" bIns="48260" numCol="1" spcCol="1270" anchor="ctr" anchorCtr="0">
          <a:noAutofit/>
        </a:bodyPr>
        <a:lstStyle/>
        <a:p>
          <a:pPr marL="0" lvl="0" indent="0" algn="l" defTabSz="844550">
            <a:lnSpc>
              <a:spcPct val="90000"/>
            </a:lnSpc>
            <a:spcBef>
              <a:spcPct val="0"/>
            </a:spcBef>
            <a:spcAft>
              <a:spcPct val="35000"/>
            </a:spcAft>
            <a:buNone/>
          </a:pPr>
          <a:r>
            <a:rPr lang="en-GB" sz="1900" u="none" kern="1200" noProof="0" dirty="0">
              <a:latin typeface="Arial"/>
              <a:ea typeface="MS Gothic" charset="0"/>
              <a:cs typeface="Arial"/>
            </a:rPr>
            <a:t>Innovation </a:t>
          </a:r>
        </a:p>
      </dsp:txBody>
      <dsp:txXfrm>
        <a:off x="679991" y="855715"/>
        <a:ext cx="5360822" cy="427857"/>
      </dsp:txXfrm>
    </dsp:sp>
    <dsp:sp modelId="{D8573396-59F2-4965-B74E-BF40DCB46C7B}">
      <dsp:nvSpPr>
        <dsp:cNvPr id="0" name=""/>
        <dsp:cNvSpPr/>
      </dsp:nvSpPr>
      <dsp:spPr>
        <a:xfrm>
          <a:off x="412579" y="802233"/>
          <a:ext cx="534822" cy="53482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7AB427-AB88-4D09-97B2-DB2DED1B3718}">
      <dsp:nvSpPr>
        <dsp:cNvPr id="0" name=""/>
        <dsp:cNvSpPr/>
      </dsp:nvSpPr>
      <dsp:spPr>
        <a:xfrm>
          <a:off x="840925" y="1497421"/>
          <a:ext cx="5199888" cy="427857"/>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48260" rIns="48260" bIns="48260" numCol="1" spcCol="1270" anchor="ctr" anchorCtr="0">
          <a:noAutofit/>
        </a:bodyPr>
        <a:lstStyle/>
        <a:p>
          <a:pPr marL="0" lvl="0" indent="0" algn="l" defTabSz="844550">
            <a:lnSpc>
              <a:spcPct val="90000"/>
            </a:lnSpc>
            <a:spcBef>
              <a:spcPct val="0"/>
            </a:spcBef>
            <a:spcAft>
              <a:spcPct val="35000"/>
            </a:spcAft>
            <a:buNone/>
          </a:pPr>
          <a:r>
            <a:rPr lang="en-GB" sz="1900" u="none" kern="1200" noProof="0" dirty="0">
              <a:latin typeface="Arial"/>
              <a:ea typeface="MS Gothic" charset="0"/>
              <a:cs typeface="Arial"/>
            </a:rPr>
            <a:t>Economies of scale </a:t>
          </a:r>
        </a:p>
      </dsp:txBody>
      <dsp:txXfrm>
        <a:off x="840925" y="1497421"/>
        <a:ext cx="5199888" cy="427857"/>
      </dsp:txXfrm>
    </dsp:sp>
    <dsp:sp modelId="{5BF90F66-A03C-4B89-AF6B-C802D9C8BF5A}">
      <dsp:nvSpPr>
        <dsp:cNvPr id="0" name=""/>
        <dsp:cNvSpPr/>
      </dsp:nvSpPr>
      <dsp:spPr>
        <a:xfrm>
          <a:off x="573514" y="1443939"/>
          <a:ext cx="534822" cy="53482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CA74CB-C045-468B-BD94-890A7D670D62}">
      <dsp:nvSpPr>
        <dsp:cNvPr id="0" name=""/>
        <dsp:cNvSpPr/>
      </dsp:nvSpPr>
      <dsp:spPr>
        <a:xfrm>
          <a:off x="840925" y="2138720"/>
          <a:ext cx="5199888" cy="427857"/>
        </a:xfrm>
        <a:prstGeom prst="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48260" rIns="48260" bIns="48260" numCol="1" spcCol="1270" anchor="ctr" anchorCtr="0">
          <a:noAutofit/>
        </a:bodyPr>
        <a:lstStyle/>
        <a:p>
          <a:pPr marL="0" lvl="0" indent="0" algn="l" defTabSz="844550">
            <a:lnSpc>
              <a:spcPct val="90000"/>
            </a:lnSpc>
            <a:spcBef>
              <a:spcPct val="0"/>
            </a:spcBef>
            <a:spcAft>
              <a:spcPct val="35000"/>
            </a:spcAft>
            <a:buNone/>
          </a:pPr>
          <a:r>
            <a:rPr lang="en-GB" sz="1900" u="none" kern="1200" noProof="0" dirty="0">
              <a:latin typeface="Arial"/>
              <a:ea typeface="MS Gothic" charset="0"/>
              <a:cs typeface="Arial"/>
            </a:rPr>
            <a:t>Economies of scope </a:t>
          </a:r>
        </a:p>
      </dsp:txBody>
      <dsp:txXfrm>
        <a:off x="840925" y="2138720"/>
        <a:ext cx="5199888" cy="427857"/>
      </dsp:txXfrm>
    </dsp:sp>
    <dsp:sp modelId="{F4E485C1-51C5-4216-84BC-E04B6E56D8A3}">
      <dsp:nvSpPr>
        <dsp:cNvPr id="0" name=""/>
        <dsp:cNvSpPr/>
      </dsp:nvSpPr>
      <dsp:spPr>
        <a:xfrm>
          <a:off x="573514" y="2085238"/>
          <a:ext cx="534822" cy="53482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FD0BEC-AEC7-445E-9CC0-A29C78376507}">
      <dsp:nvSpPr>
        <dsp:cNvPr id="0" name=""/>
        <dsp:cNvSpPr/>
      </dsp:nvSpPr>
      <dsp:spPr>
        <a:xfrm>
          <a:off x="679991" y="2780426"/>
          <a:ext cx="5360822" cy="427857"/>
        </a:xfrm>
        <a:prstGeom prst="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48260" rIns="48260" bIns="48260" numCol="1" spcCol="1270" anchor="ctr" anchorCtr="0">
          <a:noAutofit/>
        </a:bodyPr>
        <a:lstStyle/>
        <a:p>
          <a:pPr marL="0" lvl="0" indent="0" algn="l" defTabSz="844550">
            <a:lnSpc>
              <a:spcPct val="90000"/>
            </a:lnSpc>
            <a:spcBef>
              <a:spcPct val="0"/>
            </a:spcBef>
            <a:spcAft>
              <a:spcPct val="35000"/>
            </a:spcAft>
            <a:buNone/>
          </a:pPr>
          <a:r>
            <a:rPr lang="en-GB" sz="1900" u="none" kern="1200" noProof="0" dirty="0">
              <a:latin typeface="Arial"/>
              <a:ea typeface="MS Gothic" charset="0"/>
              <a:cs typeface="Arial"/>
            </a:rPr>
            <a:t>Business formation </a:t>
          </a:r>
        </a:p>
      </dsp:txBody>
      <dsp:txXfrm>
        <a:off x="679991" y="2780426"/>
        <a:ext cx="5360822" cy="427857"/>
      </dsp:txXfrm>
    </dsp:sp>
    <dsp:sp modelId="{FA6CCEC1-28B6-43B7-9BE9-4B099838937C}">
      <dsp:nvSpPr>
        <dsp:cNvPr id="0" name=""/>
        <dsp:cNvSpPr/>
      </dsp:nvSpPr>
      <dsp:spPr>
        <a:xfrm>
          <a:off x="412579" y="2726944"/>
          <a:ext cx="534822" cy="53482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5AEEC2-332E-4EAC-8D0F-9C612F0A3683}">
      <dsp:nvSpPr>
        <dsp:cNvPr id="0" name=""/>
        <dsp:cNvSpPr/>
      </dsp:nvSpPr>
      <dsp:spPr>
        <a:xfrm>
          <a:off x="328048" y="3422131"/>
          <a:ext cx="5712764" cy="427857"/>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48260" rIns="48260" bIns="48260" numCol="1" spcCol="1270" anchor="ctr" anchorCtr="0">
          <a:noAutofit/>
        </a:bodyPr>
        <a:lstStyle/>
        <a:p>
          <a:pPr marL="0" lvl="0" indent="0" algn="l" defTabSz="844550">
            <a:lnSpc>
              <a:spcPct val="90000"/>
            </a:lnSpc>
            <a:spcBef>
              <a:spcPct val="0"/>
            </a:spcBef>
            <a:spcAft>
              <a:spcPct val="35000"/>
            </a:spcAft>
            <a:buNone/>
          </a:pPr>
          <a:r>
            <a:rPr lang="en-GB" sz="1900" u="none" kern="1200" noProof="0" dirty="0">
              <a:latin typeface="Arial"/>
              <a:ea typeface="MS Gothic" charset="0"/>
              <a:cs typeface="Arial"/>
            </a:rPr>
            <a:t>Essential pillar of SMART specialization strategy </a:t>
          </a:r>
        </a:p>
      </dsp:txBody>
      <dsp:txXfrm>
        <a:off x="328048" y="3422131"/>
        <a:ext cx="5712764" cy="427857"/>
      </dsp:txXfrm>
    </dsp:sp>
    <dsp:sp modelId="{34C6CCBE-404B-4463-BAF7-AA961241DEC9}">
      <dsp:nvSpPr>
        <dsp:cNvPr id="0" name=""/>
        <dsp:cNvSpPr/>
      </dsp:nvSpPr>
      <dsp:spPr>
        <a:xfrm>
          <a:off x="60637" y="3368649"/>
          <a:ext cx="534822" cy="53482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5E7A6A-D869-4276-AE79-BC0CE3451C42}">
      <dsp:nvSpPr>
        <dsp:cNvPr id="0" name=""/>
        <dsp:cNvSpPr/>
      </dsp:nvSpPr>
      <dsp:spPr>
        <a:xfrm rot="5400000">
          <a:off x="4211994" y="-2182764"/>
          <a:ext cx="662952" cy="519800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GB" sz="1600" kern="1200" noProof="0" dirty="0">
              <a:latin typeface="Arial" panose="020B0604020202020204" pitchFamily="34" charset="0"/>
              <a:cs typeface="Arial" panose="020B0604020202020204" pitchFamily="34" charset="0"/>
            </a:rPr>
            <a:t>by providing high quality, reliable and low-cost inputs</a:t>
          </a:r>
        </a:p>
      </dsp:txBody>
      <dsp:txXfrm rot="-5400000">
        <a:off x="1944466" y="117127"/>
        <a:ext cx="5165646" cy="598226"/>
      </dsp:txXfrm>
    </dsp:sp>
    <dsp:sp modelId="{CD61E1F6-2790-4B6A-8505-CAEC9853B3C9}">
      <dsp:nvSpPr>
        <dsp:cNvPr id="0" name=""/>
        <dsp:cNvSpPr/>
      </dsp:nvSpPr>
      <dsp:spPr>
        <a:xfrm>
          <a:off x="0" y="1895"/>
          <a:ext cx="1944007" cy="828690"/>
        </a:xfrm>
        <a:prstGeom prst="roundRect">
          <a:avLst/>
        </a:prstGeom>
        <a:solidFill>
          <a:srgbClr val="00B050"/>
        </a:solidFill>
        <a:ln w="25400" cap="flat" cmpd="sng" algn="ctr">
          <a:solidFill>
            <a:schemeClr val="lt1">
              <a:hueOff val="0"/>
              <a:satOff val="0"/>
              <a:lumOff val="0"/>
              <a:alphaOff val="0"/>
            </a:schemeClr>
          </a:solidFill>
          <a:prstDash val="solid"/>
        </a:ln>
        <a:effectLst/>
        <a:scene3d>
          <a:camera prst="orthographicFront">
            <a:rot lat="0" lon="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l" defTabSz="889000">
            <a:lnSpc>
              <a:spcPct val="90000"/>
            </a:lnSpc>
            <a:spcBef>
              <a:spcPct val="0"/>
            </a:spcBef>
            <a:spcAft>
              <a:spcPct val="35000"/>
            </a:spcAft>
            <a:buNone/>
          </a:pPr>
          <a:r>
            <a:rPr lang="en-GB" sz="2000" kern="1200" noProof="0" dirty="0">
              <a:latin typeface="Arial" panose="020B0604020202020204" pitchFamily="34" charset="0"/>
              <a:cs typeface="Arial" panose="020B0604020202020204" pitchFamily="34" charset="0"/>
            </a:rPr>
            <a:t>Inputs</a:t>
          </a:r>
        </a:p>
      </dsp:txBody>
      <dsp:txXfrm>
        <a:off x="40453" y="42348"/>
        <a:ext cx="1863101" cy="747784"/>
      </dsp:txXfrm>
    </dsp:sp>
    <dsp:sp modelId="{F9D79CA8-686F-4301-A7D8-DDA8BD4A0D4F}">
      <dsp:nvSpPr>
        <dsp:cNvPr id="0" name=""/>
        <dsp:cNvSpPr/>
      </dsp:nvSpPr>
      <dsp:spPr>
        <a:xfrm rot="5400000">
          <a:off x="4211994" y="-1312639"/>
          <a:ext cx="662952" cy="519800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GB" sz="1600" kern="1200" noProof="0" dirty="0">
              <a:latin typeface="Arial" panose="020B0604020202020204" pitchFamily="34" charset="0"/>
              <a:cs typeface="Arial" panose="020B0604020202020204" pitchFamily="34" charset="0"/>
            </a:rPr>
            <a:t>by easy, trustful and relatively cheap access to information</a:t>
          </a:r>
        </a:p>
      </dsp:txBody>
      <dsp:txXfrm rot="-5400000">
        <a:off x="1944466" y="987252"/>
        <a:ext cx="5165646" cy="598226"/>
      </dsp:txXfrm>
    </dsp:sp>
    <dsp:sp modelId="{6264AF95-F7F2-41D5-8B6C-A7258F701A14}">
      <dsp:nvSpPr>
        <dsp:cNvPr id="0" name=""/>
        <dsp:cNvSpPr/>
      </dsp:nvSpPr>
      <dsp:spPr>
        <a:xfrm>
          <a:off x="0" y="872020"/>
          <a:ext cx="1944007" cy="828690"/>
        </a:xfrm>
        <a:prstGeom prst="roundRect">
          <a:avLst/>
        </a:prstGeom>
        <a:solidFill>
          <a:srgbClr val="00B050"/>
        </a:solidFill>
        <a:ln w="25400" cap="flat" cmpd="sng" algn="ctr">
          <a:solidFill>
            <a:schemeClr val="lt1">
              <a:hueOff val="0"/>
              <a:satOff val="0"/>
              <a:lumOff val="0"/>
              <a:alphaOff val="0"/>
            </a:schemeClr>
          </a:solidFill>
          <a:prstDash val="solid"/>
        </a:ln>
        <a:effectLst/>
        <a:scene3d>
          <a:camera prst="orthographicFront">
            <a:rot lat="0" lon="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l" defTabSz="889000">
            <a:lnSpc>
              <a:spcPct val="90000"/>
            </a:lnSpc>
            <a:spcBef>
              <a:spcPct val="0"/>
            </a:spcBef>
            <a:spcAft>
              <a:spcPct val="35000"/>
            </a:spcAft>
            <a:buNone/>
          </a:pPr>
          <a:r>
            <a:rPr lang="en-GB" sz="2000" kern="1200" noProof="0" dirty="0">
              <a:latin typeface="Arial" panose="020B0604020202020204" pitchFamily="34" charset="0"/>
              <a:cs typeface="Arial" panose="020B0604020202020204" pitchFamily="34" charset="0"/>
            </a:rPr>
            <a:t>Access to Info</a:t>
          </a:r>
        </a:p>
      </dsp:txBody>
      <dsp:txXfrm>
        <a:off x="40453" y="912473"/>
        <a:ext cx="1863101" cy="747784"/>
      </dsp:txXfrm>
    </dsp:sp>
    <dsp:sp modelId="{F3F2F352-61D9-4A72-93C1-D80A18CC688A}">
      <dsp:nvSpPr>
        <dsp:cNvPr id="0" name=""/>
        <dsp:cNvSpPr/>
      </dsp:nvSpPr>
      <dsp:spPr>
        <a:xfrm rot="5400000">
          <a:off x="4211994" y="-442514"/>
          <a:ext cx="662952" cy="519800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GB" sz="1600" kern="1200" noProof="0" dirty="0">
              <a:latin typeface="Arial" panose="020B0604020202020204" pitchFamily="34" charset="0"/>
              <a:cs typeface="Arial" panose="020B0604020202020204" pitchFamily="34" charset="0"/>
            </a:rPr>
            <a:t>by facilitating complementarities between activities of cluster members</a:t>
          </a:r>
        </a:p>
      </dsp:txBody>
      <dsp:txXfrm rot="-5400000">
        <a:off x="1944466" y="1857377"/>
        <a:ext cx="5165646" cy="598226"/>
      </dsp:txXfrm>
    </dsp:sp>
    <dsp:sp modelId="{5F685463-18D2-45FD-9398-82FBBF4B94BE}">
      <dsp:nvSpPr>
        <dsp:cNvPr id="0" name=""/>
        <dsp:cNvSpPr/>
      </dsp:nvSpPr>
      <dsp:spPr>
        <a:xfrm>
          <a:off x="0" y="1742144"/>
          <a:ext cx="1944007" cy="828690"/>
        </a:xfrm>
        <a:prstGeom prst="roundRect">
          <a:avLst/>
        </a:prstGeom>
        <a:solidFill>
          <a:srgbClr val="00B050"/>
        </a:solidFill>
        <a:ln w="25400" cap="flat" cmpd="sng" algn="ctr">
          <a:solidFill>
            <a:schemeClr val="lt1">
              <a:hueOff val="0"/>
              <a:satOff val="0"/>
              <a:lumOff val="0"/>
              <a:alphaOff val="0"/>
            </a:schemeClr>
          </a:solidFill>
          <a:prstDash val="solid"/>
        </a:ln>
        <a:effectLst/>
        <a:scene3d>
          <a:camera prst="orthographicFront">
            <a:rot lat="0" lon="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l" defTabSz="889000">
            <a:lnSpc>
              <a:spcPct val="90000"/>
            </a:lnSpc>
            <a:spcBef>
              <a:spcPct val="0"/>
            </a:spcBef>
            <a:spcAft>
              <a:spcPct val="35000"/>
            </a:spcAft>
            <a:buNone/>
          </a:pPr>
          <a:r>
            <a:rPr lang="en-GB" sz="2000" kern="1200" noProof="0" dirty="0">
              <a:latin typeface="Arial" panose="020B0604020202020204" pitchFamily="34" charset="0"/>
              <a:cs typeface="Arial" panose="020B0604020202020204" pitchFamily="34" charset="0"/>
            </a:rPr>
            <a:t>Facilitating </a:t>
          </a:r>
          <a:r>
            <a:rPr lang="en-GB" sz="1600" kern="1200" noProof="0" dirty="0">
              <a:latin typeface="Arial" panose="020B0604020202020204" pitchFamily="34" charset="0"/>
              <a:cs typeface="Arial" panose="020B0604020202020204" pitchFamily="34" charset="0"/>
            </a:rPr>
            <a:t>complementarities</a:t>
          </a:r>
          <a:endParaRPr lang="en-GB" sz="2000" kern="1200" noProof="0" dirty="0">
            <a:latin typeface="Arial" panose="020B0604020202020204" pitchFamily="34" charset="0"/>
            <a:cs typeface="Arial" panose="020B0604020202020204" pitchFamily="34" charset="0"/>
          </a:endParaRPr>
        </a:p>
      </dsp:txBody>
      <dsp:txXfrm>
        <a:off x="40453" y="1782597"/>
        <a:ext cx="1863101" cy="747784"/>
      </dsp:txXfrm>
    </dsp:sp>
    <dsp:sp modelId="{B2B1E5FB-71F9-432A-A23F-016C52888C91}">
      <dsp:nvSpPr>
        <dsp:cNvPr id="0" name=""/>
        <dsp:cNvSpPr/>
      </dsp:nvSpPr>
      <dsp:spPr>
        <a:xfrm rot="5400000">
          <a:off x="4211994" y="427610"/>
          <a:ext cx="662952" cy="519800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GB" sz="1600" kern="1200" noProof="0" dirty="0">
              <a:latin typeface="Arial" panose="020B0604020202020204" pitchFamily="34" charset="0"/>
              <a:cs typeface="Arial" panose="020B0604020202020204" pitchFamily="34" charset="0"/>
            </a:rPr>
            <a:t>by providing access to public or quasi public goods (below the full costs, e.g. trained labour)</a:t>
          </a:r>
        </a:p>
      </dsp:txBody>
      <dsp:txXfrm rot="-5400000">
        <a:off x="1944466" y="2727502"/>
        <a:ext cx="5165646" cy="598226"/>
      </dsp:txXfrm>
    </dsp:sp>
    <dsp:sp modelId="{74D9E82E-45C0-4A62-B829-013987947C64}">
      <dsp:nvSpPr>
        <dsp:cNvPr id="0" name=""/>
        <dsp:cNvSpPr/>
      </dsp:nvSpPr>
      <dsp:spPr>
        <a:xfrm>
          <a:off x="0" y="2612269"/>
          <a:ext cx="1944007" cy="828690"/>
        </a:xfrm>
        <a:prstGeom prst="roundRect">
          <a:avLst/>
        </a:prstGeom>
        <a:solidFill>
          <a:srgbClr val="00B050"/>
        </a:solidFill>
        <a:ln w="25400" cap="flat" cmpd="sng" algn="ctr">
          <a:solidFill>
            <a:schemeClr val="lt1">
              <a:hueOff val="0"/>
              <a:satOff val="0"/>
              <a:lumOff val="0"/>
              <a:alphaOff val="0"/>
            </a:schemeClr>
          </a:solidFill>
          <a:prstDash val="solid"/>
        </a:ln>
        <a:effectLst/>
        <a:scene3d>
          <a:camera prst="orthographicFront">
            <a:rot lat="0" lon="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l" defTabSz="889000">
            <a:lnSpc>
              <a:spcPct val="90000"/>
            </a:lnSpc>
            <a:spcBef>
              <a:spcPct val="0"/>
            </a:spcBef>
            <a:spcAft>
              <a:spcPct val="35000"/>
            </a:spcAft>
            <a:buNone/>
          </a:pPr>
          <a:r>
            <a:rPr lang="en-GB" sz="2000" kern="1200" noProof="0" dirty="0">
              <a:latin typeface="Arial" panose="020B0604020202020204" pitchFamily="34" charset="0"/>
              <a:cs typeface="Arial" panose="020B0604020202020204" pitchFamily="34" charset="0"/>
            </a:rPr>
            <a:t>Access to public goods</a:t>
          </a:r>
        </a:p>
      </dsp:txBody>
      <dsp:txXfrm>
        <a:off x="40453" y="2652722"/>
        <a:ext cx="1863101" cy="747784"/>
      </dsp:txXfrm>
    </dsp:sp>
    <dsp:sp modelId="{1EEDF264-4B98-44EC-9457-47564AB3DDD6}">
      <dsp:nvSpPr>
        <dsp:cNvPr id="0" name=""/>
        <dsp:cNvSpPr/>
      </dsp:nvSpPr>
      <dsp:spPr>
        <a:xfrm rot="5400000">
          <a:off x="4211994" y="1297734"/>
          <a:ext cx="662952" cy="519800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1008063">
            <a:lnSpc>
              <a:spcPct val="90000"/>
            </a:lnSpc>
            <a:spcBef>
              <a:spcPct val="0"/>
            </a:spcBef>
            <a:spcAft>
              <a:spcPct val="15000"/>
            </a:spcAft>
            <a:buChar char="•"/>
            <a:tabLst/>
          </a:pPr>
          <a:r>
            <a:rPr lang="en-GB" sz="1500" kern="1200" noProof="0" dirty="0">
              <a:latin typeface="Arial" panose="020B0604020202020204" pitchFamily="34" charset="0"/>
              <a:cs typeface="Arial" panose="020B0604020202020204" pitchFamily="34" charset="0"/>
            </a:rPr>
            <a:t>by providing stronger incentives and better performance measures than vertically integrated firms by reducing operational and transaction costs</a:t>
          </a:r>
        </a:p>
      </dsp:txBody>
      <dsp:txXfrm rot="-5400000">
        <a:off x="1944466" y="3597626"/>
        <a:ext cx="5165646" cy="598226"/>
      </dsp:txXfrm>
    </dsp:sp>
    <dsp:sp modelId="{4605040A-9F24-433B-8E97-9578B54172C4}">
      <dsp:nvSpPr>
        <dsp:cNvPr id="0" name=""/>
        <dsp:cNvSpPr/>
      </dsp:nvSpPr>
      <dsp:spPr>
        <a:xfrm>
          <a:off x="0" y="3482394"/>
          <a:ext cx="1944007" cy="828690"/>
        </a:xfrm>
        <a:prstGeom prst="roundRect">
          <a:avLst/>
        </a:prstGeom>
        <a:solidFill>
          <a:srgbClr val="00B050"/>
        </a:solidFill>
        <a:ln w="25400" cap="flat" cmpd="sng" algn="ctr">
          <a:solidFill>
            <a:schemeClr val="lt1">
              <a:hueOff val="0"/>
              <a:satOff val="0"/>
              <a:lumOff val="0"/>
              <a:alphaOff val="0"/>
            </a:schemeClr>
          </a:solidFill>
          <a:prstDash val="solid"/>
        </a:ln>
        <a:effectLst/>
        <a:scene3d>
          <a:camera prst="orthographicFront">
            <a:rot lat="0" lon="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l" defTabSz="889000">
            <a:lnSpc>
              <a:spcPct val="90000"/>
            </a:lnSpc>
            <a:spcBef>
              <a:spcPct val="0"/>
            </a:spcBef>
            <a:spcAft>
              <a:spcPct val="35000"/>
            </a:spcAft>
            <a:buNone/>
          </a:pPr>
          <a:r>
            <a:rPr lang="en-GB" sz="2000" kern="1200" noProof="0" dirty="0">
              <a:latin typeface="Arial" panose="020B0604020202020204" pitchFamily="34" charset="0"/>
              <a:cs typeface="Arial" panose="020B0604020202020204" pitchFamily="34" charset="0"/>
            </a:rPr>
            <a:t>Providing incentives</a:t>
          </a:r>
        </a:p>
      </dsp:txBody>
      <dsp:txXfrm>
        <a:off x="40453" y="3522847"/>
        <a:ext cx="1863101" cy="74778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5E7A6A-D869-4276-AE79-BC0CE3451C42}">
      <dsp:nvSpPr>
        <dsp:cNvPr id="0" name=""/>
        <dsp:cNvSpPr/>
      </dsp:nvSpPr>
      <dsp:spPr>
        <a:xfrm rot="5400000">
          <a:off x="4256796" y="-2252971"/>
          <a:ext cx="551758" cy="519800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76200" rIns="152400" bIns="76200" numCol="1" spcCol="1270" anchor="ctr" anchorCtr="0">
          <a:noAutofit/>
        </a:bodyPr>
        <a:lstStyle/>
        <a:p>
          <a:pPr marL="171450" lvl="1" indent="-171450" algn="l" defTabSz="711200">
            <a:lnSpc>
              <a:spcPct val="90000"/>
            </a:lnSpc>
            <a:spcBef>
              <a:spcPct val="0"/>
            </a:spcBef>
            <a:spcAft>
              <a:spcPct val="15000"/>
            </a:spcAft>
            <a:buChar char="•"/>
          </a:pPr>
          <a:r>
            <a:rPr lang="en-GB" sz="1600" kern="1200" noProof="0" dirty="0">
              <a:latin typeface="Arial"/>
              <a:cs typeface="Arial"/>
            </a:rPr>
            <a:t>by getting more frequent and clearer information on the buyers needs</a:t>
          </a:r>
          <a:endParaRPr lang="en-GB" sz="1600" kern="1200" noProof="0" dirty="0">
            <a:latin typeface="Arial" panose="020B0604020202020204" pitchFamily="34" charset="0"/>
            <a:cs typeface="Arial" panose="020B0604020202020204" pitchFamily="34" charset="0"/>
          </a:endParaRPr>
        </a:p>
      </dsp:txBody>
      <dsp:txXfrm rot="-5400000">
        <a:off x="1933671" y="97089"/>
        <a:ext cx="5171074" cy="497888"/>
      </dsp:txXfrm>
    </dsp:sp>
    <dsp:sp modelId="{CD61E1F6-2790-4B6A-8505-CAEC9853B3C9}">
      <dsp:nvSpPr>
        <dsp:cNvPr id="0" name=""/>
        <dsp:cNvSpPr/>
      </dsp:nvSpPr>
      <dsp:spPr>
        <a:xfrm>
          <a:off x="0" y="1184"/>
          <a:ext cx="1944007" cy="689697"/>
        </a:xfrm>
        <a:prstGeom prst="roundRect">
          <a:avLst/>
        </a:prstGeom>
        <a:solidFill>
          <a:schemeClr val="accent1">
            <a:lumMod val="50000"/>
          </a:schemeClr>
        </a:solidFill>
        <a:ln w="25400" cap="flat" cmpd="sng" algn="ctr">
          <a:solidFill>
            <a:schemeClr val="lt1">
              <a:hueOff val="0"/>
              <a:satOff val="0"/>
              <a:lumOff val="0"/>
              <a:alphaOff val="0"/>
            </a:schemeClr>
          </a:solidFill>
          <a:prstDash val="solid"/>
        </a:ln>
        <a:effectLst/>
        <a:scene3d>
          <a:camera prst="orthographicFront">
            <a:rot lat="0" lon="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l" defTabSz="800100">
            <a:lnSpc>
              <a:spcPct val="90000"/>
            </a:lnSpc>
            <a:spcBef>
              <a:spcPct val="0"/>
            </a:spcBef>
            <a:spcAft>
              <a:spcPct val="35000"/>
            </a:spcAft>
            <a:buNone/>
          </a:pPr>
          <a:r>
            <a:rPr lang="en-GB" sz="1800" kern="1200" noProof="0" dirty="0">
              <a:latin typeface="Arial" panose="020B0604020202020204" pitchFamily="34" charset="0"/>
              <a:cs typeface="Arial" panose="020B0604020202020204" pitchFamily="34" charset="0"/>
            </a:rPr>
            <a:t>Frequent info on buyers needs</a:t>
          </a:r>
        </a:p>
      </dsp:txBody>
      <dsp:txXfrm>
        <a:off x="33668" y="34852"/>
        <a:ext cx="1876671" cy="622361"/>
      </dsp:txXfrm>
    </dsp:sp>
    <dsp:sp modelId="{F9D79CA8-686F-4301-A7D8-DDA8BD4A0D4F}">
      <dsp:nvSpPr>
        <dsp:cNvPr id="0" name=""/>
        <dsp:cNvSpPr/>
      </dsp:nvSpPr>
      <dsp:spPr>
        <a:xfrm rot="5400000">
          <a:off x="4256796" y="-1528788"/>
          <a:ext cx="551758" cy="519800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76200" rIns="152400" bIns="76200" numCol="1" spcCol="1270" anchor="ctr" anchorCtr="0">
          <a:noAutofit/>
        </a:bodyPr>
        <a:lstStyle/>
        <a:p>
          <a:pPr marL="171450" lvl="1" indent="-171450" algn="l" defTabSz="711200">
            <a:lnSpc>
              <a:spcPct val="90000"/>
            </a:lnSpc>
            <a:spcBef>
              <a:spcPct val="0"/>
            </a:spcBef>
            <a:spcAft>
              <a:spcPct val="15000"/>
            </a:spcAft>
            <a:buChar char="•"/>
          </a:pPr>
          <a:r>
            <a:rPr lang="en-GB" sz="1600" kern="1200" noProof="0" dirty="0">
              <a:latin typeface="Arial"/>
              <a:cs typeface="Arial"/>
            </a:rPr>
            <a:t>by identifying new technological, operating and delivery opportunities</a:t>
          </a:r>
          <a:endParaRPr lang="en-GB" sz="1600" kern="1200" noProof="0" dirty="0">
            <a:latin typeface="Arial" panose="020B0604020202020204" pitchFamily="34" charset="0"/>
            <a:cs typeface="Arial" panose="020B0604020202020204" pitchFamily="34" charset="0"/>
          </a:endParaRPr>
        </a:p>
      </dsp:txBody>
      <dsp:txXfrm rot="-5400000">
        <a:off x="1933671" y="821272"/>
        <a:ext cx="5171074" cy="497888"/>
      </dsp:txXfrm>
    </dsp:sp>
    <dsp:sp modelId="{6264AF95-F7F2-41D5-8B6C-A7258F701A14}">
      <dsp:nvSpPr>
        <dsp:cNvPr id="0" name=""/>
        <dsp:cNvSpPr/>
      </dsp:nvSpPr>
      <dsp:spPr>
        <a:xfrm>
          <a:off x="0" y="725367"/>
          <a:ext cx="1944007" cy="689697"/>
        </a:xfrm>
        <a:prstGeom prst="roundRect">
          <a:avLst/>
        </a:prstGeom>
        <a:solidFill>
          <a:schemeClr val="accent1">
            <a:lumMod val="50000"/>
          </a:schemeClr>
        </a:solidFill>
        <a:ln w="25400" cap="flat" cmpd="sng" algn="ctr">
          <a:solidFill>
            <a:schemeClr val="lt1">
              <a:hueOff val="0"/>
              <a:satOff val="0"/>
              <a:lumOff val="0"/>
              <a:alphaOff val="0"/>
            </a:schemeClr>
          </a:solidFill>
          <a:prstDash val="solid"/>
        </a:ln>
        <a:effectLst/>
        <a:scene3d>
          <a:camera prst="orthographicFront">
            <a:rot lat="0" lon="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l" defTabSz="800100">
            <a:lnSpc>
              <a:spcPct val="90000"/>
            </a:lnSpc>
            <a:spcBef>
              <a:spcPct val="0"/>
            </a:spcBef>
            <a:spcAft>
              <a:spcPct val="35000"/>
            </a:spcAft>
            <a:buNone/>
          </a:pPr>
          <a:r>
            <a:rPr lang="en-GB" sz="1800" kern="1200" noProof="0" dirty="0">
              <a:latin typeface="Arial" panose="020B0604020202020204" pitchFamily="34" charset="0"/>
              <a:cs typeface="Arial" panose="020B0604020202020204" pitchFamily="34" charset="0"/>
            </a:rPr>
            <a:t>Identifying new technology</a:t>
          </a:r>
        </a:p>
      </dsp:txBody>
      <dsp:txXfrm>
        <a:off x="33668" y="759035"/>
        <a:ext cx="1876671" cy="622361"/>
      </dsp:txXfrm>
    </dsp:sp>
    <dsp:sp modelId="{F3F2F352-61D9-4A72-93C1-D80A18CC688A}">
      <dsp:nvSpPr>
        <dsp:cNvPr id="0" name=""/>
        <dsp:cNvSpPr/>
      </dsp:nvSpPr>
      <dsp:spPr>
        <a:xfrm rot="5400000">
          <a:off x="4256796" y="-804606"/>
          <a:ext cx="551758" cy="519800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76200" rIns="152400" bIns="76200" numCol="1" spcCol="1270" anchor="ctr" anchorCtr="0">
          <a:noAutofit/>
        </a:bodyPr>
        <a:lstStyle/>
        <a:p>
          <a:pPr marL="171450" lvl="1" indent="-171450" algn="l" defTabSz="711200">
            <a:lnSpc>
              <a:spcPct val="90000"/>
            </a:lnSpc>
            <a:spcBef>
              <a:spcPct val="0"/>
            </a:spcBef>
            <a:spcAft>
              <a:spcPct val="15000"/>
            </a:spcAft>
            <a:buChar char="•"/>
          </a:pPr>
          <a:r>
            <a:rPr lang="en-GB" sz="1600" kern="1200" noProof="0" dirty="0">
              <a:latin typeface="Arial"/>
              <a:cs typeface="Arial"/>
            </a:rPr>
            <a:t>by direct observation of other firms</a:t>
          </a:r>
          <a:endParaRPr lang="en-GB" sz="1600" kern="1200" noProof="0" dirty="0">
            <a:latin typeface="Arial" panose="020B0604020202020204" pitchFamily="34" charset="0"/>
            <a:cs typeface="Arial" panose="020B0604020202020204" pitchFamily="34" charset="0"/>
          </a:endParaRPr>
        </a:p>
      </dsp:txBody>
      <dsp:txXfrm rot="-5400000">
        <a:off x="1933671" y="1545454"/>
        <a:ext cx="5171074" cy="497888"/>
      </dsp:txXfrm>
    </dsp:sp>
    <dsp:sp modelId="{5F685463-18D2-45FD-9398-82FBBF4B94BE}">
      <dsp:nvSpPr>
        <dsp:cNvPr id="0" name=""/>
        <dsp:cNvSpPr/>
      </dsp:nvSpPr>
      <dsp:spPr>
        <a:xfrm>
          <a:off x="0" y="1449549"/>
          <a:ext cx="1944007" cy="689697"/>
        </a:xfrm>
        <a:prstGeom prst="roundRect">
          <a:avLst/>
        </a:prstGeom>
        <a:solidFill>
          <a:schemeClr val="accent1">
            <a:lumMod val="50000"/>
          </a:schemeClr>
        </a:solidFill>
        <a:ln w="25400" cap="flat" cmpd="sng" algn="ctr">
          <a:solidFill>
            <a:schemeClr val="lt1">
              <a:hueOff val="0"/>
              <a:satOff val="0"/>
              <a:lumOff val="0"/>
              <a:alphaOff val="0"/>
            </a:schemeClr>
          </a:solidFill>
          <a:prstDash val="solid"/>
        </a:ln>
        <a:effectLst/>
        <a:scene3d>
          <a:camera prst="orthographicFront">
            <a:rot lat="0" lon="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l" defTabSz="800100">
            <a:lnSpc>
              <a:spcPct val="90000"/>
            </a:lnSpc>
            <a:spcBef>
              <a:spcPct val="0"/>
            </a:spcBef>
            <a:spcAft>
              <a:spcPct val="35000"/>
            </a:spcAft>
            <a:buNone/>
          </a:pPr>
          <a:r>
            <a:rPr lang="en-GB" sz="1800" kern="1200" noProof="0" dirty="0">
              <a:latin typeface="Arial" panose="020B0604020202020204" pitchFamily="34" charset="0"/>
              <a:cs typeface="Arial" panose="020B0604020202020204" pitchFamily="34" charset="0"/>
            </a:rPr>
            <a:t>Direct observation</a:t>
          </a:r>
        </a:p>
      </dsp:txBody>
      <dsp:txXfrm>
        <a:off x="33668" y="1483217"/>
        <a:ext cx="1876671" cy="622361"/>
      </dsp:txXfrm>
    </dsp:sp>
    <dsp:sp modelId="{B2B1E5FB-71F9-432A-A23F-016C52888C91}">
      <dsp:nvSpPr>
        <dsp:cNvPr id="0" name=""/>
        <dsp:cNvSpPr/>
      </dsp:nvSpPr>
      <dsp:spPr>
        <a:xfrm rot="5400000">
          <a:off x="4256796" y="-80423"/>
          <a:ext cx="551758" cy="519800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76200" rIns="152400" bIns="76200" numCol="1" spcCol="1270" anchor="ctr"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GB" sz="1600" kern="1200" noProof="0" dirty="0">
              <a:latin typeface="Arial"/>
              <a:cs typeface="Arial"/>
            </a:rPr>
            <a:t>by easier and faster access to new components and processes needed for innovation </a:t>
          </a:r>
          <a:endParaRPr lang="en-GB" sz="1600" kern="1200" noProof="0" dirty="0">
            <a:latin typeface="Arial" panose="020B0604020202020204" pitchFamily="34" charset="0"/>
            <a:cs typeface="Arial" panose="020B0604020202020204" pitchFamily="34" charset="0"/>
          </a:endParaRPr>
        </a:p>
      </dsp:txBody>
      <dsp:txXfrm rot="-5400000">
        <a:off x="1933671" y="2269637"/>
        <a:ext cx="5171074" cy="497888"/>
      </dsp:txXfrm>
    </dsp:sp>
    <dsp:sp modelId="{74D9E82E-45C0-4A62-B829-013987947C64}">
      <dsp:nvSpPr>
        <dsp:cNvPr id="0" name=""/>
        <dsp:cNvSpPr/>
      </dsp:nvSpPr>
      <dsp:spPr>
        <a:xfrm>
          <a:off x="0" y="2173732"/>
          <a:ext cx="1944007" cy="689697"/>
        </a:xfrm>
        <a:prstGeom prst="roundRect">
          <a:avLst/>
        </a:prstGeom>
        <a:solidFill>
          <a:schemeClr val="accent1">
            <a:lumMod val="50000"/>
          </a:schemeClr>
        </a:solidFill>
        <a:ln w="25400" cap="flat" cmpd="sng" algn="ctr">
          <a:solidFill>
            <a:schemeClr val="lt1">
              <a:hueOff val="0"/>
              <a:satOff val="0"/>
              <a:lumOff val="0"/>
              <a:alphaOff val="0"/>
            </a:schemeClr>
          </a:solidFill>
          <a:prstDash val="solid"/>
        </a:ln>
        <a:effectLst/>
        <a:scene3d>
          <a:camera prst="orthographicFront">
            <a:rot lat="0" lon="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l" defTabSz="800100">
            <a:lnSpc>
              <a:spcPct val="90000"/>
            </a:lnSpc>
            <a:spcBef>
              <a:spcPct val="0"/>
            </a:spcBef>
            <a:spcAft>
              <a:spcPct val="35000"/>
            </a:spcAft>
            <a:buNone/>
          </a:pPr>
          <a:r>
            <a:rPr lang="en-GB" sz="1800" kern="1200" noProof="0" dirty="0">
              <a:latin typeface="Arial" panose="020B0604020202020204" pitchFamily="34" charset="0"/>
              <a:cs typeface="Arial" panose="020B0604020202020204" pitchFamily="34" charset="0"/>
            </a:rPr>
            <a:t>Access to new processes</a:t>
          </a:r>
        </a:p>
      </dsp:txBody>
      <dsp:txXfrm>
        <a:off x="33668" y="2207400"/>
        <a:ext cx="1876671" cy="622361"/>
      </dsp:txXfrm>
    </dsp:sp>
    <dsp:sp modelId="{1EEDF264-4B98-44EC-9457-47564AB3DDD6}">
      <dsp:nvSpPr>
        <dsp:cNvPr id="0" name=""/>
        <dsp:cNvSpPr/>
      </dsp:nvSpPr>
      <dsp:spPr>
        <a:xfrm rot="5400000">
          <a:off x="4256796" y="643759"/>
          <a:ext cx="551758" cy="519800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76200" rIns="152400" bIns="76200" numCol="1" spcCol="1270" anchor="ctr" anchorCtr="0">
          <a:noAutofit/>
        </a:bodyPr>
        <a:lstStyle/>
        <a:p>
          <a:pPr marL="114300" lvl="1" indent="-114300" algn="l" defTabSz="1008063">
            <a:lnSpc>
              <a:spcPct val="90000"/>
            </a:lnSpc>
            <a:spcBef>
              <a:spcPct val="0"/>
            </a:spcBef>
            <a:spcAft>
              <a:spcPct val="15000"/>
            </a:spcAft>
            <a:buChar char="•"/>
            <a:tabLst/>
          </a:pPr>
          <a:r>
            <a:rPr lang="en-GB" sz="1500" kern="1200" noProof="0" dirty="0">
              <a:latin typeface="Arial"/>
              <a:cs typeface="Arial"/>
            </a:rPr>
            <a:t>by proceeding faster with innovations due to the proximity of potential suppliers and even their involvement in the innovation process</a:t>
          </a:r>
          <a:endParaRPr lang="en-GB" sz="1500" kern="1200" noProof="0" dirty="0">
            <a:latin typeface="Arial" panose="020B0604020202020204" pitchFamily="34" charset="0"/>
            <a:cs typeface="Arial" panose="020B0604020202020204" pitchFamily="34" charset="0"/>
          </a:endParaRPr>
        </a:p>
      </dsp:txBody>
      <dsp:txXfrm rot="-5400000">
        <a:off x="1933671" y="2993820"/>
        <a:ext cx="5171074" cy="497888"/>
      </dsp:txXfrm>
    </dsp:sp>
    <dsp:sp modelId="{4605040A-9F24-433B-8E97-9578B54172C4}">
      <dsp:nvSpPr>
        <dsp:cNvPr id="0" name=""/>
        <dsp:cNvSpPr/>
      </dsp:nvSpPr>
      <dsp:spPr>
        <a:xfrm>
          <a:off x="0" y="2897915"/>
          <a:ext cx="1944007" cy="689697"/>
        </a:xfrm>
        <a:prstGeom prst="roundRect">
          <a:avLst/>
        </a:prstGeom>
        <a:solidFill>
          <a:schemeClr val="accent1">
            <a:lumMod val="50000"/>
          </a:schemeClr>
        </a:solidFill>
        <a:ln w="25400" cap="flat" cmpd="sng" algn="ctr">
          <a:solidFill>
            <a:schemeClr val="lt1">
              <a:hueOff val="0"/>
              <a:satOff val="0"/>
              <a:lumOff val="0"/>
              <a:alphaOff val="0"/>
            </a:schemeClr>
          </a:solidFill>
          <a:prstDash val="solid"/>
        </a:ln>
        <a:effectLst/>
        <a:scene3d>
          <a:camera prst="orthographicFront">
            <a:rot lat="0" lon="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l" defTabSz="755650">
            <a:lnSpc>
              <a:spcPct val="90000"/>
            </a:lnSpc>
            <a:spcBef>
              <a:spcPct val="0"/>
            </a:spcBef>
            <a:spcAft>
              <a:spcPct val="35000"/>
            </a:spcAft>
            <a:buNone/>
          </a:pPr>
          <a:r>
            <a:rPr lang="en-GB" sz="1700" kern="1200" noProof="0" dirty="0">
              <a:latin typeface="Arial" panose="020B0604020202020204" pitchFamily="34" charset="0"/>
              <a:cs typeface="Arial" panose="020B0604020202020204" pitchFamily="34" charset="0"/>
            </a:rPr>
            <a:t>Proximity of potential suppliers</a:t>
          </a:r>
        </a:p>
      </dsp:txBody>
      <dsp:txXfrm>
        <a:off x="33668" y="2931583"/>
        <a:ext cx="1876671" cy="622361"/>
      </dsp:txXfrm>
    </dsp:sp>
    <dsp:sp modelId="{33CA5DD0-2D62-4F14-AA5B-75BF98D8A739}">
      <dsp:nvSpPr>
        <dsp:cNvPr id="0" name=""/>
        <dsp:cNvSpPr/>
      </dsp:nvSpPr>
      <dsp:spPr>
        <a:xfrm rot="5400000">
          <a:off x="4279792" y="1357143"/>
          <a:ext cx="551758" cy="521960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GB" sz="1600" kern="1200" noProof="0" dirty="0">
              <a:latin typeface="Arial"/>
              <a:cs typeface="Arial"/>
            </a:rPr>
            <a:t>by the availability of new professionals needed for introducing innovations</a:t>
          </a:r>
          <a:endParaRPr lang="en-GB" sz="1600" kern="1200" noProof="0" dirty="0"/>
        </a:p>
      </dsp:txBody>
      <dsp:txXfrm rot="-5400000">
        <a:off x="1945869" y="3718002"/>
        <a:ext cx="5192671" cy="497888"/>
      </dsp:txXfrm>
    </dsp:sp>
    <dsp:sp modelId="{3FD09469-6C93-4CF7-95E6-EA02110EB3DD}">
      <dsp:nvSpPr>
        <dsp:cNvPr id="0" name=""/>
        <dsp:cNvSpPr/>
      </dsp:nvSpPr>
      <dsp:spPr>
        <a:xfrm>
          <a:off x="0" y="3622097"/>
          <a:ext cx="1944000" cy="689697"/>
        </a:xfrm>
        <a:prstGeom prst="roundRect">
          <a:avLst/>
        </a:prstGeom>
        <a:solidFill>
          <a:schemeClr val="accent1">
            <a:lumMod val="50000"/>
          </a:schemeClr>
        </a:solidFill>
        <a:ln w="25400" cap="flat" cmpd="sng" algn="ctr">
          <a:solidFill>
            <a:srgbClr val="FFFFFF">
              <a:hueOff val="0"/>
              <a:satOff val="0"/>
              <a:lumOff val="0"/>
              <a:alphaOff val="0"/>
            </a:srgbClr>
          </a:solidFill>
          <a:prstDash val="solid"/>
        </a:ln>
        <a:effectLst/>
        <a:scene3d>
          <a:camera prst="orthographicFront">
            <a:rot lat="0" lon="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l" defTabSz="800100">
            <a:lnSpc>
              <a:spcPct val="90000"/>
            </a:lnSpc>
            <a:spcBef>
              <a:spcPct val="0"/>
            </a:spcBef>
            <a:spcAft>
              <a:spcPct val="35000"/>
            </a:spcAft>
            <a:buNone/>
          </a:pPr>
          <a:r>
            <a:rPr lang="en-GB" sz="1800" kern="1200" noProof="0" dirty="0">
              <a:solidFill>
                <a:srgbClr val="FFFFFF"/>
              </a:solidFill>
              <a:latin typeface="Arial" panose="020B0604020202020204" pitchFamily="34" charset="0"/>
              <a:ea typeface="+mn-ea"/>
              <a:cs typeface="Arial" panose="020B0604020202020204" pitchFamily="34" charset="0"/>
            </a:rPr>
            <a:t>Availability</a:t>
          </a:r>
          <a:r>
            <a:rPr lang="en-GB" sz="1800" kern="1200" noProof="0" dirty="0">
              <a:latin typeface="Arial" panose="020B0604020202020204" pitchFamily="34" charset="0"/>
              <a:cs typeface="Arial" panose="020B0604020202020204" pitchFamily="34" charset="0"/>
            </a:rPr>
            <a:t> of professionals</a:t>
          </a:r>
        </a:p>
      </dsp:txBody>
      <dsp:txXfrm>
        <a:off x="33668" y="3655765"/>
        <a:ext cx="1876664" cy="62236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EDF264-4B98-44EC-9457-47564AB3DDD6}">
      <dsp:nvSpPr>
        <dsp:cNvPr id="0" name=""/>
        <dsp:cNvSpPr/>
      </dsp:nvSpPr>
      <dsp:spPr>
        <a:xfrm rot="5400000">
          <a:off x="4117382" y="-2077730"/>
          <a:ext cx="830585" cy="519800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1008063">
            <a:lnSpc>
              <a:spcPct val="90000"/>
            </a:lnSpc>
            <a:spcBef>
              <a:spcPct val="0"/>
            </a:spcBef>
            <a:spcAft>
              <a:spcPct val="15000"/>
            </a:spcAft>
            <a:buChar char="•"/>
            <a:tabLst/>
          </a:pPr>
          <a:r>
            <a:rPr lang="en-GB" sz="1600" kern="1200" noProof="0" dirty="0">
              <a:latin typeface="Arial"/>
              <a:cs typeface="Arial"/>
            </a:rPr>
            <a:t>by proceeding faster with innovations due to the proximity of potential suppliers and even their involvement in the innovation process</a:t>
          </a:r>
          <a:endParaRPr lang="en-GB" sz="1600" kern="1200" noProof="0" dirty="0">
            <a:latin typeface="Arial" panose="020B0604020202020204" pitchFamily="34" charset="0"/>
            <a:cs typeface="Arial" panose="020B0604020202020204" pitchFamily="34" charset="0"/>
          </a:endParaRPr>
        </a:p>
      </dsp:txBody>
      <dsp:txXfrm rot="-5400000">
        <a:off x="1933670" y="146528"/>
        <a:ext cx="5157463" cy="749493"/>
      </dsp:txXfrm>
    </dsp:sp>
    <dsp:sp modelId="{4605040A-9F24-433B-8E97-9578B54172C4}">
      <dsp:nvSpPr>
        <dsp:cNvPr id="0" name=""/>
        <dsp:cNvSpPr/>
      </dsp:nvSpPr>
      <dsp:spPr>
        <a:xfrm>
          <a:off x="0" y="2158"/>
          <a:ext cx="1944007" cy="1038232"/>
        </a:xfrm>
        <a:prstGeom prst="roundRect">
          <a:avLst/>
        </a:prstGeom>
        <a:solidFill>
          <a:schemeClr val="accent1">
            <a:lumMod val="50000"/>
          </a:schemeClr>
        </a:solidFill>
        <a:ln w="25400" cap="flat" cmpd="sng" algn="ctr">
          <a:solidFill>
            <a:schemeClr val="lt1">
              <a:hueOff val="0"/>
              <a:satOff val="0"/>
              <a:lumOff val="0"/>
              <a:alphaOff val="0"/>
            </a:schemeClr>
          </a:solidFill>
          <a:prstDash val="solid"/>
        </a:ln>
        <a:effectLst/>
        <a:scene3d>
          <a:camera prst="orthographicFront">
            <a:rot lat="0" lon="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l" defTabSz="889000">
            <a:lnSpc>
              <a:spcPct val="90000"/>
            </a:lnSpc>
            <a:spcBef>
              <a:spcPct val="0"/>
            </a:spcBef>
            <a:spcAft>
              <a:spcPct val="35000"/>
            </a:spcAft>
            <a:buNone/>
          </a:pPr>
          <a:r>
            <a:rPr lang="en-GB" sz="2000" kern="1200" noProof="0" dirty="0">
              <a:latin typeface="Arial" panose="020B0604020202020204" pitchFamily="34" charset="0"/>
              <a:cs typeface="Arial" panose="020B0604020202020204" pitchFamily="34" charset="0"/>
            </a:rPr>
            <a:t>Proximity of potential suppliers</a:t>
          </a:r>
        </a:p>
      </dsp:txBody>
      <dsp:txXfrm>
        <a:off x="50682" y="52840"/>
        <a:ext cx="1842643" cy="936868"/>
      </dsp:txXfrm>
    </dsp:sp>
    <dsp:sp modelId="{33CA5DD0-2D62-4F14-AA5B-75BF98D8A739}">
      <dsp:nvSpPr>
        <dsp:cNvPr id="0" name=""/>
        <dsp:cNvSpPr/>
      </dsp:nvSpPr>
      <dsp:spPr>
        <a:xfrm rot="5400000">
          <a:off x="4140378" y="-998385"/>
          <a:ext cx="830585" cy="521960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GB" sz="1600" kern="1200" noProof="0" dirty="0">
              <a:latin typeface="Arial"/>
              <a:cs typeface="Arial"/>
            </a:rPr>
            <a:t>by the availability of new professionals needed for introducing innovations</a:t>
          </a:r>
          <a:endParaRPr lang="en-GB" sz="1600" kern="1200" noProof="0" dirty="0"/>
        </a:p>
      </dsp:txBody>
      <dsp:txXfrm rot="-5400000">
        <a:off x="1945868" y="1236671"/>
        <a:ext cx="5179060" cy="749493"/>
      </dsp:txXfrm>
    </dsp:sp>
    <dsp:sp modelId="{3FD09469-6C93-4CF7-95E6-EA02110EB3DD}">
      <dsp:nvSpPr>
        <dsp:cNvPr id="0" name=""/>
        <dsp:cNvSpPr/>
      </dsp:nvSpPr>
      <dsp:spPr>
        <a:xfrm>
          <a:off x="0" y="1092302"/>
          <a:ext cx="1944000" cy="1038232"/>
        </a:xfrm>
        <a:prstGeom prst="roundRect">
          <a:avLst/>
        </a:prstGeom>
        <a:solidFill>
          <a:srgbClr val="BBE0E3">
            <a:lumMod val="50000"/>
          </a:srgbClr>
        </a:solidFill>
        <a:ln w="25400" cap="flat" cmpd="sng" algn="ctr">
          <a:solidFill>
            <a:srgbClr val="FFFFFF">
              <a:hueOff val="0"/>
              <a:satOff val="0"/>
              <a:lumOff val="0"/>
              <a:alphaOff val="0"/>
            </a:srgbClr>
          </a:solidFill>
          <a:prstDash val="solid"/>
        </a:ln>
        <a:effectLst/>
        <a:scene3d>
          <a:camera prst="orthographicFront">
            <a:rot lat="0" lon="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l" defTabSz="889000">
            <a:lnSpc>
              <a:spcPct val="90000"/>
            </a:lnSpc>
            <a:spcBef>
              <a:spcPct val="0"/>
            </a:spcBef>
            <a:spcAft>
              <a:spcPct val="35000"/>
            </a:spcAft>
            <a:buNone/>
          </a:pPr>
          <a:r>
            <a:rPr lang="en-GB" sz="2000" kern="1200" noProof="0" dirty="0">
              <a:solidFill>
                <a:srgbClr val="FFFFFF"/>
              </a:solidFill>
              <a:latin typeface="Arial" panose="020B0604020202020204" pitchFamily="34" charset="0"/>
              <a:ea typeface="+mn-ea"/>
              <a:cs typeface="Arial" panose="020B0604020202020204" pitchFamily="34" charset="0"/>
            </a:rPr>
            <a:t>Availability</a:t>
          </a:r>
          <a:r>
            <a:rPr lang="en-GB" sz="2000" kern="1200" noProof="0" dirty="0">
              <a:latin typeface="Arial" panose="020B0604020202020204" pitchFamily="34" charset="0"/>
              <a:cs typeface="Arial" panose="020B0604020202020204" pitchFamily="34" charset="0"/>
            </a:rPr>
            <a:t> of professionals</a:t>
          </a:r>
        </a:p>
      </dsp:txBody>
      <dsp:txXfrm>
        <a:off x="50682" y="1142984"/>
        <a:ext cx="1842636" cy="936868"/>
      </dsp:txXfrm>
    </dsp:sp>
    <dsp:sp modelId="{9136A239-DDC5-42DB-9A2B-B16E80F0612D}">
      <dsp:nvSpPr>
        <dsp:cNvPr id="0" name=""/>
        <dsp:cNvSpPr/>
      </dsp:nvSpPr>
      <dsp:spPr>
        <a:xfrm rot="5400000">
          <a:off x="4143188" y="92699"/>
          <a:ext cx="830585" cy="521772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US" sz="1600" kern="1200" dirty="0">
              <a:solidFill>
                <a:schemeClr val="tx1"/>
              </a:solidFill>
              <a:latin typeface="Arial"/>
              <a:cs typeface="Arial"/>
            </a:rPr>
            <a:t>by utilizing complementarities of local innovation partners</a:t>
          </a:r>
          <a:endParaRPr lang="en-GB" sz="1600" kern="1200" noProof="0" dirty="0">
            <a:solidFill>
              <a:schemeClr val="tx1"/>
            </a:solidFill>
          </a:endParaRPr>
        </a:p>
      </dsp:txBody>
      <dsp:txXfrm rot="-5400000">
        <a:off x="1949619" y="2326814"/>
        <a:ext cx="5177178" cy="749493"/>
      </dsp:txXfrm>
    </dsp:sp>
    <dsp:sp modelId="{41A0D3A0-7BFA-4344-9740-16E1722892F5}">
      <dsp:nvSpPr>
        <dsp:cNvPr id="0" name=""/>
        <dsp:cNvSpPr/>
      </dsp:nvSpPr>
      <dsp:spPr>
        <a:xfrm>
          <a:off x="1868" y="2182445"/>
          <a:ext cx="1944003" cy="1038232"/>
        </a:xfrm>
        <a:prstGeom prst="round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GB" sz="2000" kern="1200" noProof="0" dirty="0">
              <a:solidFill>
                <a:srgbClr val="FFFFFF"/>
              </a:solidFill>
              <a:latin typeface="Arial" panose="020B0604020202020204" pitchFamily="34" charset="0"/>
              <a:ea typeface="+mn-ea"/>
              <a:cs typeface="Arial" panose="020B0604020202020204" pitchFamily="34" charset="0"/>
            </a:rPr>
            <a:t>Utilising</a:t>
          </a:r>
          <a:r>
            <a:rPr lang="en-GB" sz="1800" kern="1200" noProof="0" dirty="0">
              <a:solidFill>
                <a:srgbClr val="FFFFFF"/>
              </a:solidFill>
              <a:latin typeface="Arial" panose="020B0604020202020204" pitchFamily="34" charset="0"/>
              <a:ea typeface="+mn-ea"/>
              <a:cs typeface="Arial" panose="020B0604020202020204" pitchFamily="34" charset="0"/>
            </a:rPr>
            <a:t> </a:t>
          </a:r>
          <a:r>
            <a:rPr lang="en-GB" sz="1600" kern="1200" noProof="0" dirty="0">
              <a:solidFill>
                <a:srgbClr val="FFFFFF"/>
              </a:solidFill>
              <a:latin typeface="Arial" panose="020B0604020202020204" pitchFamily="34" charset="0"/>
              <a:ea typeface="+mn-ea"/>
              <a:cs typeface="Arial" panose="020B0604020202020204" pitchFamily="34" charset="0"/>
            </a:rPr>
            <a:t>complementarities</a:t>
          </a:r>
        </a:p>
      </dsp:txBody>
      <dsp:txXfrm>
        <a:off x="52550" y="2233127"/>
        <a:ext cx="1842639" cy="936868"/>
      </dsp:txXfrm>
    </dsp:sp>
    <dsp:sp modelId="{C268AB6F-964B-42E6-A903-864D248A8BA6}">
      <dsp:nvSpPr>
        <dsp:cNvPr id="0" name=""/>
        <dsp:cNvSpPr/>
      </dsp:nvSpPr>
      <dsp:spPr>
        <a:xfrm rot="5400000">
          <a:off x="4124735" y="1182843"/>
          <a:ext cx="830585" cy="521772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US" sz="1600" kern="1200" dirty="0">
              <a:solidFill>
                <a:schemeClr val="tx1"/>
              </a:solidFill>
              <a:latin typeface="Arial"/>
              <a:cs typeface="Arial"/>
            </a:rPr>
            <a:t>by reducing operational and transaction costs of innovations</a:t>
          </a:r>
          <a:endParaRPr lang="en-GB" sz="1600" kern="1200" noProof="0" dirty="0">
            <a:solidFill>
              <a:schemeClr val="tx1"/>
            </a:solidFill>
          </a:endParaRPr>
        </a:p>
      </dsp:txBody>
      <dsp:txXfrm rot="-5400000">
        <a:off x="1931166" y="3416958"/>
        <a:ext cx="5177178" cy="749493"/>
      </dsp:txXfrm>
    </dsp:sp>
    <dsp:sp modelId="{7D0D7B70-58F6-4250-BDA0-4B2B7AF89C7B}">
      <dsp:nvSpPr>
        <dsp:cNvPr id="0" name=""/>
        <dsp:cNvSpPr/>
      </dsp:nvSpPr>
      <dsp:spPr>
        <a:xfrm>
          <a:off x="1868" y="3272589"/>
          <a:ext cx="1944003" cy="1038232"/>
        </a:xfrm>
        <a:prstGeom prst="round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kern="1200" noProof="0" dirty="0">
              <a:solidFill>
                <a:schemeClr val="bg1"/>
              </a:solidFill>
              <a:latin typeface="Arial" panose="020B0604020202020204" pitchFamily="34" charset="0"/>
              <a:cs typeface="Arial" panose="020B0604020202020204" pitchFamily="34" charset="0"/>
            </a:rPr>
            <a:t>Reducing costs of innovations</a:t>
          </a:r>
        </a:p>
      </dsp:txBody>
      <dsp:txXfrm>
        <a:off x="52550" y="3323271"/>
        <a:ext cx="1842639" cy="93686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F16649-46C4-4E40-BEDC-27497813EE36}">
      <dsp:nvSpPr>
        <dsp:cNvPr id="0" name=""/>
        <dsp:cNvSpPr/>
      </dsp:nvSpPr>
      <dsp:spPr>
        <a:xfrm>
          <a:off x="2362413" y="2040505"/>
          <a:ext cx="2036280" cy="1676824"/>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e-NP" sz="1600" b="1" kern="1200" noProof="1">
              <a:latin typeface="Arial" panose="020B0604020202020204" pitchFamily="34" charset="0"/>
              <a:cs typeface="Arial" panose="020B0604020202020204" pitchFamily="34" charset="0"/>
            </a:rPr>
            <a:t>ECONOMIES OF SCALE</a:t>
          </a:r>
        </a:p>
      </dsp:txBody>
      <dsp:txXfrm>
        <a:off x="2660619" y="2286070"/>
        <a:ext cx="1439868" cy="1185694"/>
      </dsp:txXfrm>
    </dsp:sp>
    <dsp:sp modelId="{C4CC2FF1-E8A2-4D0F-BC01-D56BAB454372}">
      <dsp:nvSpPr>
        <dsp:cNvPr id="0" name=""/>
        <dsp:cNvSpPr/>
      </dsp:nvSpPr>
      <dsp:spPr>
        <a:xfrm rot="5400000" flipV="1">
          <a:off x="3257045" y="1547109"/>
          <a:ext cx="247017" cy="534701"/>
        </a:xfrm>
        <a:prstGeom prst="rightArrow">
          <a:avLst>
            <a:gd name="adj1" fmla="val 60000"/>
            <a:gd name="adj2" fmla="val 50000"/>
          </a:avLst>
        </a:prstGeom>
        <a:solidFill>
          <a:schemeClr val="accent1">
            <a:tint val="60000"/>
            <a:hueOff val="0"/>
            <a:satOff val="0"/>
            <a:lumOff val="0"/>
            <a:alphaOff val="0"/>
          </a:schemeClr>
        </a:solidFill>
        <a:ln>
          <a:solidFill>
            <a:schemeClr val="accent1">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ne-NP" sz="1200" b="1" kern="1200" noProof="1">
            <a:latin typeface="Arial" panose="020B0604020202020204" pitchFamily="34" charset="0"/>
            <a:cs typeface="Arial" panose="020B0604020202020204" pitchFamily="34" charset="0"/>
          </a:endParaRPr>
        </a:p>
      </dsp:txBody>
      <dsp:txXfrm rot="10800000">
        <a:off x="3294098" y="1616997"/>
        <a:ext cx="172912" cy="320821"/>
      </dsp:txXfrm>
    </dsp:sp>
    <dsp:sp modelId="{F3DF3AD0-BFCD-4E1B-A642-FE338B5538A3}">
      <dsp:nvSpPr>
        <dsp:cNvPr id="0" name=""/>
        <dsp:cNvSpPr/>
      </dsp:nvSpPr>
      <dsp:spPr>
        <a:xfrm>
          <a:off x="2380056" y="1781"/>
          <a:ext cx="2000995" cy="1572652"/>
        </a:xfrm>
        <a:prstGeom prst="ellipse">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e-NP" sz="1800" b="1" kern="1200" noProof="1">
              <a:latin typeface="Arial" panose="020B0604020202020204" pitchFamily="34" charset="0"/>
              <a:cs typeface="Arial" panose="020B0604020202020204" pitchFamily="34" charset="0"/>
            </a:rPr>
            <a:t>Specialising production</a:t>
          </a:r>
        </a:p>
      </dsp:txBody>
      <dsp:txXfrm>
        <a:off x="2673095" y="232091"/>
        <a:ext cx="1414917" cy="1112032"/>
      </dsp:txXfrm>
    </dsp:sp>
    <dsp:sp modelId="{86D539F5-329F-4273-A773-926F5F7CF15F}">
      <dsp:nvSpPr>
        <dsp:cNvPr id="0" name=""/>
        <dsp:cNvSpPr/>
      </dsp:nvSpPr>
      <dsp:spPr>
        <a:xfrm rot="1944576" flipH="1" flipV="1">
          <a:off x="4243468" y="3225287"/>
          <a:ext cx="207593" cy="534701"/>
        </a:xfrm>
        <a:prstGeom prst="rightArrow">
          <a:avLst>
            <a:gd name="adj1" fmla="val 60000"/>
            <a:gd name="adj2" fmla="val 50000"/>
          </a:avLst>
        </a:prstGeom>
        <a:solidFill>
          <a:schemeClr val="accent1">
            <a:tint val="60000"/>
            <a:hueOff val="0"/>
            <a:satOff val="0"/>
            <a:lumOff val="0"/>
            <a:alphaOff val="0"/>
          </a:schemeClr>
        </a:solidFill>
        <a:ln>
          <a:solidFill>
            <a:schemeClr val="accent1">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ne-NP" sz="1200" b="1" kern="1200" noProof="1">
            <a:latin typeface="Arial" panose="020B0604020202020204" pitchFamily="34" charset="0"/>
            <a:cs typeface="Arial" panose="020B0604020202020204" pitchFamily="34" charset="0"/>
          </a:endParaRPr>
        </a:p>
      </dsp:txBody>
      <dsp:txXfrm rot="10800000">
        <a:off x="4300896" y="3348917"/>
        <a:ext cx="145315" cy="320821"/>
      </dsp:txXfrm>
    </dsp:sp>
    <dsp:sp modelId="{D678F90E-DE9D-48DE-8B7E-F04C8A8CEFCF}">
      <dsp:nvSpPr>
        <dsp:cNvPr id="0" name=""/>
        <dsp:cNvSpPr/>
      </dsp:nvSpPr>
      <dsp:spPr>
        <a:xfrm>
          <a:off x="4306039" y="3302365"/>
          <a:ext cx="1960216" cy="1572652"/>
        </a:xfrm>
        <a:prstGeom prst="ellipse">
          <a:avLst/>
        </a:prstGeom>
        <a:solidFill>
          <a:srgbClr val="76B53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e-NP" sz="1800" b="1" kern="1200" noProof="1">
              <a:latin typeface="Arial" panose="020B0604020202020204" pitchFamily="34" charset="0"/>
              <a:cs typeface="Arial" panose="020B0604020202020204" pitchFamily="34" charset="0"/>
            </a:rPr>
            <a:t>Joint purchasing of raw materials</a:t>
          </a:r>
        </a:p>
      </dsp:txBody>
      <dsp:txXfrm>
        <a:off x="4593106" y="3532675"/>
        <a:ext cx="1386082" cy="1112032"/>
      </dsp:txXfrm>
    </dsp:sp>
    <dsp:sp modelId="{11AD44C4-2950-46E9-86FF-16095AD6389F}">
      <dsp:nvSpPr>
        <dsp:cNvPr id="0" name=""/>
        <dsp:cNvSpPr/>
      </dsp:nvSpPr>
      <dsp:spPr>
        <a:xfrm rot="8855424" flipH="1" flipV="1">
          <a:off x="2278965" y="3237266"/>
          <a:ext cx="232016" cy="534701"/>
        </a:xfrm>
        <a:prstGeom prst="rightArrow">
          <a:avLst>
            <a:gd name="adj1" fmla="val 60000"/>
            <a:gd name="adj2" fmla="val 50000"/>
          </a:avLst>
        </a:prstGeom>
        <a:solidFill>
          <a:schemeClr val="accent1">
            <a:tint val="60000"/>
            <a:hueOff val="0"/>
            <a:satOff val="0"/>
            <a:lumOff val="0"/>
            <a:alphaOff val="0"/>
          </a:schemeClr>
        </a:solidFill>
        <a:ln>
          <a:solidFill>
            <a:schemeClr val="accent1">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ne-NP" sz="1200" b="1" kern="1200" noProof="1">
            <a:latin typeface="Arial" panose="020B0604020202020204" pitchFamily="34" charset="0"/>
            <a:cs typeface="Arial" panose="020B0604020202020204" pitchFamily="34" charset="0"/>
          </a:endParaRPr>
        </a:p>
      </dsp:txBody>
      <dsp:txXfrm rot="10800000">
        <a:off x="2284386" y="3362859"/>
        <a:ext cx="162411" cy="320821"/>
      </dsp:txXfrm>
    </dsp:sp>
    <dsp:sp modelId="{6EE47F53-A517-4715-94FB-3E844E8DE39A}">
      <dsp:nvSpPr>
        <dsp:cNvPr id="0" name=""/>
        <dsp:cNvSpPr/>
      </dsp:nvSpPr>
      <dsp:spPr>
        <a:xfrm>
          <a:off x="571944" y="3302365"/>
          <a:ext cx="1806034" cy="1572652"/>
        </a:xfrm>
        <a:prstGeom prst="ellipse">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e-NP" sz="1800" b="1" kern="1200" noProof="1">
              <a:latin typeface="Arial" panose="020B0604020202020204" pitchFamily="34" charset="0"/>
              <a:cs typeface="Arial" panose="020B0604020202020204" pitchFamily="34" charset="0"/>
            </a:rPr>
            <a:t>Joint marketing</a:t>
          </a:r>
        </a:p>
      </dsp:txBody>
      <dsp:txXfrm>
        <a:off x="836432" y="3532675"/>
        <a:ext cx="1277058" cy="1112032"/>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2.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D84D6B-E864-4298-84E7-7DD82EC47972}" type="datetimeFigureOut">
              <a:rPr lang="en-GB" smtClean="0"/>
              <a:t>24/11/2016</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BC28B6-92D5-4E94-812A-40458073C721}" type="slidenum">
              <a:rPr lang="en-GB" smtClean="0"/>
              <a:t>‹#›</a:t>
            </a:fld>
            <a:endParaRPr lang="en-GB" dirty="0"/>
          </a:p>
        </p:txBody>
      </p:sp>
    </p:spTree>
    <p:extLst>
      <p:ext uri="{BB962C8B-B14F-4D97-AF65-F5344CB8AC3E}">
        <p14:creationId xmlns:p14="http://schemas.microsoft.com/office/powerpoint/2010/main" val="1817239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0E4D7F5-F198-C740-9D1F-62F5B7AA5070}" type="slidenum">
              <a:rPr lang="fr-FR"/>
              <a:pPr>
                <a:defRPr/>
              </a:pPr>
              <a:t>38</a:t>
            </a:fld>
            <a:endParaRPr lang="fr-FR" dirty="0"/>
          </a:p>
        </p:txBody>
      </p:sp>
      <p:sp>
        <p:nvSpPr>
          <p:cNvPr id="259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9075" name="Rectangle 3"/>
          <p:cNvSpPr>
            <a:spLocks noGrp="1" noChangeArrowheads="1"/>
          </p:cNvSpPr>
          <p:nvPr>
            <p:ph type="body" idx="1"/>
          </p:nvPr>
        </p:nvSpPr>
        <p:spPr>
          <a:xfrm>
            <a:off x="154911" y="4342851"/>
            <a:ext cx="6703090" cy="4512699"/>
          </a:xfrm>
        </p:spPr>
        <p:txBody>
          <a:bodyPr/>
          <a:lstStyle/>
          <a:p>
            <a:pPr>
              <a:defRPr/>
            </a:pPr>
            <a:r>
              <a:rPr lang="fr-FR" sz="1000" dirty="0">
                <a:cs typeface="+mn-cs"/>
              </a:rPr>
              <a:t>Les clusters procurent 3 types d </a:t>
            </a:r>
            <a:r>
              <a:rPr lang="ja-JP" altLang="fr-FR" sz="1000" dirty="0">
                <a:latin typeface="Arial"/>
                <a:cs typeface="+mn-cs"/>
              </a:rPr>
              <a:t>’</a:t>
            </a:r>
            <a:r>
              <a:rPr lang="fr-FR" sz="1000" dirty="0">
                <a:cs typeface="+mn-cs"/>
              </a:rPr>
              <a:t>avantages concurrentiels : </a:t>
            </a:r>
          </a:p>
          <a:p>
            <a:pPr>
              <a:defRPr/>
            </a:pPr>
            <a:r>
              <a:rPr lang="fr-FR" sz="1000" b="1" dirty="0">
                <a:cs typeface="+mn-cs"/>
              </a:rPr>
              <a:t>1. Des gains de productivité</a:t>
            </a:r>
            <a:endParaRPr lang="fr-FR" sz="1000" dirty="0">
              <a:cs typeface="+mn-cs"/>
            </a:endParaRPr>
          </a:p>
          <a:p>
            <a:pPr>
              <a:defRPr/>
            </a:pPr>
            <a:r>
              <a:rPr lang="fr-FR" sz="1000" dirty="0">
                <a:cs typeface="+mn-cs"/>
              </a:rPr>
              <a:t>- s </a:t>
            </a:r>
            <a:r>
              <a:rPr lang="ja-JP" altLang="fr-FR" sz="1000" dirty="0">
                <a:latin typeface="Arial"/>
                <a:cs typeface="+mn-cs"/>
              </a:rPr>
              <a:t>’</a:t>
            </a:r>
            <a:r>
              <a:rPr lang="fr-FR" sz="1000" dirty="0">
                <a:cs typeface="+mn-cs"/>
              </a:rPr>
              <a:t>implanter au sein d </a:t>
            </a:r>
            <a:r>
              <a:rPr lang="ja-JP" altLang="fr-FR" sz="1000" dirty="0">
                <a:latin typeface="Arial"/>
                <a:cs typeface="+mn-cs"/>
              </a:rPr>
              <a:t>’</a:t>
            </a:r>
            <a:r>
              <a:rPr lang="fr-FR" sz="1000" dirty="0">
                <a:cs typeface="+mn-cs"/>
              </a:rPr>
              <a:t>une grappe peut assurer un meilleur accès ou moins couteux à des intrants (inputs) spécialisés tels que des composants, des machines, des services professionnels ou des travailleurs.</a:t>
            </a:r>
          </a:p>
          <a:p>
            <a:pPr>
              <a:defRPr/>
            </a:pPr>
            <a:r>
              <a:rPr lang="fr-FR" sz="1000" dirty="0">
                <a:cs typeface="+mn-cs"/>
              </a:rPr>
              <a:t>- cela permet également d </a:t>
            </a:r>
            <a:r>
              <a:rPr lang="ja-JP" altLang="fr-FR" sz="1000" dirty="0">
                <a:latin typeface="Arial"/>
                <a:cs typeface="+mn-cs"/>
              </a:rPr>
              <a:t>’</a:t>
            </a:r>
            <a:r>
              <a:rPr lang="fr-FR" sz="1000" dirty="0">
                <a:cs typeface="+mn-cs"/>
              </a:rPr>
              <a:t>accèder, à un moindre coût, à de grandes quantités d </a:t>
            </a:r>
            <a:r>
              <a:rPr lang="ja-JP" altLang="fr-FR" sz="1000" dirty="0">
                <a:latin typeface="Arial"/>
                <a:cs typeface="+mn-cs"/>
              </a:rPr>
              <a:t>’</a:t>
            </a:r>
            <a:r>
              <a:rPr lang="fr-FR" sz="1000" dirty="0">
                <a:cs typeface="+mn-cs"/>
              </a:rPr>
              <a:t>informations spécialisées de nature commerciale, technique, économique ou autre. La circulation de l </a:t>
            </a:r>
            <a:r>
              <a:rPr lang="ja-JP" altLang="fr-FR" sz="1000" dirty="0">
                <a:latin typeface="Arial"/>
                <a:cs typeface="+mn-cs"/>
              </a:rPr>
              <a:t>’</a:t>
            </a:r>
            <a:r>
              <a:rPr lang="fr-FR" sz="1000" dirty="0">
                <a:cs typeface="+mn-cs"/>
              </a:rPr>
              <a:t>information au sein d </a:t>
            </a:r>
            <a:r>
              <a:rPr lang="ja-JP" altLang="fr-FR" sz="1000" dirty="0">
                <a:latin typeface="Arial"/>
                <a:cs typeface="+mn-cs"/>
              </a:rPr>
              <a:t>’</a:t>
            </a:r>
            <a:r>
              <a:rPr lang="fr-FR" sz="1000" dirty="0">
                <a:cs typeface="+mn-cs"/>
              </a:rPr>
              <a:t>une grappe est également facilitée par la proximité ou l </a:t>
            </a:r>
            <a:r>
              <a:rPr lang="ja-JP" altLang="fr-FR" sz="1000" dirty="0">
                <a:latin typeface="Arial"/>
                <a:cs typeface="+mn-cs"/>
              </a:rPr>
              <a:t>’</a:t>
            </a:r>
            <a:r>
              <a:rPr lang="fr-FR" sz="1000" dirty="0">
                <a:cs typeface="+mn-cs"/>
              </a:rPr>
              <a:t>existence de relations personnelles. Les grappes transforment en biens publics des intrants qui, en leur absence, seraient coûteux. Il s </a:t>
            </a:r>
            <a:r>
              <a:rPr lang="ja-JP" altLang="fr-FR" sz="1000" dirty="0">
                <a:latin typeface="Arial"/>
                <a:cs typeface="+mn-cs"/>
              </a:rPr>
              <a:t>’</a:t>
            </a:r>
            <a:r>
              <a:rPr lang="fr-FR" sz="1000" dirty="0">
                <a:cs typeface="+mn-cs"/>
              </a:rPr>
              <a:t>agit, par exemple, des possibilités de recruter des salariés formés par des écoles locales ou de bénéficier de conseils d </a:t>
            </a:r>
            <a:r>
              <a:rPr lang="ja-JP" altLang="fr-FR" sz="1000" dirty="0">
                <a:latin typeface="Arial"/>
                <a:cs typeface="+mn-cs"/>
              </a:rPr>
              <a:t>’</a:t>
            </a:r>
            <a:r>
              <a:rPr lang="fr-FR" sz="1000" dirty="0">
                <a:cs typeface="+mn-cs"/>
              </a:rPr>
              <a:t>experts d </a:t>
            </a:r>
            <a:r>
              <a:rPr lang="ja-JP" altLang="fr-FR" sz="1000" dirty="0">
                <a:latin typeface="Arial"/>
                <a:cs typeface="+mn-cs"/>
              </a:rPr>
              <a:t>’</a:t>
            </a:r>
            <a:r>
              <a:rPr lang="fr-FR" sz="1000" dirty="0">
                <a:cs typeface="+mn-cs"/>
              </a:rPr>
              <a:t>institutions locales.</a:t>
            </a:r>
          </a:p>
          <a:p>
            <a:pPr>
              <a:defRPr/>
            </a:pPr>
            <a:r>
              <a:rPr lang="fr-FR" sz="1000" dirty="0">
                <a:cs typeface="+mn-cs"/>
              </a:rPr>
              <a:t>- Les grappes améliorent la productivité également en facilitant les complémentarités entre les activités des participants. Cette interdépendance peut être illustrée par le secteur du tourisme pour lequel l </a:t>
            </a:r>
            <a:r>
              <a:rPr lang="ja-JP" altLang="fr-FR" sz="1000" dirty="0">
                <a:latin typeface="Arial"/>
                <a:cs typeface="+mn-cs"/>
              </a:rPr>
              <a:t>’</a:t>
            </a:r>
            <a:r>
              <a:rPr lang="fr-FR" sz="1000" dirty="0">
                <a:cs typeface="+mn-cs"/>
              </a:rPr>
              <a:t>agrément ressenti par un tourisme pour un lieu ne dépend pas uniquement du site mais aussi du confort et du service des hôtels, restaurants, boutiques, moyens de transport ….</a:t>
            </a:r>
          </a:p>
          <a:p>
            <a:pPr>
              <a:defRPr/>
            </a:pPr>
            <a:r>
              <a:rPr lang="fr-FR" sz="1000" b="1" dirty="0">
                <a:cs typeface="+mn-cs"/>
              </a:rPr>
              <a:t>2. Des gains en matière d </a:t>
            </a:r>
            <a:r>
              <a:rPr lang="ja-JP" altLang="fr-FR" sz="1000" b="1" dirty="0">
                <a:latin typeface="Arial"/>
                <a:cs typeface="+mn-cs"/>
              </a:rPr>
              <a:t>’</a:t>
            </a:r>
            <a:r>
              <a:rPr lang="fr-FR" sz="1000" b="1" dirty="0">
                <a:cs typeface="+mn-cs"/>
              </a:rPr>
              <a:t>innovation</a:t>
            </a:r>
            <a:endParaRPr lang="fr-FR" sz="1000" dirty="0">
              <a:cs typeface="+mn-cs"/>
            </a:endParaRPr>
          </a:p>
          <a:p>
            <a:pPr>
              <a:defRPr/>
            </a:pPr>
            <a:r>
              <a:rPr lang="fr-FR" sz="1000" dirty="0">
                <a:cs typeface="+mn-cs"/>
              </a:rPr>
              <a:t>- la participation à des grappes permet aux enterprises confrontées à de multiples clients de percevoir très rapidement leurs besoins et leurs attentes.</a:t>
            </a:r>
          </a:p>
          <a:p>
            <a:pPr>
              <a:defRPr/>
            </a:pPr>
            <a:r>
              <a:rPr lang="fr-FR" sz="1000" dirty="0">
                <a:cs typeface="+mn-cs"/>
              </a:rPr>
              <a:t>- Les grappes peuvent aider à percevoir les besoins et les possibilités d </a:t>
            </a:r>
            <a:r>
              <a:rPr lang="ja-JP" altLang="fr-FR" sz="1000" dirty="0">
                <a:latin typeface="Arial"/>
                <a:cs typeface="+mn-cs"/>
              </a:rPr>
              <a:t>’</a:t>
            </a:r>
            <a:r>
              <a:rPr lang="fr-FR" sz="1000" dirty="0">
                <a:cs typeface="+mn-cs"/>
              </a:rPr>
              <a:t>innovation, mais elles peuvent aussi aider à les saisir en conférant une souplesse et une capacité d </a:t>
            </a:r>
            <a:r>
              <a:rPr lang="ja-JP" altLang="fr-FR" sz="1000" dirty="0">
                <a:latin typeface="Arial"/>
                <a:cs typeface="+mn-cs"/>
              </a:rPr>
              <a:t>’</a:t>
            </a:r>
            <a:r>
              <a:rPr lang="fr-FR" sz="1000" dirty="0">
                <a:cs typeface="+mn-cs"/>
              </a:rPr>
              <a:t>adpatation appréciable.</a:t>
            </a:r>
          </a:p>
          <a:p>
            <a:pPr>
              <a:defRPr/>
            </a:pPr>
            <a:r>
              <a:rPr lang="fr-FR" sz="1000" dirty="0">
                <a:cs typeface="+mn-cs"/>
              </a:rPr>
              <a:t>- Les contraintes mêmes de la grappe - telles que la pression concurrentielle - pousse à les entreprises à innover pour se distinguer.</a:t>
            </a:r>
          </a:p>
          <a:p>
            <a:pPr>
              <a:defRPr/>
            </a:pPr>
            <a:r>
              <a:rPr lang="fr-FR" sz="1000" b="1" dirty="0">
                <a:cs typeface="+mn-cs"/>
              </a:rPr>
              <a:t>3. Des gains en matière de création d </a:t>
            </a:r>
            <a:r>
              <a:rPr lang="ja-JP" altLang="fr-FR" sz="1000" b="1" dirty="0">
                <a:latin typeface="Arial"/>
                <a:cs typeface="+mn-cs"/>
              </a:rPr>
              <a:t>’</a:t>
            </a:r>
            <a:r>
              <a:rPr lang="fr-FR" sz="1000" b="1" dirty="0">
                <a:cs typeface="+mn-cs"/>
              </a:rPr>
              <a:t>entreprises</a:t>
            </a:r>
            <a:endParaRPr lang="fr-FR" sz="1000" dirty="0">
              <a:cs typeface="+mn-cs"/>
            </a:endParaRPr>
          </a:p>
          <a:p>
            <a:pPr>
              <a:defRPr/>
            </a:pPr>
            <a:r>
              <a:rPr lang="fr-FR" sz="1000" dirty="0">
                <a:cs typeface="+mn-cs"/>
              </a:rPr>
              <a:t>Les clusters favorisent la création d </a:t>
            </a:r>
            <a:r>
              <a:rPr lang="ja-JP" altLang="fr-FR" sz="1000" dirty="0">
                <a:latin typeface="Arial"/>
                <a:cs typeface="+mn-cs"/>
              </a:rPr>
              <a:t>’</a:t>
            </a:r>
            <a:r>
              <a:rPr lang="fr-FR" sz="1000" dirty="0">
                <a:cs typeface="+mn-cs"/>
              </a:rPr>
              <a:t>entreprises pour plusieur réaisons :</a:t>
            </a:r>
          </a:p>
          <a:p>
            <a:pPr>
              <a:defRPr/>
            </a:pPr>
            <a:r>
              <a:rPr lang="fr-FR" sz="1000" dirty="0">
                <a:cs typeface="+mn-cs"/>
              </a:rPr>
              <a:t>- tout d </a:t>
            </a:r>
            <a:r>
              <a:rPr lang="ja-JP" altLang="fr-FR" sz="1000" dirty="0">
                <a:latin typeface="Arial"/>
                <a:cs typeface="+mn-cs"/>
              </a:rPr>
              <a:t>’</a:t>
            </a:r>
            <a:r>
              <a:rPr lang="fr-FR" sz="1000" dirty="0">
                <a:cs typeface="+mn-cs"/>
              </a:rPr>
              <a:t>abord, l </a:t>
            </a:r>
            <a:r>
              <a:rPr lang="ja-JP" altLang="fr-FR" sz="1000" dirty="0">
                <a:latin typeface="Arial"/>
                <a:cs typeface="+mn-cs"/>
              </a:rPr>
              <a:t>’</a:t>
            </a:r>
            <a:r>
              <a:rPr lang="fr-FR" sz="1000" dirty="0">
                <a:cs typeface="+mn-cs"/>
              </a:rPr>
              <a:t>existence d </a:t>
            </a:r>
            <a:r>
              <a:rPr lang="ja-JP" altLang="fr-FR" sz="1000" dirty="0">
                <a:latin typeface="Arial"/>
                <a:cs typeface="+mn-cs"/>
              </a:rPr>
              <a:t>’</a:t>
            </a:r>
            <a:r>
              <a:rPr lang="fr-FR" sz="1000" dirty="0">
                <a:cs typeface="+mn-cs"/>
              </a:rPr>
              <a:t>un cluster signale en soi une opportunité. Ceux qui travaillent déjà dans la grappe perçoivent plus aisément les meilleures informations pour les opportunités.</a:t>
            </a:r>
          </a:p>
          <a:p>
            <a:pPr>
              <a:defRPr/>
            </a:pPr>
            <a:r>
              <a:rPr lang="fr-FR" sz="1000" dirty="0">
                <a:cs typeface="+mn-cs"/>
              </a:rPr>
              <a:t>- les barrières à l </a:t>
            </a:r>
            <a:r>
              <a:rPr lang="ja-JP" altLang="fr-FR" sz="1000" dirty="0">
                <a:latin typeface="Arial"/>
                <a:cs typeface="+mn-cs"/>
              </a:rPr>
              <a:t>’</a:t>
            </a:r>
            <a:r>
              <a:rPr lang="fr-FR" sz="1000" dirty="0">
                <a:cs typeface="+mn-cs"/>
              </a:rPr>
              <a:t>entrée au sein d </a:t>
            </a:r>
            <a:r>
              <a:rPr lang="ja-JP" altLang="fr-FR" sz="1000" dirty="0">
                <a:latin typeface="Arial"/>
                <a:cs typeface="+mn-cs"/>
              </a:rPr>
              <a:t>’</a:t>
            </a:r>
            <a:r>
              <a:rPr lang="fr-FR" sz="1000" dirty="0">
                <a:cs typeface="+mn-cs"/>
              </a:rPr>
              <a:t>une grappe sont plus basses qu </a:t>
            </a:r>
            <a:r>
              <a:rPr lang="ja-JP" altLang="fr-FR" sz="1000" dirty="0">
                <a:latin typeface="Arial"/>
                <a:cs typeface="+mn-cs"/>
              </a:rPr>
              <a:t>’</a:t>
            </a:r>
            <a:r>
              <a:rPr lang="fr-FR" sz="1000" dirty="0">
                <a:cs typeface="+mn-cs"/>
              </a:rPr>
              <a:t>ailleurs car il y est plus facile et moins coûteux d </a:t>
            </a:r>
            <a:r>
              <a:rPr lang="ja-JP" altLang="fr-FR" sz="1000" dirty="0">
                <a:latin typeface="Arial"/>
                <a:cs typeface="+mn-cs"/>
              </a:rPr>
              <a:t>’</a:t>
            </a:r>
            <a:r>
              <a:rPr lang="fr-FR" sz="1000" dirty="0">
                <a:cs typeface="+mn-cs"/>
              </a:rPr>
              <a:t>y asembler des moyens et des compétences.</a:t>
            </a:r>
          </a:p>
          <a:p>
            <a:pPr>
              <a:defRPr/>
            </a:pPr>
            <a:r>
              <a:rPr lang="fr-FR" sz="1000" dirty="0">
                <a:cs typeface="+mn-cs"/>
              </a:rPr>
              <a:t>- la possibilité de créer d la valeur ajoutée attire également les entrepreneurs extérieurs à la grappe qui sont attirés par la possibilité de créer davantage de valeur économique à partir de leurs idées et compétences.</a:t>
            </a:r>
          </a:p>
        </p:txBody>
      </p:sp>
    </p:spTree>
    <p:extLst>
      <p:ext uri="{BB962C8B-B14F-4D97-AF65-F5344CB8AC3E}">
        <p14:creationId xmlns:p14="http://schemas.microsoft.com/office/powerpoint/2010/main" val="3777315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7BC28B6-92D5-4E94-812A-40458073C721}" type="slidenum">
              <a:rPr lang="en-GB" smtClean="0"/>
              <a:t>49</a:t>
            </a:fld>
            <a:endParaRPr lang="en-GB" dirty="0"/>
          </a:p>
        </p:txBody>
      </p:sp>
    </p:spTree>
    <p:extLst>
      <p:ext uri="{BB962C8B-B14F-4D97-AF65-F5344CB8AC3E}">
        <p14:creationId xmlns:p14="http://schemas.microsoft.com/office/powerpoint/2010/main" val="11163681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95400" y="3352800"/>
            <a:ext cx="7772400" cy="1371600"/>
          </a:xfrm>
        </p:spPr>
        <p:txBody>
          <a:bodyPr/>
          <a:lstStyle>
            <a:lvl1pPr algn="ctr" rtl="0" eaLnBrk="1" fontAlgn="base" hangingPunct="1">
              <a:spcBef>
                <a:spcPct val="0"/>
              </a:spcBef>
              <a:spcAft>
                <a:spcPct val="0"/>
              </a:spcAft>
              <a:defRPr lang="en-GB" sz="3400" kern="0" cap="none" baseline="0" dirty="0">
                <a:solidFill>
                  <a:srgbClr val="C00000"/>
                </a:solidFill>
                <a:effectLst/>
                <a:latin typeface="Calibri" pitchFamily="34" charset="0"/>
                <a:ea typeface="+mj-ea"/>
                <a:cs typeface="+mj-cs"/>
              </a:defRPr>
            </a:lvl1pPr>
          </a:lstStyle>
          <a:p>
            <a:r>
              <a:rPr lang="en-US" dirty="0"/>
              <a:t>CLICK TO EDIT MASTER TITLE STYLE</a:t>
            </a:r>
            <a:endParaRPr lang="en-GB" dirty="0"/>
          </a:p>
        </p:txBody>
      </p:sp>
      <p:sp>
        <p:nvSpPr>
          <p:cNvPr id="3" name="Subtitle 2"/>
          <p:cNvSpPr>
            <a:spLocks noGrp="1"/>
          </p:cNvSpPr>
          <p:nvPr>
            <p:ph type="subTitle" idx="1"/>
          </p:nvPr>
        </p:nvSpPr>
        <p:spPr>
          <a:xfrm>
            <a:off x="1828800" y="4724400"/>
            <a:ext cx="6400800" cy="685800"/>
          </a:xfrm>
        </p:spPr>
        <p:txBody>
          <a:bodyPr/>
          <a:lstStyle>
            <a:lvl1pPr marL="0" indent="0" algn="ctr" rtl="0" eaLnBrk="1" fontAlgn="base" hangingPunct="1">
              <a:spcBef>
                <a:spcPct val="20000"/>
              </a:spcBef>
              <a:spcAft>
                <a:spcPct val="0"/>
              </a:spcAft>
              <a:buClr>
                <a:srgbClr val="FF0000"/>
              </a:buClr>
              <a:buFont typeface="Wingdings" pitchFamily="2" charset="2"/>
              <a:buNone/>
              <a:defRPr lang="en-GB" sz="3200" b="1" dirty="0">
                <a:solidFill>
                  <a:srgbClr val="000066"/>
                </a:solidFill>
                <a:latin typeface="Calibri" pitchFamily="34" charset="0"/>
                <a:ea typeface="+mn-ea"/>
                <a:cs typeface="+mn-cs"/>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dirty="0"/>
          </a:p>
        </p:txBody>
      </p:sp>
      <p:pic>
        <p:nvPicPr>
          <p:cNvPr id="9" name="Picture 8"/>
          <p:cNvPicPr>
            <a:picLocks noChangeAspect="1" noChangeArrowheads="1"/>
          </p:cNvPicPr>
          <p:nvPr/>
        </p:nvPicPr>
        <p:blipFill>
          <a:blip r:embed="rId2" cstate="print"/>
          <a:srcRect/>
          <a:stretch>
            <a:fillRect/>
          </a:stretch>
        </p:blipFill>
        <p:spPr bwMode="auto">
          <a:xfrm>
            <a:off x="3995738" y="2057400"/>
            <a:ext cx="2065337" cy="1244600"/>
          </a:xfrm>
          <a:prstGeom prst="rect">
            <a:avLst/>
          </a:prstGeom>
          <a:noFill/>
          <a:ln w="9525">
            <a:noFill/>
            <a:miter lim="800000"/>
            <a:headEnd/>
            <a:tailEnd/>
          </a:ln>
        </p:spPr>
      </p:pic>
      <p:sp>
        <p:nvSpPr>
          <p:cNvPr id="10" name="Text Box 2054"/>
          <p:cNvSpPr txBox="1">
            <a:spLocks noChangeArrowheads="1"/>
          </p:cNvSpPr>
          <p:nvPr/>
        </p:nvSpPr>
        <p:spPr bwMode="auto">
          <a:xfrm>
            <a:off x="1536700" y="468313"/>
            <a:ext cx="7272338" cy="1108075"/>
          </a:xfrm>
          <a:prstGeom prst="rect">
            <a:avLst/>
          </a:prstGeom>
          <a:noFill/>
          <a:ln w="9525">
            <a:noFill/>
            <a:miter lim="800000"/>
            <a:headEnd/>
            <a:tailEnd/>
          </a:ln>
        </p:spPr>
        <p:txBody>
          <a:bodyPr>
            <a:spAutoFit/>
          </a:bodyPr>
          <a:lstStyle/>
          <a:p>
            <a:pPr algn="ctr"/>
            <a:r>
              <a:rPr lang="tr-TR" sz="2400" b="1" dirty="0">
                <a:latin typeface="Calibri" pitchFamily="34" charset="0"/>
              </a:rPr>
              <a:t>Kıbrıs’ın kuzey kesiminde Sürdürülebilir Ekonomik Kalkınma ve Bilişim Sektör Programı </a:t>
            </a:r>
          </a:p>
          <a:p>
            <a:pPr algn="ctr"/>
            <a:r>
              <a:rPr lang="tr-TR" b="1" dirty="0">
                <a:latin typeface="Calibri" pitchFamily="34" charset="0"/>
              </a:rPr>
              <a:t>Europe</a:t>
            </a:r>
            <a:r>
              <a:rPr lang="en-GB" b="1" dirty="0">
                <a:latin typeface="Calibri" pitchFamily="34" charset="0"/>
              </a:rPr>
              <a:t>Aid/127043/C/SER/CY</a:t>
            </a:r>
            <a:endParaRPr lang="en-IE" b="1" dirty="0">
              <a:latin typeface="Calibri" pitchFamily="34" charset="0"/>
            </a:endParaRPr>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95400" y="304800"/>
            <a:ext cx="7696200" cy="533400"/>
          </a:xfrm>
        </p:spPr>
        <p:txBody>
          <a:bodyPr/>
          <a:lstStyle>
            <a:lvl1pPr>
              <a:defRPr lang="en-GB" sz="3400" b="1" kern="0" cap="none" baseline="0" dirty="0">
                <a:solidFill>
                  <a:schemeClr val="accent2"/>
                </a:solidFill>
                <a:effectLst/>
                <a:latin typeface="Calibri" pitchFamily="34" charset="0"/>
                <a:ea typeface="+mn-ea"/>
                <a:cs typeface="+mn-cs"/>
              </a:defRPr>
            </a:lvl1pPr>
          </a:lstStyle>
          <a:p>
            <a:r>
              <a:rPr lang="en-US"/>
              <a:t>Click to edit Master title style</a:t>
            </a:r>
            <a:endParaRPr lang="en-GB" dirty="0"/>
          </a:p>
        </p:txBody>
      </p:sp>
      <p:sp>
        <p:nvSpPr>
          <p:cNvPr id="3" name="Vertical Text Placeholder 2"/>
          <p:cNvSpPr>
            <a:spLocks noGrp="1"/>
          </p:cNvSpPr>
          <p:nvPr>
            <p:ph type="body" orient="vert" idx="1"/>
          </p:nvPr>
        </p:nvSpPr>
        <p:spPr>
          <a:xfrm>
            <a:off x="1295400" y="990600"/>
            <a:ext cx="7696200" cy="4648200"/>
          </a:xfrm>
        </p:spPr>
        <p:txBody>
          <a:bodyPr vert="eaVert"/>
          <a:lstStyle>
            <a:lvl1pPr>
              <a:buClr>
                <a:schemeClr val="accent6"/>
              </a:buClr>
              <a:buFont typeface="Wingdings" pitchFamily="2" charset="2"/>
              <a:buChar char="Ø"/>
              <a:defRPr/>
            </a:lvl1pPr>
            <a:lvl2pPr>
              <a:buClr>
                <a:schemeClr val="accent6"/>
              </a:buClr>
              <a:buFont typeface="Wingdings" pitchFamily="2" charset="2"/>
              <a:buChar char="Ø"/>
              <a:defRPr/>
            </a:lvl2pPr>
            <a:lvl3pPr>
              <a:buClr>
                <a:schemeClr val="accent6"/>
              </a:buClr>
              <a:buFont typeface="Wingdings" pitchFamily="2" charset="2"/>
              <a:buChar char="Ø"/>
              <a:defRPr/>
            </a:lvl3pPr>
            <a:lvl4pPr>
              <a:buClr>
                <a:schemeClr val="accent6"/>
              </a:buClr>
              <a:buFont typeface="Wingdings" pitchFamily="2" charset="2"/>
              <a:buChar char="Ø"/>
              <a:defRPr/>
            </a:lvl4pPr>
            <a:lvl5pPr>
              <a:buClr>
                <a:schemeClr val="accent6"/>
              </a:buClr>
              <a:buFont typeface="Wingdings" pitchFamily="2" charset="2"/>
              <a:buChar char="Ø"/>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1350" y="838200"/>
            <a:ext cx="1924050" cy="5334000"/>
          </a:xfrm>
        </p:spPr>
        <p:txBody>
          <a:bodyPr vert="eaVert"/>
          <a:lstStyle>
            <a:lvl1pPr>
              <a:defRPr lang="en-GB" sz="3400" b="1" kern="0" cap="none" baseline="0" dirty="0">
                <a:solidFill>
                  <a:schemeClr val="accent2"/>
                </a:solidFill>
                <a:effectLst/>
                <a:latin typeface="Calibri" pitchFamily="34" charset="0"/>
                <a:ea typeface="+mn-ea"/>
                <a:cs typeface="+mn-cs"/>
              </a:defRPr>
            </a:lvl1pPr>
          </a:lstStyle>
          <a:p>
            <a:r>
              <a:rPr lang="en-US"/>
              <a:t>Click to edit Master title style</a:t>
            </a:r>
            <a:endParaRPr lang="en-GB" dirty="0"/>
          </a:p>
        </p:txBody>
      </p:sp>
      <p:sp>
        <p:nvSpPr>
          <p:cNvPr id="3" name="Vertical Text Placeholder 2"/>
          <p:cNvSpPr>
            <a:spLocks noGrp="1"/>
          </p:cNvSpPr>
          <p:nvPr>
            <p:ph type="body" orient="vert" idx="1"/>
          </p:nvPr>
        </p:nvSpPr>
        <p:spPr>
          <a:xfrm>
            <a:off x="1676400" y="914400"/>
            <a:ext cx="5162550" cy="5334000"/>
          </a:xfrm>
        </p:spPr>
        <p:txBody>
          <a:bodyPr vert="eaVert"/>
          <a:lstStyle>
            <a:lvl1pPr>
              <a:buClr>
                <a:schemeClr val="accent6"/>
              </a:buClr>
              <a:buFont typeface="Wingdings" pitchFamily="2" charset="2"/>
              <a:buChar char="Ø"/>
              <a:defRPr/>
            </a:lvl1pPr>
            <a:lvl2pPr>
              <a:buClr>
                <a:schemeClr val="accent6"/>
              </a:buClr>
              <a:buFont typeface="Wingdings" pitchFamily="2" charset="2"/>
              <a:buChar char="Ø"/>
              <a:defRPr/>
            </a:lvl2pPr>
            <a:lvl3pPr>
              <a:buClr>
                <a:schemeClr val="accent6"/>
              </a:buClr>
              <a:buFont typeface="Wingdings" pitchFamily="2" charset="2"/>
              <a:buChar char="Ø"/>
              <a:defRPr/>
            </a:lvl3pPr>
            <a:lvl4pPr>
              <a:buClr>
                <a:schemeClr val="accent6"/>
              </a:buClr>
              <a:buFont typeface="Wingdings" pitchFamily="2" charset="2"/>
              <a:buChar char="Ø"/>
              <a:defRPr/>
            </a:lvl4pPr>
            <a:lvl5pPr>
              <a:buClr>
                <a:schemeClr val="accent6"/>
              </a:buClr>
              <a:buFont typeface="Wingdings" pitchFamily="2" charset="2"/>
              <a:buChar char="Ø"/>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hr-H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r-HR"/>
          </a:p>
        </p:txBody>
      </p:sp>
      <p:sp>
        <p:nvSpPr>
          <p:cNvPr id="4" name="Date Placeholder 3"/>
          <p:cNvSpPr>
            <a:spLocks noGrp="1"/>
          </p:cNvSpPr>
          <p:nvPr>
            <p:ph type="dt" sz="half" idx="10"/>
          </p:nvPr>
        </p:nvSpPr>
        <p:spPr/>
        <p:txBody>
          <a:bodyPr/>
          <a:lstStyle/>
          <a:p>
            <a:fld id="{2D9C5A18-6CB0-49EF-AC97-168233BCFD81}" type="datetimeFigureOut">
              <a:rPr lang="hr-HR" smtClean="0"/>
              <a:t>24.11.2016.</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602CA465-6363-4C31-AAED-D7E6F473FFBE}" type="slidenum">
              <a:rPr lang="hr-HR" smtClean="0"/>
              <a:t>‹#›</a:t>
            </a:fld>
            <a:endParaRPr lang="hr-HR"/>
          </a:p>
        </p:txBody>
      </p:sp>
    </p:spTree>
    <p:extLst>
      <p:ext uri="{BB962C8B-B14F-4D97-AF65-F5344CB8AC3E}">
        <p14:creationId xmlns:p14="http://schemas.microsoft.com/office/powerpoint/2010/main" val="1410612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2D9C5A18-6CB0-49EF-AC97-168233BCFD81}" type="datetimeFigureOut">
              <a:rPr lang="hr-HR" smtClean="0"/>
              <a:t>24.11.2016.</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602CA465-6363-4C31-AAED-D7E6F473FFBE}" type="slidenum">
              <a:rPr lang="hr-HR" smtClean="0"/>
              <a:t>‹#›</a:t>
            </a:fld>
            <a:endParaRPr lang="hr-HR"/>
          </a:p>
        </p:txBody>
      </p:sp>
    </p:spTree>
    <p:extLst>
      <p:ext uri="{BB962C8B-B14F-4D97-AF65-F5344CB8AC3E}">
        <p14:creationId xmlns:p14="http://schemas.microsoft.com/office/powerpoint/2010/main" val="1798311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hr-H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D9C5A18-6CB0-49EF-AC97-168233BCFD81}" type="datetimeFigureOut">
              <a:rPr lang="hr-HR" smtClean="0"/>
              <a:t>24.11.2016.</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602CA465-6363-4C31-AAED-D7E6F473FFBE}" type="slidenum">
              <a:rPr lang="hr-HR" smtClean="0"/>
              <a:t>‹#›</a:t>
            </a:fld>
            <a:endParaRPr lang="hr-HR"/>
          </a:p>
        </p:txBody>
      </p:sp>
    </p:spTree>
    <p:extLst>
      <p:ext uri="{BB962C8B-B14F-4D97-AF65-F5344CB8AC3E}">
        <p14:creationId xmlns:p14="http://schemas.microsoft.com/office/powerpoint/2010/main" val="806504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p:cNvSpPr>
            <a:spLocks noGrp="1"/>
          </p:cNvSpPr>
          <p:nvPr>
            <p:ph type="dt" sz="half" idx="10"/>
          </p:nvPr>
        </p:nvSpPr>
        <p:spPr/>
        <p:txBody>
          <a:bodyPr/>
          <a:lstStyle/>
          <a:p>
            <a:fld id="{2D9C5A18-6CB0-49EF-AC97-168233BCFD81}" type="datetimeFigureOut">
              <a:rPr lang="hr-HR" smtClean="0"/>
              <a:t>24.11.2016.</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602CA465-6363-4C31-AAED-D7E6F473FFBE}" type="slidenum">
              <a:rPr lang="hr-HR" smtClean="0"/>
              <a:t>‹#›</a:t>
            </a:fld>
            <a:endParaRPr lang="hr-HR"/>
          </a:p>
        </p:txBody>
      </p:sp>
    </p:spTree>
    <p:extLst>
      <p:ext uri="{BB962C8B-B14F-4D97-AF65-F5344CB8AC3E}">
        <p14:creationId xmlns:p14="http://schemas.microsoft.com/office/powerpoint/2010/main" val="12710001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hr-H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p:cNvSpPr>
            <a:spLocks noGrp="1"/>
          </p:cNvSpPr>
          <p:nvPr>
            <p:ph type="dt" sz="half" idx="10"/>
          </p:nvPr>
        </p:nvSpPr>
        <p:spPr/>
        <p:txBody>
          <a:bodyPr/>
          <a:lstStyle/>
          <a:p>
            <a:fld id="{2D9C5A18-6CB0-49EF-AC97-168233BCFD81}" type="datetimeFigureOut">
              <a:rPr lang="hr-HR" smtClean="0"/>
              <a:t>24.11.2016.</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602CA465-6363-4C31-AAED-D7E6F473FFBE}" type="slidenum">
              <a:rPr lang="hr-HR" smtClean="0"/>
              <a:t>‹#›</a:t>
            </a:fld>
            <a:endParaRPr lang="hr-HR"/>
          </a:p>
        </p:txBody>
      </p:sp>
    </p:spTree>
    <p:extLst>
      <p:ext uri="{BB962C8B-B14F-4D97-AF65-F5344CB8AC3E}">
        <p14:creationId xmlns:p14="http://schemas.microsoft.com/office/powerpoint/2010/main" val="39349366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Date Placeholder 2"/>
          <p:cNvSpPr>
            <a:spLocks noGrp="1"/>
          </p:cNvSpPr>
          <p:nvPr>
            <p:ph type="dt" sz="half" idx="10"/>
          </p:nvPr>
        </p:nvSpPr>
        <p:spPr/>
        <p:txBody>
          <a:bodyPr/>
          <a:lstStyle/>
          <a:p>
            <a:fld id="{2D9C5A18-6CB0-49EF-AC97-168233BCFD81}" type="datetimeFigureOut">
              <a:rPr lang="hr-HR" smtClean="0"/>
              <a:t>24.11.2016.</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602CA465-6363-4C31-AAED-D7E6F473FFBE}" type="slidenum">
              <a:rPr lang="hr-HR" smtClean="0"/>
              <a:t>‹#›</a:t>
            </a:fld>
            <a:endParaRPr lang="hr-HR"/>
          </a:p>
        </p:txBody>
      </p:sp>
    </p:spTree>
    <p:extLst>
      <p:ext uri="{BB962C8B-B14F-4D97-AF65-F5344CB8AC3E}">
        <p14:creationId xmlns:p14="http://schemas.microsoft.com/office/powerpoint/2010/main" val="1758578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9C5A18-6CB0-49EF-AC97-168233BCFD81}" type="datetimeFigureOut">
              <a:rPr lang="hr-HR" smtClean="0"/>
              <a:t>24.11.2016.</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602CA465-6363-4C31-AAED-D7E6F473FFBE}" type="slidenum">
              <a:rPr lang="hr-HR" smtClean="0"/>
              <a:t>‹#›</a:t>
            </a:fld>
            <a:endParaRPr lang="hr-HR"/>
          </a:p>
        </p:txBody>
      </p:sp>
    </p:spTree>
    <p:extLst>
      <p:ext uri="{BB962C8B-B14F-4D97-AF65-F5344CB8AC3E}">
        <p14:creationId xmlns:p14="http://schemas.microsoft.com/office/powerpoint/2010/main" val="14606450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hr-H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D9C5A18-6CB0-49EF-AC97-168233BCFD81}" type="datetimeFigureOut">
              <a:rPr lang="hr-HR" smtClean="0"/>
              <a:t>24.11.2016.</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602CA465-6363-4C31-AAED-D7E6F473FFBE}" type="slidenum">
              <a:rPr lang="hr-HR" smtClean="0"/>
              <a:t>‹#›</a:t>
            </a:fld>
            <a:endParaRPr lang="hr-HR"/>
          </a:p>
        </p:txBody>
      </p:sp>
    </p:spTree>
    <p:extLst>
      <p:ext uri="{BB962C8B-B14F-4D97-AF65-F5344CB8AC3E}">
        <p14:creationId xmlns:p14="http://schemas.microsoft.com/office/powerpoint/2010/main" val="3867519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0" y="375047"/>
            <a:ext cx="7467600" cy="615553"/>
          </a:xfrm>
          <a:noFill/>
        </p:spPr>
        <p:txBody>
          <a:bodyPr>
            <a:spAutoFit/>
          </a:bodyPr>
          <a:lstStyle>
            <a:lvl1pPr>
              <a:defRPr lang="en-US" sz="3400" kern="0" dirty="0" smtClean="0">
                <a:solidFill>
                  <a:schemeClr val="accent2"/>
                </a:solidFill>
                <a:latin typeface="Calibri" pitchFamily="34" charset="0"/>
                <a:ea typeface="+mn-ea"/>
                <a:cs typeface="+mn-cs"/>
              </a:defRPr>
            </a:lvl1pPr>
          </a:lstStyle>
          <a:p>
            <a:r>
              <a:rPr lang="en-US" dirty="0"/>
              <a:t>Click to edit Master title style</a:t>
            </a:r>
            <a:endParaRPr lang="en-GB" dirty="0"/>
          </a:p>
        </p:txBody>
      </p:sp>
      <p:sp>
        <p:nvSpPr>
          <p:cNvPr id="3" name="Content Placeholder 2"/>
          <p:cNvSpPr>
            <a:spLocks noGrp="1"/>
          </p:cNvSpPr>
          <p:nvPr>
            <p:ph idx="1"/>
          </p:nvPr>
        </p:nvSpPr>
        <p:spPr>
          <a:xfrm>
            <a:off x="1524000" y="1143000"/>
            <a:ext cx="7391400" cy="4953000"/>
          </a:xfrm>
        </p:spPr>
        <p:txBody>
          <a:bodyPr/>
          <a:lstStyle>
            <a:lvl1pPr>
              <a:buClr>
                <a:schemeClr val="accent6"/>
              </a:buClr>
              <a:buFont typeface="Wingdings" pitchFamily="2" charset="2"/>
              <a:buChar char="Ø"/>
              <a:defRPr kumimoji="1" lang="en-US" b="1" kern="1200" dirty="0" smtClean="0">
                <a:solidFill>
                  <a:schemeClr val="tx1"/>
                </a:solidFill>
                <a:latin typeface="Calibri" pitchFamily="34" charset="0"/>
                <a:ea typeface="+mn-ea"/>
                <a:cs typeface="+mn-cs"/>
              </a:defRPr>
            </a:lvl1pPr>
            <a:lvl2pPr>
              <a:buClr>
                <a:schemeClr val="accent6"/>
              </a:buClr>
              <a:buFont typeface="Wingdings" pitchFamily="2" charset="2"/>
              <a:buChar char="Ø"/>
              <a:defRPr>
                <a:solidFill>
                  <a:schemeClr val="tx1"/>
                </a:solidFill>
                <a:latin typeface="Calibri" pitchFamily="34" charset="0"/>
              </a:defRPr>
            </a:lvl2pPr>
            <a:lvl3pPr>
              <a:buClr>
                <a:schemeClr val="accent6"/>
              </a:buClr>
              <a:buFont typeface="Wingdings" pitchFamily="2" charset="2"/>
              <a:buChar char="Ø"/>
              <a:defRPr>
                <a:solidFill>
                  <a:schemeClr val="tx1"/>
                </a:solidFill>
                <a:latin typeface="Calibri" pitchFamily="34" charset="0"/>
              </a:defRPr>
            </a:lvl3pPr>
            <a:lvl4pPr>
              <a:buClr>
                <a:schemeClr val="accent6"/>
              </a:buClr>
              <a:buFont typeface="Wingdings" pitchFamily="2" charset="2"/>
              <a:buChar char="Ø"/>
              <a:defRPr>
                <a:solidFill>
                  <a:schemeClr val="tx1"/>
                </a:solidFill>
                <a:latin typeface="Calibri" pitchFamily="34" charset="0"/>
              </a:defRPr>
            </a:lvl4pPr>
            <a:lvl5pPr>
              <a:buClr>
                <a:schemeClr val="accent6"/>
              </a:buClr>
              <a:buFont typeface="Wingdings" pitchFamily="2" charset="2"/>
              <a:buChar char="Ø"/>
              <a:defRPr>
                <a:solidFill>
                  <a:schemeClr val="tx1"/>
                </a:solidFill>
                <a:latin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hr-H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D9C5A18-6CB0-49EF-AC97-168233BCFD81}" type="datetimeFigureOut">
              <a:rPr lang="hr-HR" smtClean="0"/>
              <a:t>24.11.2016.</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602CA465-6363-4C31-AAED-D7E6F473FFBE}" type="slidenum">
              <a:rPr lang="hr-HR" smtClean="0"/>
              <a:t>‹#›</a:t>
            </a:fld>
            <a:endParaRPr lang="hr-HR"/>
          </a:p>
        </p:txBody>
      </p:sp>
    </p:spTree>
    <p:extLst>
      <p:ext uri="{BB962C8B-B14F-4D97-AF65-F5344CB8AC3E}">
        <p14:creationId xmlns:p14="http://schemas.microsoft.com/office/powerpoint/2010/main" val="6565253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2D9C5A18-6CB0-49EF-AC97-168233BCFD81}" type="datetimeFigureOut">
              <a:rPr lang="hr-HR" smtClean="0"/>
              <a:t>24.11.2016.</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602CA465-6363-4C31-AAED-D7E6F473FFBE}" type="slidenum">
              <a:rPr lang="hr-HR" smtClean="0"/>
              <a:t>‹#›</a:t>
            </a:fld>
            <a:endParaRPr lang="hr-HR"/>
          </a:p>
        </p:txBody>
      </p:sp>
    </p:spTree>
    <p:extLst>
      <p:ext uri="{BB962C8B-B14F-4D97-AF65-F5344CB8AC3E}">
        <p14:creationId xmlns:p14="http://schemas.microsoft.com/office/powerpoint/2010/main" val="4293126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2D9C5A18-6CB0-49EF-AC97-168233BCFD81}" type="datetimeFigureOut">
              <a:rPr lang="hr-HR" smtClean="0"/>
              <a:t>24.11.2016.</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602CA465-6363-4C31-AAED-D7E6F473FFBE}" type="slidenum">
              <a:rPr lang="hr-HR" smtClean="0"/>
              <a:t>‹#›</a:t>
            </a:fld>
            <a:endParaRPr lang="hr-HR"/>
          </a:p>
        </p:txBody>
      </p:sp>
    </p:spTree>
    <p:extLst>
      <p:ext uri="{BB962C8B-B14F-4D97-AF65-F5344CB8AC3E}">
        <p14:creationId xmlns:p14="http://schemas.microsoft.com/office/powerpoint/2010/main" val="234841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4406900"/>
            <a:ext cx="7391400" cy="1362075"/>
          </a:xfrm>
        </p:spPr>
        <p:txBody>
          <a:bodyPr anchor="t"/>
          <a:lstStyle>
            <a:lvl1pPr algn="ctr" rtl="0" eaLnBrk="1" fontAlgn="base" hangingPunct="1">
              <a:spcBef>
                <a:spcPct val="0"/>
              </a:spcBef>
              <a:spcAft>
                <a:spcPct val="0"/>
              </a:spcAft>
              <a:defRPr lang="en-GB" sz="3400" b="1" kern="0" cap="none" baseline="0" dirty="0">
                <a:solidFill>
                  <a:srgbClr val="C00000"/>
                </a:solidFill>
                <a:effectLst/>
                <a:latin typeface="Calibri" pitchFamily="34" charset="0"/>
                <a:ea typeface="+mj-ea"/>
                <a:cs typeface="+mj-cs"/>
              </a:defRPr>
            </a:lvl1pPr>
          </a:lstStyle>
          <a:p>
            <a:r>
              <a:rPr lang="en-US" dirty="0"/>
              <a:t>CLICK TO EDIT MASTER TITLE STYLE</a:t>
            </a:r>
            <a:endParaRPr lang="en-GB" dirty="0"/>
          </a:p>
        </p:txBody>
      </p:sp>
      <p:sp>
        <p:nvSpPr>
          <p:cNvPr id="3" name="Text Placeholder 2"/>
          <p:cNvSpPr>
            <a:spLocks noGrp="1"/>
          </p:cNvSpPr>
          <p:nvPr>
            <p:ph type="body" idx="1"/>
          </p:nvPr>
        </p:nvSpPr>
        <p:spPr>
          <a:xfrm>
            <a:off x="1524000" y="2906713"/>
            <a:ext cx="7391400" cy="1500187"/>
          </a:xfrm>
        </p:spPr>
        <p:txBody>
          <a:bodyPr anchor="b"/>
          <a:lstStyle>
            <a:lvl1pPr marL="0" indent="0">
              <a:buNone/>
              <a:defRPr sz="2000">
                <a:latin typeface="Calibri"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485900" y="1143000"/>
            <a:ext cx="3619500" cy="4648200"/>
          </a:xfrm>
        </p:spPr>
        <p:txBody>
          <a:bodyPr/>
          <a:lstStyle>
            <a:lvl1pPr>
              <a:buClr>
                <a:schemeClr val="accent6"/>
              </a:buClr>
              <a:buFont typeface="Wingdings" pitchFamily="2" charset="2"/>
              <a:buChar char="Ø"/>
              <a:defRPr sz="2800"/>
            </a:lvl1pPr>
            <a:lvl2pPr>
              <a:buClr>
                <a:schemeClr val="accent6"/>
              </a:buClr>
              <a:buFont typeface="Wingdings" pitchFamily="2" charset="2"/>
              <a:buChar char="Ø"/>
              <a:defRPr sz="2400"/>
            </a:lvl2pPr>
            <a:lvl3pPr>
              <a:buClr>
                <a:schemeClr val="accent6"/>
              </a:buClr>
              <a:buFont typeface="Wingdings" pitchFamily="2" charset="2"/>
              <a:buChar char="Ø"/>
              <a:defRPr sz="2000"/>
            </a:lvl3pPr>
            <a:lvl4pPr>
              <a:buClr>
                <a:schemeClr val="accent6"/>
              </a:buClr>
              <a:buFont typeface="Wingdings" pitchFamily="2" charset="2"/>
              <a:buChar char="Ø"/>
              <a:defRPr sz="1800"/>
            </a:lvl4pPr>
            <a:lvl5pPr>
              <a:buClr>
                <a:schemeClr val="accent6"/>
              </a:buClr>
              <a:buFont typeface="Wingdings" pitchFamily="2" charset="2"/>
              <a:buChar char="Ø"/>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5257800" y="1143000"/>
            <a:ext cx="3657600" cy="4648200"/>
          </a:xfrm>
        </p:spPr>
        <p:txBody>
          <a:bodyPr/>
          <a:lstStyle>
            <a:lvl1pPr>
              <a:buClr>
                <a:schemeClr val="accent6"/>
              </a:buClr>
              <a:buFont typeface="Wingdings" pitchFamily="2" charset="2"/>
              <a:buChar char="Ø"/>
              <a:defRPr sz="2800"/>
            </a:lvl1pPr>
            <a:lvl2pPr>
              <a:buClr>
                <a:schemeClr val="accent6"/>
              </a:buClr>
              <a:buFont typeface="Wingdings" pitchFamily="2" charset="2"/>
              <a:buChar char="Ø"/>
              <a:defRPr sz="2400"/>
            </a:lvl2pPr>
            <a:lvl3pPr>
              <a:buClr>
                <a:schemeClr val="accent6"/>
              </a:buClr>
              <a:buFont typeface="Wingdings" pitchFamily="2" charset="2"/>
              <a:buChar char="Ø"/>
              <a:defRPr sz="2000"/>
            </a:lvl3pPr>
            <a:lvl4pPr>
              <a:buClr>
                <a:schemeClr val="accent6"/>
              </a:buClr>
              <a:buFont typeface="Wingdings" pitchFamily="2" charset="2"/>
              <a:buChar char="Ø"/>
              <a:defRPr sz="1800"/>
            </a:lvl4pPr>
            <a:lvl5pPr>
              <a:buClr>
                <a:schemeClr val="accent6"/>
              </a:buClr>
              <a:buFont typeface="Wingdings" pitchFamily="2" charset="2"/>
              <a:buChar char="Ø"/>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itle 1"/>
          <p:cNvSpPr>
            <a:spLocks noGrp="1"/>
          </p:cNvSpPr>
          <p:nvPr>
            <p:ph type="title"/>
          </p:nvPr>
        </p:nvSpPr>
        <p:spPr>
          <a:xfrm>
            <a:off x="1447800" y="375047"/>
            <a:ext cx="7467600" cy="615553"/>
          </a:xfrm>
          <a:noFill/>
        </p:spPr>
        <p:txBody>
          <a:bodyPr>
            <a:spAutoFit/>
          </a:bodyPr>
          <a:lstStyle>
            <a:lvl1pPr>
              <a:defRPr lang="en-US" sz="3400" kern="0" dirty="0" smtClean="0">
                <a:solidFill>
                  <a:schemeClr val="accent2"/>
                </a:solidFill>
                <a:latin typeface="Calibri" pitchFamily="34" charset="0"/>
                <a:ea typeface="+mn-ea"/>
                <a:cs typeface="+mn-cs"/>
              </a:defRPr>
            </a:lvl1pPr>
          </a:lstStyle>
          <a:p>
            <a:r>
              <a:rPr lang="en-US"/>
              <a:t>Click to edit Master title style</a:t>
            </a:r>
            <a:endParaRPr lang="en-GB" dirty="0"/>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47800" y="1295400"/>
            <a:ext cx="35052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800" y="1935162"/>
            <a:ext cx="3505200" cy="3951288"/>
          </a:xfrm>
        </p:spPr>
        <p:txBody>
          <a:bodyPr/>
          <a:lstStyle>
            <a:lvl1pPr>
              <a:buClr>
                <a:schemeClr val="accent6"/>
              </a:buClr>
              <a:buFont typeface="Wingdings" pitchFamily="2" charset="2"/>
              <a:buChar char="Ø"/>
              <a:defRPr sz="2400"/>
            </a:lvl1pPr>
            <a:lvl2pPr>
              <a:buClr>
                <a:schemeClr val="accent6"/>
              </a:buClr>
              <a:buFont typeface="Wingdings" pitchFamily="2" charset="2"/>
              <a:buChar char="Ø"/>
              <a:defRPr sz="2000"/>
            </a:lvl2pPr>
            <a:lvl3pPr>
              <a:buClr>
                <a:schemeClr val="accent6"/>
              </a:buClr>
              <a:buFont typeface="Wingdings" pitchFamily="2" charset="2"/>
              <a:buChar char="Ø"/>
              <a:defRPr sz="1800"/>
            </a:lvl3pPr>
            <a:lvl4pPr>
              <a:buClr>
                <a:schemeClr val="accent6"/>
              </a:buClr>
              <a:buFont typeface="Wingdings" pitchFamily="2" charset="2"/>
              <a:buChar char="Ø"/>
              <a:defRPr sz="1600"/>
            </a:lvl4pPr>
            <a:lvl5pPr>
              <a:buClr>
                <a:schemeClr val="accent6"/>
              </a:buClr>
              <a:buFont typeface="Wingdings" pitchFamily="2" charset="2"/>
              <a:buChar char="Ø"/>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5181600" y="1295400"/>
            <a:ext cx="3736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81600" y="1935162"/>
            <a:ext cx="3736975" cy="3951288"/>
          </a:xfrm>
        </p:spPr>
        <p:txBody>
          <a:bodyPr/>
          <a:lstStyle>
            <a:lvl1pPr>
              <a:buClr>
                <a:schemeClr val="accent6"/>
              </a:buClr>
              <a:buFont typeface="Wingdings" pitchFamily="2" charset="2"/>
              <a:buChar char="Ø"/>
              <a:defRPr sz="2400"/>
            </a:lvl1pPr>
            <a:lvl2pPr>
              <a:buClr>
                <a:schemeClr val="accent6"/>
              </a:buClr>
              <a:buFont typeface="Wingdings" pitchFamily="2" charset="2"/>
              <a:buChar char="Ø"/>
              <a:defRPr sz="2000"/>
            </a:lvl2pPr>
            <a:lvl3pPr>
              <a:buClr>
                <a:schemeClr val="accent6"/>
              </a:buClr>
              <a:buFont typeface="Wingdings" pitchFamily="2" charset="2"/>
              <a:buChar char="Ø"/>
              <a:defRPr sz="1800"/>
            </a:lvl3pPr>
            <a:lvl4pPr>
              <a:buClr>
                <a:schemeClr val="accent6"/>
              </a:buClr>
              <a:buFont typeface="Wingdings" pitchFamily="2" charset="2"/>
              <a:buChar char="Ø"/>
              <a:defRPr sz="1600"/>
            </a:lvl4pPr>
            <a:lvl5pPr>
              <a:buClr>
                <a:schemeClr val="accent6"/>
              </a:buClr>
              <a:buFont typeface="Wingdings" pitchFamily="2" charset="2"/>
              <a:buChar char="Ø"/>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itle 1"/>
          <p:cNvSpPr>
            <a:spLocks noGrp="1"/>
          </p:cNvSpPr>
          <p:nvPr>
            <p:ph type="title"/>
          </p:nvPr>
        </p:nvSpPr>
        <p:spPr>
          <a:xfrm>
            <a:off x="1447800" y="375047"/>
            <a:ext cx="7467600" cy="615553"/>
          </a:xfrm>
          <a:noFill/>
        </p:spPr>
        <p:txBody>
          <a:bodyPr>
            <a:spAutoFit/>
          </a:bodyPr>
          <a:lstStyle>
            <a:lvl1pPr>
              <a:defRPr lang="en-US" sz="3400" kern="0" dirty="0" smtClean="0">
                <a:solidFill>
                  <a:schemeClr val="accent2"/>
                </a:solidFill>
                <a:latin typeface="Calibri" pitchFamily="34" charset="0"/>
                <a:ea typeface="+mn-ea"/>
                <a:cs typeface="+mn-cs"/>
              </a:defRPr>
            </a:lvl1pPr>
          </a:lstStyle>
          <a:p>
            <a:r>
              <a:rPr lang="en-US"/>
              <a:t>Click to edit Master title style</a:t>
            </a:r>
            <a:endParaRPr lang="en-GB" dirty="0"/>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95400" y="2819400"/>
            <a:ext cx="7696200" cy="533400"/>
          </a:xfrm>
        </p:spPr>
        <p:txBody>
          <a:bodyPr/>
          <a:lstStyle>
            <a:lvl1pPr>
              <a:defRPr lang="en-GB" sz="3400" b="1" kern="0" cap="none" baseline="0" dirty="0">
                <a:solidFill>
                  <a:srgbClr val="C00000"/>
                </a:solidFill>
                <a:effectLst/>
                <a:latin typeface="Calibri" pitchFamily="34" charset="0"/>
                <a:ea typeface="+mj-ea"/>
                <a:cs typeface="+mj-cs"/>
              </a:defRPr>
            </a:lvl1pPr>
          </a:lstStyle>
          <a:p>
            <a:r>
              <a:rPr lang="en-US" dirty="0"/>
              <a:t>CLICK TO EDIT MASTER TITLE STYLE</a:t>
            </a:r>
            <a:endParaRPr lang="en-GB" dirty="0"/>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3687" y="273050"/>
            <a:ext cx="3008313" cy="1162050"/>
          </a:xfrm>
        </p:spPr>
        <p:txBody>
          <a:bodyPr anchor="b"/>
          <a:lstStyle>
            <a:lvl1pPr algn="l">
              <a:defRPr sz="2000" b="1"/>
            </a:lvl1pPr>
          </a:lstStyle>
          <a:p>
            <a:r>
              <a:rPr lang="en-US"/>
              <a:t>Click to edit Master title style</a:t>
            </a:r>
            <a:endParaRPr lang="en-GB" dirty="0"/>
          </a:p>
        </p:txBody>
      </p:sp>
      <p:sp>
        <p:nvSpPr>
          <p:cNvPr id="3" name="Content Placeholder 2"/>
          <p:cNvSpPr>
            <a:spLocks noGrp="1"/>
          </p:cNvSpPr>
          <p:nvPr>
            <p:ph idx="1"/>
          </p:nvPr>
        </p:nvSpPr>
        <p:spPr>
          <a:xfrm>
            <a:off x="4724400" y="273050"/>
            <a:ext cx="3962400" cy="5853113"/>
          </a:xfrm>
        </p:spPr>
        <p:txBody>
          <a:bodyPr/>
          <a:lstStyle>
            <a:lvl1pPr>
              <a:buClr>
                <a:schemeClr val="accent6"/>
              </a:buClr>
              <a:buFont typeface="Wingdings" pitchFamily="2" charset="2"/>
              <a:buChar char="Ø"/>
              <a:defRPr sz="3200"/>
            </a:lvl1pPr>
            <a:lvl2pPr>
              <a:buClr>
                <a:schemeClr val="accent6"/>
              </a:buClr>
              <a:buFont typeface="Wingdings" pitchFamily="2" charset="2"/>
              <a:buChar char="Ø"/>
              <a:defRPr sz="2800"/>
            </a:lvl2pPr>
            <a:lvl3pPr>
              <a:buClr>
                <a:schemeClr val="accent6"/>
              </a:buClr>
              <a:buFont typeface="Wingdings" pitchFamily="2" charset="2"/>
              <a:buChar char="Ø"/>
              <a:defRPr sz="2400"/>
            </a:lvl3pPr>
            <a:lvl4pPr>
              <a:buClr>
                <a:schemeClr val="accent6"/>
              </a:buClr>
              <a:buFont typeface="Wingdings" pitchFamily="2" charset="2"/>
              <a:buChar char="Ø"/>
              <a:defRPr sz="2000"/>
            </a:lvl4pPr>
            <a:lvl5pPr>
              <a:buClr>
                <a:schemeClr val="accent6"/>
              </a:buClr>
              <a:buFont typeface="Wingdings" pitchFamily="2" charset="2"/>
              <a:buChar char="Ø"/>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1563687"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lang="en-GB" sz="3400" b="1" kern="0" cap="none" baseline="0" dirty="0">
                <a:solidFill>
                  <a:srgbClr val="C00000"/>
                </a:solidFill>
                <a:effectLst/>
                <a:latin typeface="Calibri" pitchFamily="34" charset="0"/>
                <a:ea typeface="+mj-ea"/>
                <a:cs typeface="+mj-cs"/>
              </a:defRPr>
            </a:lvl1pPr>
          </a:lstStyle>
          <a:p>
            <a:r>
              <a:rPr lang="en-US"/>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http://europa.eu/abc/symbols/emblem/images/europ_flag/jaune.jpg"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95400" y="457200"/>
            <a:ext cx="76962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1295400" y="1219200"/>
            <a:ext cx="76962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2055" descr="http://europa.eu/abc/symbols/emblem/images/europ_flag/jaune.jpg"/>
          <p:cNvPicPr>
            <a:picLocks noChangeAspect="1" noChangeArrowheads="1"/>
          </p:cNvPicPr>
          <p:nvPr/>
        </p:nvPicPr>
        <p:blipFill>
          <a:blip r:embed="rId14" r:link="rId15" cstate="print"/>
          <a:srcRect/>
          <a:stretch>
            <a:fillRect/>
          </a:stretch>
        </p:blipFill>
        <p:spPr bwMode="auto">
          <a:xfrm>
            <a:off x="112713" y="136525"/>
            <a:ext cx="854075" cy="576263"/>
          </a:xfrm>
          <a:prstGeom prst="rect">
            <a:avLst/>
          </a:prstGeom>
          <a:noFill/>
          <a:ln w="9525">
            <a:noFill/>
            <a:miter lim="800000"/>
            <a:headEnd/>
            <a:tailEnd/>
          </a:ln>
        </p:spPr>
      </p:pic>
      <p:pic>
        <p:nvPicPr>
          <p:cNvPr id="6" name="Picture 51" descr="DIADIKASIA logo"/>
          <p:cNvPicPr>
            <a:picLocks noChangeAspect="1" noChangeArrowheads="1"/>
          </p:cNvPicPr>
          <p:nvPr/>
        </p:nvPicPr>
        <p:blipFill>
          <a:blip r:embed="rId16" cstate="print"/>
          <a:srcRect/>
          <a:stretch>
            <a:fillRect/>
          </a:stretch>
        </p:blipFill>
        <p:spPr bwMode="auto">
          <a:xfrm>
            <a:off x="179388" y="2924175"/>
            <a:ext cx="720725" cy="719138"/>
          </a:xfrm>
          <a:prstGeom prst="rect">
            <a:avLst/>
          </a:prstGeom>
          <a:noFill/>
          <a:ln w="9525">
            <a:noFill/>
            <a:miter lim="800000"/>
            <a:headEnd/>
            <a:tailEnd/>
          </a:ln>
        </p:spPr>
      </p:pic>
      <p:sp>
        <p:nvSpPr>
          <p:cNvPr id="9" name="Text Box 2058"/>
          <p:cNvSpPr txBox="1">
            <a:spLocks noChangeArrowheads="1"/>
          </p:cNvSpPr>
          <p:nvPr/>
        </p:nvSpPr>
        <p:spPr bwMode="auto">
          <a:xfrm>
            <a:off x="0" y="1700213"/>
            <a:ext cx="1258888"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tr-TR" sz="1200" dirty="0">
                <a:solidFill>
                  <a:schemeClr val="bg1"/>
                </a:solidFill>
              </a:rPr>
              <a:t>Th</a:t>
            </a:r>
            <a:r>
              <a:rPr lang="en-US" sz="1200" dirty="0">
                <a:solidFill>
                  <a:schemeClr val="bg1"/>
                </a:solidFill>
              </a:rPr>
              <a:t>is</a:t>
            </a:r>
            <a:r>
              <a:rPr lang="en-US" sz="1200" baseline="0" dirty="0">
                <a:solidFill>
                  <a:schemeClr val="bg1"/>
                </a:solidFill>
              </a:rPr>
              <a:t> project is funded by the European Union and implemented by </a:t>
            </a:r>
            <a:endParaRPr lang="hr-HR" sz="1200" dirty="0">
              <a:solidFill>
                <a:schemeClr val="bg1"/>
              </a:solidFill>
            </a:endParaRPr>
          </a:p>
          <a:p>
            <a:pPr eaLnBrk="1" hangingPunct="1">
              <a:defRPr/>
            </a:pPr>
            <a:endParaRPr lang="hr-HR" sz="1200" dirty="0"/>
          </a:p>
        </p:txBody>
      </p:sp>
      <p:sp>
        <p:nvSpPr>
          <p:cNvPr id="2" name="Rectangle 1"/>
          <p:cNvSpPr/>
          <p:nvPr userDrawn="1"/>
        </p:nvSpPr>
        <p:spPr>
          <a:xfrm>
            <a:off x="1828800" y="6248400"/>
            <a:ext cx="6172200" cy="400110"/>
          </a:xfrm>
          <a:prstGeom prst="rect">
            <a:avLst/>
          </a:prstGeom>
        </p:spPr>
        <p:txBody>
          <a:bodyPr wrap="square">
            <a:spAutoFit/>
          </a:bodyPr>
          <a:lstStyle/>
          <a:p>
            <a:r>
              <a:rPr lang="en-GB" sz="1000" b="1" i="0" dirty="0">
                <a:effectLst/>
                <a:latin typeface="Arial" panose="020B0604020202020204" pitchFamily="34" charset="0"/>
                <a:ea typeface="Times New Roman" panose="02020603050405020304" pitchFamily="18" charset="0"/>
                <a:cs typeface="Times New Roman" panose="02020603050405020304" pitchFamily="18" charset="0"/>
              </a:rPr>
              <a:t>Technical assistance </a:t>
            </a:r>
            <a:r>
              <a:rPr lang="tr-TR" sz="1000" b="1" i="0" dirty="0">
                <a:effectLst/>
                <a:latin typeface="Arial" panose="020B0604020202020204" pitchFamily="34" charset="0"/>
                <a:ea typeface="Times New Roman" panose="02020603050405020304" pitchFamily="18" charset="0"/>
                <a:cs typeface="Times New Roman" panose="02020603050405020304" pitchFamily="18" charset="0"/>
              </a:rPr>
              <a:t>t</a:t>
            </a:r>
            <a:r>
              <a:rPr lang="en-GB" sz="1000" b="1" i="0" dirty="0">
                <a:effectLst/>
                <a:latin typeface="Arial" panose="020B0604020202020204" pitchFamily="34" charset="0"/>
                <a:ea typeface="Times New Roman" panose="02020603050405020304" pitchFamily="18" charset="0"/>
                <a:cs typeface="Times New Roman" panose="02020603050405020304" pitchFamily="18" charset="0"/>
              </a:rPr>
              <a:t>o </a:t>
            </a:r>
            <a:r>
              <a:rPr lang="tr-TR" sz="1000" b="1" i="0" dirty="0">
                <a:effectLst/>
                <a:latin typeface="Arial" panose="020B0604020202020204" pitchFamily="34" charset="0"/>
                <a:ea typeface="Times New Roman" panose="02020603050405020304" pitchFamily="18" charset="0"/>
                <a:cs typeface="Times New Roman" panose="02020603050405020304" pitchFamily="18" charset="0"/>
              </a:rPr>
              <a:t>build the capacity of</a:t>
            </a:r>
            <a:r>
              <a:rPr lang="tr-TR" sz="1000" b="1" i="0" baseline="0" dirty="0">
                <a:effectLst/>
                <a:latin typeface="Arial" panose="020B0604020202020204" pitchFamily="34" charset="0"/>
                <a:ea typeface="Times New Roman" panose="02020603050405020304" pitchFamily="18" charset="0"/>
                <a:cs typeface="Times New Roman" panose="02020603050405020304" pitchFamily="18" charset="0"/>
              </a:rPr>
              <a:t> the local stakeholders (including business support organisations) and enhance the competitiveness of the </a:t>
            </a:r>
            <a:r>
              <a:rPr lang="en-GB" sz="1000" b="1" i="0" dirty="0">
                <a:effectLst/>
                <a:latin typeface="Arial" panose="020B0604020202020204" pitchFamily="34" charset="0"/>
                <a:ea typeface="Times New Roman" panose="02020603050405020304" pitchFamily="18" charset="0"/>
                <a:cs typeface="Times New Roman" panose="02020603050405020304" pitchFamily="18" charset="0"/>
              </a:rPr>
              <a:t>private sector</a:t>
            </a:r>
            <a:r>
              <a:rPr lang="tr-TR" sz="1000" b="1" i="0" dirty="0">
                <a:effectLst/>
                <a:latin typeface="Arial" panose="020B0604020202020204" pitchFamily="34" charset="0"/>
                <a:ea typeface="Times New Roman" panose="02020603050405020304" pitchFamily="18" charset="0"/>
                <a:cs typeface="Times New Roman" panose="02020603050405020304" pitchFamily="18" charset="0"/>
              </a:rPr>
              <a:t>.</a:t>
            </a:r>
            <a:r>
              <a:rPr lang="tr-TR" sz="1000" b="1" i="0" baseline="0" dirty="0">
                <a:effectLst/>
                <a:latin typeface="Arial" panose="020B0604020202020204" pitchFamily="34" charset="0"/>
                <a:ea typeface="Times New Roman" panose="02020603050405020304" pitchFamily="18" charset="0"/>
                <a:cs typeface="Times New Roman" panose="02020603050405020304" pitchFamily="18" charset="0"/>
              </a:rPr>
              <a:t> </a:t>
            </a:r>
            <a:r>
              <a:rPr lang="tr-TR" sz="1000" b="1" i="0" dirty="0">
                <a:effectLst/>
                <a:latin typeface="Arial" panose="020B0604020202020204" pitchFamily="34" charset="0"/>
                <a:cs typeface="Times New Roman" panose="02020603050405020304" pitchFamily="18" charset="0"/>
              </a:rPr>
              <a:t>Ref:</a:t>
            </a:r>
            <a:r>
              <a:rPr lang="tr-TR" sz="1000" b="1" i="0" baseline="0" dirty="0">
                <a:effectLst/>
                <a:latin typeface="Arial" panose="020B0604020202020204" pitchFamily="34" charset="0"/>
                <a:cs typeface="Times New Roman" panose="02020603050405020304" pitchFamily="18" charset="0"/>
              </a:rPr>
              <a:t> EuropeAid/136143</a:t>
            </a:r>
            <a:endParaRPr lang="en-GB" sz="1000" b="1" i="0" dirty="0"/>
          </a:p>
        </p:txBody>
      </p:sp>
      <p:pic>
        <p:nvPicPr>
          <p:cNvPr id="10" name="Picture 9"/>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8001000" y="6261463"/>
            <a:ext cx="990600" cy="372955"/>
          </a:xfrm>
          <a:prstGeom prst="rect">
            <a:avLst/>
          </a:prstGeom>
        </p:spPr>
      </p:pic>
      <p:sp>
        <p:nvSpPr>
          <p:cNvPr id="11" name="Rectangle 4"/>
          <p:cNvSpPr txBox="1">
            <a:spLocks noChangeArrowheads="1"/>
          </p:cNvSpPr>
          <p:nvPr userDrawn="1"/>
        </p:nvSpPr>
        <p:spPr>
          <a:xfrm>
            <a:off x="76200" y="6477000"/>
            <a:ext cx="418307" cy="30302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defPPr>
              <a:defRPr lang="tr-TR"/>
            </a:defPPr>
            <a:lvl1pPr marL="0" algn="l" defTabSz="914400" rtl="0" eaLnBrk="0" latin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kern="1200">
                <a:solidFill>
                  <a:schemeClr val="bg1"/>
                </a:solidFill>
                <a:latin typeface="Times New Roman" charset="0"/>
                <a:ea typeface="MS Gothic" charset="0"/>
                <a:cs typeface="MS Gothic" charset="0"/>
              </a:defRPr>
            </a:lvl1pPr>
            <a:lvl2pPr marL="457200" algn="l" defTabSz="914400" rtl="0" eaLnBrk="0" latin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kern="1200">
                <a:solidFill>
                  <a:schemeClr val="bg1"/>
                </a:solidFill>
                <a:latin typeface="Times New Roman" charset="0"/>
                <a:ea typeface="MS Gothic" charset="0"/>
                <a:cs typeface="MS Gothic" charset="0"/>
              </a:defRPr>
            </a:lvl2pPr>
            <a:lvl3pPr marL="914400" algn="l" defTabSz="914400" rtl="0" eaLnBrk="0" latin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kern="1200">
                <a:solidFill>
                  <a:schemeClr val="bg1"/>
                </a:solidFill>
                <a:latin typeface="Times New Roman" charset="0"/>
                <a:ea typeface="MS Gothic" charset="0"/>
                <a:cs typeface="MS Gothic" charset="0"/>
              </a:defRPr>
            </a:lvl3pPr>
            <a:lvl4pPr marL="1371600" algn="l" defTabSz="914400" rtl="0" eaLnBrk="0" latin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kern="1200">
                <a:solidFill>
                  <a:schemeClr val="bg1"/>
                </a:solidFill>
                <a:latin typeface="Times New Roman" charset="0"/>
                <a:ea typeface="MS Gothic" charset="0"/>
                <a:cs typeface="MS Gothic" charset="0"/>
              </a:defRPr>
            </a:lvl4pPr>
            <a:lvl5pPr marL="1828800" algn="l" defTabSz="914400" rtl="0" eaLnBrk="0" latin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kern="1200">
                <a:solidFill>
                  <a:schemeClr val="bg1"/>
                </a:solidFill>
                <a:latin typeface="Times New Roman" charset="0"/>
                <a:ea typeface="MS Gothic" charset="0"/>
                <a:cs typeface="MS Gothic" charset="0"/>
              </a:defRPr>
            </a:lvl5pPr>
            <a:lvl6pPr marL="2514600" indent="-228600" algn="l" defTabSz="449263" rtl="0" eaLnBrk="0" fontAlgn="base" latinLnBrk="0"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kern="1200">
                <a:solidFill>
                  <a:schemeClr val="bg1"/>
                </a:solidFill>
                <a:latin typeface="Times New Roman" charset="0"/>
                <a:ea typeface="MS Gothic" charset="0"/>
                <a:cs typeface="MS Gothic" charset="0"/>
              </a:defRPr>
            </a:lvl6pPr>
            <a:lvl7pPr marL="2971800" indent="-228600" algn="l" defTabSz="449263" rtl="0" eaLnBrk="0" fontAlgn="base" latinLnBrk="0"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kern="1200">
                <a:solidFill>
                  <a:schemeClr val="bg1"/>
                </a:solidFill>
                <a:latin typeface="Times New Roman" charset="0"/>
                <a:ea typeface="MS Gothic" charset="0"/>
                <a:cs typeface="MS Gothic" charset="0"/>
              </a:defRPr>
            </a:lvl7pPr>
            <a:lvl8pPr marL="3429000" indent="-228600" algn="l" defTabSz="449263" rtl="0" eaLnBrk="0" fontAlgn="base" latinLnBrk="0"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kern="1200">
                <a:solidFill>
                  <a:schemeClr val="bg1"/>
                </a:solidFill>
                <a:latin typeface="Times New Roman" charset="0"/>
                <a:ea typeface="MS Gothic" charset="0"/>
                <a:cs typeface="MS Gothic" charset="0"/>
              </a:defRPr>
            </a:lvl8pPr>
            <a:lvl9pPr marL="3886200" indent="-228600" algn="l" defTabSz="449263" rtl="0" eaLnBrk="0" fontAlgn="base" latinLnBrk="0"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kern="1200">
                <a:solidFill>
                  <a:schemeClr val="bg1"/>
                </a:solidFill>
                <a:latin typeface="Times New Roman" charset="0"/>
                <a:ea typeface="MS Gothic" charset="0"/>
                <a:cs typeface="MS Gothic" charset="0"/>
              </a:defRPr>
            </a:lvl9pPr>
          </a:lstStyle>
          <a:p>
            <a:pPr eaLnBrk="1" hangingPunct="1"/>
            <a:fld id="{BAB4379A-2A4B-8040-ADED-1F22F0F51023}" type="slidenum">
              <a:rPr lang="fr-FR" sz="1200" smtClean="0">
                <a:latin typeface="Tahoma" charset="0"/>
                <a:cs typeface="Arial Unicode MS" charset="0"/>
              </a:rPr>
              <a:pPr eaLnBrk="1" hangingPunct="1"/>
              <a:t>‹#›</a:t>
            </a:fld>
            <a:endParaRPr lang="fr-FR" sz="1200" dirty="0">
              <a:latin typeface="Tahoma" charset="0"/>
              <a:cs typeface="Arial Unicode MS"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ctr" rtl="0" eaLnBrk="1" fontAlgn="base" hangingPunct="1">
        <a:spcBef>
          <a:spcPct val="0"/>
        </a:spcBef>
        <a:spcAft>
          <a:spcPct val="0"/>
        </a:spcAft>
        <a:defRPr lang="en-US" sz="3400" b="1" kern="0" cap="none" baseline="0" dirty="0" smtClean="0">
          <a:solidFill>
            <a:schemeClr val="accent2"/>
          </a:solidFill>
          <a:effectLst/>
          <a:latin typeface="Calibri" pitchFamily="34" charset="0"/>
          <a:ea typeface="+mn-ea"/>
          <a:cs typeface="+mn-cs"/>
        </a:defRPr>
      </a:lvl1pPr>
      <a:lvl2pPr algn="ctr" rtl="0" eaLnBrk="1" fontAlgn="base" hangingPunct="1">
        <a:spcBef>
          <a:spcPct val="0"/>
        </a:spcBef>
        <a:spcAft>
          <a:spcPct val="0"/>
        </a:spcAft>
        <a:defRPr sz="2800" b="1">
          <a:solidFill>
            <a:srgbClr val="FF0000"/>
          </a:solidFill>
          <a:latin typeface="Arial Narrow" pitchFamily="34" charset="0"/>
        </a:defRPr>
      </a:lvl2pPr>
      <a:lvl3pPr algn="ctr" rtl="0" eaLnBrk="1" fontAlgn="base" hangingPunct="1">
        <a:spcBef>
          <a:spcPct val="0"/>
        </a:spcBef>
        <a:spcAft>
          <a:spcPct val="0"/>
        </a:spcAft>
        <a:defRPr sz="2800" b="1">
          <a:solidFill>
            <a:srgbClr val="FF0000"/>
          </a:solidFill>
          <a:latin typeface="Arial Narrow" pitchFamily="34" charset="0"/>
        </a:defRPr>
      </a:lvl3pPr>
      <a:lvl4pPr algn="ctr" rtl="0" eaLnBrk="1" fontAlgn="base" hangingPunct="1">
        <a:spcBef>
          <a:spcPct val="0"/>
        </a:spcBef>
        <a:spcAft>
          <a:spcPct val="0"/>
        </a:spcAft>
        <a:defRPr sz="2800" b="1">
          <a:solidFill>
            <a:srgbClr val="FF0000"/>
          </a:solidFill>
          <a:latin typeface="Arial Narrow" pitchFamily="34" charset="0"/>
        </a:defRPr>
      </a:lvl4pPr>
      <a:lvl5pPr algn="ctr" rtl="0" eaLnBrk="1" fontAlgn="base" hangingPunct="1">
        <a:spcBef>
          <a:spcPct val="0"/>
        </a:spcBef>
        <a:spcAft>
          <a:spcPct val="0"/>
        </a:spcAft>
        <a:defRPr sz="2800" b="1">
          <a:solidFill>
            <a:srgbClr val="FF0000"/>
          </a:solidFill>
          <a:latin typeface="Arial Narrow" pitchFamily="34" charset="0"/>
        </a:defRPr>
      </a:lvl5pPr>
      <a:lvl6pPr marL="457200" algn="ctr" rtl="0" eaLnBrk="1" fontAlgn="base" hangingPunct="1">
        <a:spcBef>
          <a:spcPct val="0"/>
        </a:spcBef>
        <a:spcAft>
          <a:spcPct val="0"/>
        </a:spcAft>
        <a:defRPr sz="2800" b="1">
          <a:solidFill>
            <a:srgbClr val="FF0000"/>
          </a:solidFill>
          <a:latin typeface="Arial Narrow" pitchFamily="34" charset="0"/>
        </a:defRPr>
      </a:lvl6pPr>
      <a:lvl7pPr marL="914400" algn="ctr" rtl="0" eaLnBrk="1" fontAlgn="base" hangingPunct="1">
        <a:spcBef>
          <a:spcPct val="0"/>
        </a:spcBef>
        <a:spcAft>
          <a:spcPct val="0"/>
        </a:spcAft>
        <a:defRPr sz="2800" b="1">
          <a:solidFill>
            <a:srgbClr val="FF0000"/>
          </a:solidFill>
          <a:latin typeface="Arial Narrow" pitchFamily="34" charset="0"/>
        </a:defRPr>
      </a:lvl7pPr>
      <a:lvl8pPr marL="1371600" algn="ctr" rtl="0" eaLnBrk="1" fontAlgn="base" hangingPunct="1">
        <a:spcBef>
          <a:spcPct val="0"/>
        </a:spcBef>
        <a:spcAft>
          <a:spcPct val="0"/>
        </a:spcAft>
        <a:defRPr sz="2800" b="1">
          <a:solidFill>
            <a:srgbClr val="FF0000"/>
          </a:solidFill>
          <a:latin typeface="Arial Narrow" pitchFamily="34" charset="0"/>
        </a:defRPr>
      </a:lvl8pPr>
      <a:lvl9pPr marL="1828800" algn="ctr" rtl="0" eaLnBrk="1" fontAlgn="base" hangingPunct="1">
        <a:spcBef>
          <a:spcPct val="0"/>
        </a:spcBef>
        <a:spcAft>
          <a:spcPct val="0"/>
        </a:spcAft>
        <a:defRPr sz="2800" b="1">
          <a:solidFill>
            <a:srgbClr val="FF0000"/>
          </a:solidFill>
          <a:latin typeface="Arial Narrow" pitchFamily="34" charset="0"/>
        </a:defRPr>
      </a:lvl9pPr>
    </p:titleStyle>
    <p:bodyStyle>
      <a:lvl1pPr marL="342900" indent="-342900" algn="l" rtl="0" eaLnBrk="1" fontAlgn="base" hangingPunct="1">
        <a:spcBef>
          <a:spcPct val="20000"/>
        </a:spcBef>
        <a:spcAft>
          <a:spcPct val="0"/>
        </a:spcAft>
        <a:buClr>
          <a:schemeClr val="accent6"/>
        </a:buClr>
        <a:buFont typeface="Wingdings" pitchFamily="2" charset="2"/>
        <a:buChar char="Ø"/>
        <a:defRPr sz="3200" b="1">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Clr>
          <a:schemeClr val="accent6"/>
        </a:buClr>
        <a:buFont typeface="Wingdings" pitchFamily="2" charset="2"/>
        <a:buChar char="Ø"/>
        <a:defRPr sz="2800" b="1">
          <a:solidFill>
            <a:schemeClr val="tx1"/>
          </a:solidFill>
          <a:latin typeface="Calibri" pitchFamily="34" charset="0"/>
        </a:defRPr>
      </a:lvl2pPr>
      <a:lvl3pPr marL="1143000" indent="-228600" algn="l" rtl="0" eaLnBrk="1" fontAlgn="base" hangingPunct="1">
        <a:spcBef>
          <a:spcPct val="20000"/>
        </a:spcBef>
        <a:spcAft>
          <a:spcPct val="0"/>
        </a:spcAft>
        <a:buClr>
          <a:schemeClr val="accent6"/>
        </a:buClr>
        <a:buFont typeface="Wingdings" pitchFamily="2" charset="2"/>
        <a:buChar char="Ø"/>
        <a:defRPr sz="2400" b="1">
          <a:solidFill>
            <a:schemeClr val="tx1"/>
          </a:solidFill>
          <a:latin typeface="Calibri" pitchFamily="34" charset="0"/>
        </a:defRPr>
      </a:lvl3pPr>
      <a:lvl4pPr marL="1600200" indent="-228600" algn="l" rtl="0" eaLnBrk="1" fontAlgn="base" hangingPunct="1">
        <a:spcBef>
          <a:spcPct val="20000"/>
        </a:spcBef>
        <a:spcAft>
          <a:spcPct val="0"/>
        </a:spcAft>
        <a:buClr>
          <a:schemeClr val="accent6"/>
        </a:buClr>
        <a:buFont typeface="Wingdings" pitchFamily="2" charset="2"/>
        <a:buChar char="Ø"/>
        <a:defRPr sz="2000" b="1">
          <a:solidFill>
            <a:schemeClr val="tx1"/>
          </a:solidFill>
          <a:latin typeface="Calibri" pitchFamily="34" charset="0"/>
        </a:defRPr>
      </a:lvl4pPr>
      <a:lvl5pPr marL="2057400" indent="-228600" algn="l" rtl="0" eaLnBrk="1" fontAlgn="base" hangingPunct="1">
        <a:spcBef>
          <a:spcPct val="20000"/>
        </a:spcBef>
        <a:spcAft>
          <a:spcPct val="0"/>
        </a:spcAft>
        <a:buClr>
          <a:schemeClr val="accent6"/>
        </a:buClr>
        <a:buFont typeface="Wingdings" pitchFamily="2" charset="2"/>
        <a:buChar char="Ø"/>
        <a:defRPr sz="2000" b="1">
          <a:solidFill>
            <a:schemeClr val="tx1"/>
          </a:solidFill>
          <a:latin typeface="Calibri" pitchFamily="34" charset="0"/>
        </a:defRPr>
      </a:lvl5pPr>
      <a:lvl6pPr marL="2514600" indent="-228600" algn="l" rtl="0" eaLnBrk="1" fontAlgn="base" hangingPunct="1">
        <a:spcBef>
          <a:spcPct val="20000"/>
        </a:spcBef>
        <a:spcAft>
          <a:spcPct val="0"/>
        </a:spcAft>
        <a:buClr>
          <a:srgbClr val="FF0000"/>
        </a:buClr>
        <a:buFont typeface="Wingdings" pitchFamily="2" charset="2"/>
        <a:buChar char="§"/>
        <a:defRPr sz="2000" b="1">
          <a:solidFill>
            <a:srgbClr val="000066"/>
          </a:solidFill>
          <a:latin typeface="+mn-lt"/>
        </a:defRPr>
      </a:lvl6pPr>
      <a:lvl7pPr marL="2971800" indent="-228600" algn="l" rtl="0" eaLnBrk="1" fontAlgn="base" hangingPunct="1">
        <a:spcBef>
          <a:spcPct val="20000"/>
        </a:spcBef>
        <a:spcAft>
          <a:spcPct val="0"/>
        </a:spcAft>
        <a:buClr>
          <a:srgbClr val="FF0000"/>
        </a:buClr>
        <a:buFont typeface="Wingdings" pitchFamily="2" charset="2"/>
        <a:buChar char="§"/>
        <a:defRPr sz="2000" b="1">
          <a:solidFill>
            <a:srgbClr val="000066"/>
          </a:solidFill>
          <a:latin typeface="+mn-lt"/>
        </a:defRPr>
      </a:lvl7pPr>
      <a:lvl8pPr marL="3429000" indent="-228600" algn="l" rtl="0" eaLnBrk="1" fontAlgn="base" hangingPunct="1">
        <a:spcBef>
          <a:spcPct val="20000"/>
        </a:spcBef>
        <a:spcAft>
          <a:spcPct val="0"/>
        </a:spcAft>
        <a:buClr>
          <a:srgbClr val="FF0000"/>
        </a:buClr>
        <a:buFont typeface="Wingdings" pitchFamily="2" charset="2"/>
        <a:buChar char="§"/>
        <a:defRPr sz="2000" b="1">
          <a:solidFill>
            <a:srgbClr val="000066"/>
          </a:solidFill>
          <a:latin typeface="+mn-lt"/>
        </a:defRPr>
      </a:lvl8pPr>
      <a:lvl9pPr marL="3886200" indent="-228600" algn="l" rtl="0" eaLnBrk="1" fontAlgn="base" hangingPunct="1">
        <a:spcBef>
          <a:spcPct val="20000"/>
        </a:spcBef>
        <a:spcAft>
          <a:spcPct val="0"/>
        </a:spcAft>
        <a:buClr>
          <a:srgbClr val="FF0000"/>
        </a:buClr>
        <a:buFont typeface="Wingdings" pitchFamily="2" charset="2"/>
        <a:buChar char="§"/>
        <a:defRPr sz="2000" b="1">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hr-H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9C5A18-6CB0-49EF-AC97-168233BCFD81}" type="datetimeFigureOut">
              <a:rPr lang="hr-HR" smtClean="0"/>
              <a:t>24.11.2016.</a:t>
            </a:fld>
            <a:endParaRPr lang="hr-H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2CA465-6363-4C31-AAED-D7E6F473FFBE}" type="slidenum">
              <a:rPr lang="hr-HR" smtClean="0"/>
              <a:t>‹#›</a:t>
            </a:fld>
            <a:endParaRPr lang="hr-HR"/>
          </a:p>
        </p:txBody>
      </p:sp>
    </p:spTree>
    <p:extLst>
      <p:ext uri="{BB962C8B-B14F-4D97-AF65-F5344CB8AC3E}">
        <p14:creationId xmlns:p14="http://schemas.microsoft.com/office/powerpoint/2010/main" val="41010063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diagramLayout" Target="../diagrams/layout9.xml"/><Relationship Id="rId7" Type="http://schemas.openxmlformats.org/officeDocument/2006/relationships/image" Target="../media/image12.png"/><Relationship Id="rId2" Type="http://schemas.openxmlformats.org/officeDocument/2006/relationships/diagramData" Target="../diagrams/data9.xml"/><Relationship Id="rId1" Type="http://schemas.openxmlformats.org/officeDocument/2006/relationships/slideLayout" Target="../slideLayouts/slideLayout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6.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6.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6.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6.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6.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8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512000" y="2700000"/>
            <a:ext cx="7200000" cy="1800000"/>
          </a:xfrm>
          <a:prstGeom prst="rect">
            <a:avLst/>
          </a:prstGeom>
          <a:noFill/>
          <a:ln w="9525">
            <a:noFill/>
            <a:miter lim="800000"/>
            <a:headEnd/>
            <a:tailEnd/>
          </a:ln>
        </p:spPr>
        <p:txBody>
          <a:bodyPr anchor="ctr"/>
          <a:lstStyle/>
          <a:p>
            <a:pPr algn="ctr"/>
            <a:r>
              <a:rPr lang="en-GB" sz="2600" b="1" dirty="0">
                <a:solidFill>
                  <a:srgbClr val="000090"/>
                </a:solidFill>
              </a:rPr>
              <a:t>Technical assistance to build the capacity </a:t>
            </a:r>
            <a:br>
              <a:rPr lang="hr-HR" sz="2600" b="1" dirty="0">
                <a:solidFill>
                  <a:srgbClr val="000090"/>
                </a:solidFill>
              </a:rPr>
            </a:br>
            <a:r>
              <a:rPr lang="en-GB" sz="2600" b="1" dirty="0">
                <a:solidFill>
                  <a:srgbClr val="000090"/>
                </a:solidFill>
              </a:rPr>
              <a:t>of the local stakeholders (including business </a:t>
            </a:r>
            <a:br>
              <a:rPr lang="hr-HR" sz="2600" b="1" dirty="0">
                <a:solidFill>
                  <a:srgbClr val="000090"/>
                </a:solidFill>
              </a:rPr>
            </a:br>
            <a:r>
              <a:rPr lang="en-GB" sz="2600" b="1" dirty="0">
                <a:solidFill>
                  <a:srgbClr val="000090"/>
                </a:solidFill>
              </a:rPr>
              <a:t>support organisations) and enhance the competitiveness of the private sector.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9500" y="1219200"/>
            <a:ext cx="2971800" cy="1118865"/>
          </a:xfrm>
          <a:prstGeom prst="rect">
            <a:avLst/>
          </a:prstGeom>
        </p:spPr>
      </p:pic>
    </p:spTree>
    <p:extLst>
      <p:ext uri="{BB962C8B-B14F-4D97-AF65-F5344CB8AC3E}">
        <p14:creationId xmlns:p14="http://schemas.microsoft.com/office/powerpoint/2010/main" val="1263012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1620000"/>
            <a:ext cx="7200000" cy="504000"/>
          </a:xfrm>
          <a:noFill/>
        </p:spPr>
        <p:txBody>
          <a:bodyPr/>
          <a:lstStyle/>
          <a:p>
            <a:r>
              <a:rPr lang="en-US" sz="2800" dirty="0">
                <a:solidFill>
                  <a:srgbClr val="000090"/>
                </a:solidFill>
                <a:latin typeface="Arial"/>
                <a:cs typeface="Arial"/>
              </a:rPr>
              <a:t>SESSION ONE </a:t>
            </a:r>
          </a:p>
        </p:txBody>
      </p:sp>
      <p:sp>
        <p:nvSpPr>
          <p:cNvPr id="6" name="TextBox 5"/>
          <p:cNvSpPr txBox="1"/>
          <p:nvPr/>
        </p:nvSpPr>
        <p:spPr>
          <a:xfrm>
            <a:off x="1620000" y="2700000"/>
            <a:ext cx="7200000" cy="1692771"/>
          </a:xfrm>
          <a:prstGeom prst="rect">
            <a:avLst/>
          </a:prstGeom>
          <a:noFill/>
        </p:spPr>
        <p:txBody>
          <a:bodyPr wrap="square" rtlCol="0">
            <a:spAutoFit/>
          </a:bodyPr>
          <a:lstStyle/>
          <a:p>
            <a:pPr algn="ctr">
              <a:spcAft>
                <a:spcPts val="1200"/>
              </a:spcAft>
            </a:pPr>
            <a:r>
              <a:rPr lang="en-US" sz="2800" dirty="0">
                <a:solidFill>
                  <a:srgbClr val="000090"/>
                </a:solidFill>
                <a:latin typeface="Arial"/>
                <a:cs typeface="Arial"/>
              </a:rPr>
              <a:t>WHO</a:t>
            </a:r>
          </a:p>
          <a:p>
            <a:pPr algn="ctr">
              <a:spcAft>
                <a:spcPts val="1200"/>
              </a:spcAft>
            </a:pPr>
            <a:r>
              <a:rPr lang="en-US" sz="2800" dirty="0">
                <a:solidFill>
                  <a:srgbClr val="000090"/>
                </a:solidFill>
                <a:latin typeface="Arial"/>
                <a:cs typeface="Arial"/>
              </a:rPr>
              <a:t>WHY</a:t>
            </a:r>
          </a:p>
          <a:p>
            <a:pPr algn="ctr">
              <a:spcAft>
                <a:spcPts val="1200"/>
              </a:spcAft>
            </a:pPr>
            <a:r>
              <a:rPr lang="en-US" sz="2800" dirty="0">
                <a:solidFill>
                  <a:srgbClr val="000090"/>
                </a:solidFill>
                <a:latin typeface="Arial"/>
                <a:cs typeface="Arial"/>
              </a:rPr>
              <a:t>WHEN</a:t>
            </a:r>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t="-13570" b="13570"/>
          <a:stretch/>
        </p:blipFill>
        <p:spPr>
          <a:xfrm>
            <a:off x="1143000" y="1406407"/>
            <a:ext cx="5543474" cy="5451593"/>
          </a:xfrm>
          <a:prstGeom prst="rect">
            <a:avLst/>
          </a:prstGeom>
        </p:spPr>
      </p:pic>
    </p:spTree>
    <p:extLst>
      <p:ext uri="{BB962C8B-B14F-4D97-AF65-F5344CB8AC3E}">
        <p14:creationId xmlns:p14="http://schemas.microsoft.com/office/powerpoint/2010/main" val="2200126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40000"/>
            <a:ext cx="7200000" cy="504000"/>
          </a:xfrm>
          <a:solidFill>
            <a:schemeClr val="bg2">
              <a:lumMod val="20000"/>
              <a:lumOff val="80000"/>
            </a:schemeClr>
          </a:solidFill>
        </p:spPr>
        <p:txBody>
          <a:bodyPr/>
          <a:lstStyle/>
          <a:p>
            <a:pPr algn="l"/>
            <a:r>
              <a:rPr lang="en-GB" sz="2800" dirty="0">
                <a:solidFill>
                  <a:srgbClr val="000090"/>
                </a:solidFill>
                <a:latin typeface="Arial"/>
                <a:cs typeface="Arial"/>
              </a:rPr>
              <a:t>Cluster definition</a:t>
            </a:r>
          </a:p>
        </p:txBody>
      </p:sp>
      <p:sp>
        <p:nvSpPr>
          <p:cNvPr id="5" name="Rectangle 4"/>
          <p:cNvSpPr/>
          <p:nvPr/>
        </p:nvSpPr>
        <p:spPr>
          <a:xfrm>
            <a:off x="1620000" y="1260000"/>
            <a:ext cx="7200000" cy="1323439"/>
          </a:xfrm>
          <a:prstGeom prst="rect">
            <a:avLst/>
          </a:prstGeom>
        </p:spPr>
        <p:txBody>
          <a:bodyPr wrap="square">
            <a:spAutoFit/>
          </a:bodyPr>
          <a:lstStyle/>
          <a:p>
            <a:pPr lvl="0" algn="just"/>
            <a:r>
              <a:rPr lang="en-US" sz="2000" dirty="0">
                <a:latin typeface="Arial"/>
                <a:cs typeface="Arial"/>
              </a:rPr>
              <a:t>Clusters are geographic concentrations of interconnected companies, specialized suppliers, service providers, firms in related industries, and associated institutions that can cooperate and compete in particular fields.</a:t>
            </a:r>
          </a:p>
        </p:txBody>
      </p:sp>
      <p:graphicFrame>
        <p:nvGraphicFramePr>
          <p:cNvPr id="3" name="Diagram 2"/>
          <p:cNvGraphicFramePr/>
          <p:nvPr>
            <p:extLst>
              <p:ext uri="{D42A27DB-BD31-4B8C-83A1-F6EECF244321}">
                <p14:modId xmlns:p14="http://schemas.microsoft.com/office/powerpoint/2010/main" val="184601795"/>
              </p:ext>
            </p:extLst>
          </p:nvPr>
        </p:nvGraphicFramePr>
        <p:xfrm>
          <a:off x="2172000" y="1892587"/>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877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304800"/>
            <a:ext cx="7200000" cy="504000"/>
          </a:xfrm>
          <a:solidFill>
            <a:schemeClr val="bg2">
              <a:lumMod val="20000"/>
              <a:lumOff val="80000"/>
            </a:schemeClr>
          </a:solidFill>
        </p:spPr>
        <p:txBody>
          <a:bodyPr/>
          <a:lstStyle/>
          <a:p>
            <a:pPr algn="l"/>
            <a:r>
              <a:rPr lang="en-GB" sz="2800" dirty="0">
                <a:solidFill>
                  <a:srgbClr val="000090"/>
                </a:solidFill>
                <a:latin typeface="Arial"/>
                <a:cs typeface="Arial"/>
              </a:rPr>
              <a:t>Cluster ecosystem </a:t>
            </a:r>
          </a:p>
        </p:txBody>
      </p:sp>
      <p:sp>
        <p:nvSpPr>
          <p:cNvPr id="5" name="TextBox 4"/>
          <p:cNvSpPr txBox="1"/>
          <p:nvPr/>
        </p:nvSpPr>
        <p:spPr>
          <a:xfrm>
            <a:off x="7315200" y="228600"/>
            <a:ext cx="184666" cy="3416320"/>
          </a:xfrm>
          <a:prstGeom prst="rect">
            <a:avLst/>
          </a:prstGeom>
          <a:noFill/>
        </p:spPr>
        <p:txBody>
          <a:bodyPr wrap="non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8" name="Rectangle 7"/>
          <p:cNvSpPr/>
          <p:nvPr/>
        </p:nvSpPr>
        <p:spPr>
          <a:xfrm>
            <a:off x="1620000" y="914400"/>
            <a:ext cx="7200000" cy="2400657"/>
          </a:xfrm>
          <a:prstGeom prst="rect">
            <a:avLst/>
          </a:prstGeom>
        </p:spPr>
        <p:txBody>
          <a:bodyPr wrap="square">
            <a:spAutoFit/>
          </a:bodyPr>
          <a:lstStyle/>
          <a:p>
            <a:pPr lvl="0" algn="just">
              <a:spcAft>
                <a:spcPts val="1200"/>
              </a:spcAft>
            </a:pPr>
            <a:r>
              <a:rPr lang="pl-PL" sz="2000" dirty="0">
                <a:latin typeface="Arial"/>
                <a:cs typeface="Arial"/>
              </a:rPr>
              <a:t>C</a:t>
            </a:r>
            <a:r>
              <a:rPr lang="en-US" sz="2000" dirty="0">
                <a:latin typeface="Arial"/>
                <a:cs typeface="Arial"/>
              </a:rPr>
              <a:t>lusters embrace much more than a traditional supply chain or an industry; they also include academic institutions providing training, research and consulting services. </a:t>
            </a:r>
          </a:p>
          <a:p>
            <a:pPr algn="just">
              <a:spcAft>
                <a:spcPts val="1200"/>
              </a:spcAft>
            </a:pPr>
            <a:r>
              <a:rPr lang="en-US" sz="2000" dirty="0">
                <a:latin typeface="Arial"/>
                <a:cs typeface="Arial"/>
              </a:rPr>
              <a:t>There are also governmental agencies influencing cluster activities (e.g. standard agencies) and non-governmental organizations (e.g. industry associations) providing important services (e.g. lobbying and networking</a:t>
            </a:r>
            <a:r>
              <a:rPr lang="hr-HR" sz="2000" dirty="0">
                <a:latin typeface="Arial"/>
                <a:cs typeface="Arial"/>
              </a:rPr>
              <a:t>)</a:t>
            </a:r>
            <a:r>
              <a:rPr lang="en-US" sz="2000" dirty="0">
                <a:latin typeface="Arial"/>
                <a:cs typeface="Arial"/>
              </a:rPr>
              <a:t> </a:t>
            </a:r>
          </a:p>
        </p:txBody>
      </p:sp>
      <p:grpSp>
        <p:nvGrpSpPr>
          <p:cNvPr id="6" name="Group 5"/>
          <p:cNvGrpSpPr/>
          <p:nvPr/>
        </p:nvGrpSpPr>
        <p:grpSpPr>
          <a:xfrm>
            <a:off x="1916080" y="3505200"/>
            <a:ext cx="6389720" cy="2545823"/>
            <a:chOff x="2432758" y="3035897"/>
            <a:chExt cx="5415842" cy="2157806"/>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9490" y="3035897"/>
              <a:ext cx="2157806" cy="2157806"/>
            </a:xfrm>
            <a:prstGeom prst="rect">
              <a:avLst/>
            </a:prstGeom>
          </p:spPr>
        </p:pic>
        <p:sp>
          <p:nvSpPr>
            <p:cNvPr id="9" name="TextBox 8"/>
            <p:cNvSpPr txBox="1"/>
            <p:nvPr/>
          </p:nvSpPr>
          <p:spPr>
            <a:xfrm>
              <a:off x="2432758" y="3276600"/>
              <a:ext cx="1219200" cy="313041"/>
            </a:xfrm>
            <a:prstGeom prst="rect">
              <a:avLst/>
            </a:prstGeom>
            <a:noFill/>
          </p:spPr>
          <p:txBody>
            <a:bodyPr wrap="square" rtlCol="0">
              <a:spAutoFit/>
            </a:bodyPr>
            <a:lstStyle/>
            <a:p>
              <a:r>
                <a:rPr lang="hr-HR" b="1" dirty="0">
                  <a:solidFill>
                    <a:srgbClr val="000090"/>
                  </a:solidFill>
                  <a:latin typeface="Arial" panose="020B0604020202020204" pitchFamily="34" charset="0"/>
                  <a:cs typeface="Arial" panose="020B0604020202020204" pitchFamily="34" charset="0"/>
                </a:rPr>
                <a:t>Companies</a:t>
              </a:r>
            </a:p>
          </p:txBody>
        </p:sp>
        <p:sp>
          <p:nvSpPr>
            <p:cNvPr id="10" name="TextBox 9"/>
            <p:cNvSpPr txBox="1"/>
            <p:nvPr/>
          </p:nvSpPr>
          <p:spPr>
            <a:xfrm>
              <a:off x="2432758" y="4533285"/>
              <a:ext cx="1366732" cy="547822"/>
            </a:xfrm>
            <a:prstGeom prst="rect">
              <a:avLst/>
            </a:prstGeom>
            <a:noFill/>
          </p:spPr>
          <p:txBody>
            <a:bodyPr wrap="square" rtlCol="0">
              <a:spAutoFit/>
            </a:bodyPr>
            <a:lstStyle/>
            <a:p>
              <a:r>
                <a:rPr lang="hr-HR" b="1" dirty="0">
                  <a:solidFill>
                    <a:srgbClr val="000090"/>
                  </a:solidFill>
                  <a:latin typeface="Arial" panose="020B0604020202020204" pitchFamily="34" charset="0"/>
                  <a:cs typeface="Arial" panose="020B0604020202020204" pitchFamily="34" charset="0"/>
                </a:rPr>
                <a:t>Research Community</a:t>
              </a:r>
            </a:p>
          </p:txBody>
        </p:sp>
        <p:sp>
          <p:nvSpPr>
            <p:cNvPr id="11" name="TextBox 10"/>
            <p:cNvSpPr txBox="1"/>
            <p:nvPr/>
          </p:nvSpPr>
          <p:spPr>
            <a:xfrm>
              <a:off x="5943600" y="3124200"/>
              <a:ext cx="1524000" cy="313041"/>
            </a:xfrm>
            <a:prstGeom prst="rect">
              <a:avLst/>
            </a:prstGeom>
            <a:noFill/>
          </p:spPr>
          <p:txBody>
            <a:bodyPr wrap="square" rtlCol="0">
              <a:spAutoFit/>
            </a:bodyPr>
            <a:lstStyle/>
            <a:p>
              <a:r>
                <a:rPr lang="hr-HR" b="1" dirty="0">
                  <a:solidFill>
                    <a:srgbClr val="000090"/>
                  </a:solidFill>
                  <a:latin typeface="Arial" panose="020B0604020202020204" pitchFamily="34" charset="0"/>
                  <a:cs typeface="Arial" panose="020B0604020202020204" pitchFamily="34" charset="0"/>
                </a:rPr>
                <a:t>Government</a:t>
              </a:r>
            </a:p>
          </p:txBody>
        </p:sp>
        <p:sp>
          <p:nvSpPr>
            <p:cNvPr id="12" name="TextBox 11"/>
            <p:cNvSpPr txBox="1"/>
            <p:nvPr/>
          </p:nvSpPr>
          <p:spPr>
            <a:xfrm>
              <a:off x="6324600" y="3638384"/>
              <a:ext cx="1524000" cy="782602"/>
            </a:xfrm>
            <a:prstGeom prst="rect">
              <a:avLst/>
            </a:prstGeom>
            <a:noFill/>
          </p:spPr>
          <p:txBody>
            <a:bodyPr wrap="square" rtlCol="0">
              <a:spAutoFit/>
            </a:bodyPr>
            <a:lstStyle/>
            <a:p>
              <a:r>
                <a:rPr lang="hr-HR" b="1" dirty="0">
                  <a:solidFill>
                    <a:srgbClr val="000090"/>
                  </a:solidFill>
                  <a:latin typeface="Arial" panose="020B0604020202020204" pitchFamily="34" charset="0"/>
                  <a:cs typeface="Arial" panose="020B0604020202020204" pitchFamily="34" charset="0"/>
                </a:rPr>
                <a:t>Institutions for Collaboration (IFCs)</a:t>
              </a:r>
            </a:p>
          </p:txBody>
        </p:sp>
        <p:sp>
          <p:nvSpPr>
            <p:cNvPr id="13" name="TextBox 12"/>
            <p:cNvSpPr txBox="1"/>
            <p:nvPr/>
          </p:nvSpPr>
          <p:spPr>
            <a:xfrm>
              <a:off x="6248400" y="4625521"/>
              <a:ext cx="1524000" cy="547822"/>
            </a:xfrm>
            <a:prstGeom prst="rect">
              <a:avLst/>
            </a:prstGeom>
            <a:noFill/>
          </p:spPr>
          <p:txBody>
            <a:bodyPr wrap="square" rtlCol="0">
              <a:spAutoFit/>
            </a:bodyPr>
            <a:lstStyle/>
            <a:p>
              <a:r>
                <a:rPr lang="hr-HR" b="1" dirty="0">
                  <a:solidFill>
                    <a:srgbClr val="000090"/>
                  </a:solidFill>
                  <a:latin typeface="Arial" panose="020B0604020202020204" pitchFamily="34" charset="0"/>
                  <a:cs typeface="Arial" panose="020B0604020202020204" pitchFamily="34" charset="0"/>
                </a:rPr>
                <a:t>Financial Institutions</a:t>
              </a:r>
            </a:p>
          </p:txBody>
        </p:sp>
        <p:cxnSp>
          <p:nvCxnSpPr>
            <p:cNvPr id="14" name="Straight Connector 13"/>
            <p:cNvCxnSpPr>
              <a:endCxn id="9" idx="3"/>
            </p:cNvCxnSpPr>
            <p:nvPr/>
          </p:nvCxnSpPr>
          <p:spPr bwMode="auto">
            <a:xfrm flipH="1" flipV="1">
              <a:off x="3651958" y="3433120"/>
              <a:ext cx="381000" cy="234169"/>
            </a:xfrm>
            <a:prstGeom prst="line">
              <a:avLst/>
            </a:prstGeom>
            <a:solidFill>
              <a:schemeClr val="accent1"/>
            </a:solidFill>
            <a:ln w="9525" cap="flat" cmpd="sng" algn="ctr">
              <a:solidFill>
                <a:srgbClr val="000090"/>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5" name="Straight Connector 14"/>
            <p:cNvCxnSpPr/>
            <p:nvPr/>
          </p:nvCxnSpPr>
          <p:spPr bwMode="auto">
            <a:xfrm flipH="1">
              <a:off x="3581400" y="4710160"/>
              <a:ext cx="580418" cy="115512"/>
            </a:xfrm>
            <a:prstGeom prst="line">
              <a:avLst/>
            </a:prstGeom>
            <a:solidFill>
              <a:schemeClr val="accent1"/>
            </a:solidFill>
            <a:ln w="9525" cap="flat" cmpd="sng" algn="ctr">
              <a:solidFill>
                <a:srgbClr val="000090"/>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6" name="Straight Connector 15"/>
            <p:cNvCxnSpPr>
              <a:endCxn id="11" idx="1"/>
            </p:cNvCxnSpPr>
            <p:nvPr/>
          </p:nvCxnSpPr>
          <p:spPr bwMode="auto">
            <a:xfrm flipV="1">
              <a:off x="5638800" y="3280721"/>
              <a:ext cx="304800" cy="197800"/>
            </a:xfrm>
            <a:prstGeom prst="line">
              <a:avLst/>
            </a:prstGeom>
            <a:solidFill>
              <a:schemeClr val="accent1"/>
            </a:solidFill>
            <a:ln w="9525" cap="flat" cmpd="sng" algn="ctr">
              <a:solidFill>
                <a:srgbClr val="000090"/>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7" name="Straight Connector 16"/>
            <p:cNvCxnSpPr>
              <a:stCxn id="12" idx="1"/>
            </p:cNvCxnSpPr>
            <p:nvPr/>
          </p:nvCxnSpPr>
          <p:spPr bwMode="auto">
            <a:xfrm flipH="1">
              <a:off x="5168463" y="4029685"/>
              <a:ext cx="1156137" cy="75938"/>
            </a:xfrm>
            <a:prstGeom prst="line">
              <a:avLst/>
            </a:prstGeom>
            <a:solidFill>
              <a:schemeClr val="accent1"/>
            </a:solidFill>
            <a:ln w="9525" cap="flat" cmpd="sng" algn="ctr">
              <a:solidFill>
                <a:srgbClr val="000090"/>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8" name="Straight Connector 17"/>
            <p:cNvCxnSpPr>
              <a:endCxn id="13" idx="1"/>
            </p:cNvCxnSpPr>
            <p:nvPr/>
          </p:nvCxnSpPr>
          <p:spPr bwMode="auto">
            <a:xfrm>
              <a:off x="5746532" y="4544536"/>
              <a:ext cx="501868" cy="354896"/>
            </a:xfrm>
            <a:prstGeom prst="line">
              <a:avLst/>
            </a:prstGeom>
            <a:solidFill>
              <a:schemeClr val="accent1"/>
            </a:solidFill>
            <a:ln w="9525" cap="flat" cmpd="sng" algn="ctr">
              <a:solidFill>
                <a:srgbClr val="000090"/>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403946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288000"/>
            <a:ext cx="7200000" cy="504000"/>
          </a:xfrm>
          <a:solidFill>
            <a:schemeClr val="bg2">
              <a:lumMod val="20000"/>
              <a:lumOff val="80000"/>
            </a:schemeClr>
          </a:solidFill>
        </p:spPr>
        <p:txBody>
          <a:bodyPr/>
          <a:lstStyle/>
          <a:p>
            <a:pPr algn="l"/>
            <a:r>
              <a:rPr lang="en-GB" sz="2800" dirty="0">
                <a:solidFill>
                  <a:srgbClr val="000090"/>
                </a:solidFill>
                <a:latin typeface="Arial"/>
                <a:cs typeface="Arial"/>
              </a:rPr>
              <a:t>Cluster ecosystem </a:t>
            </a:r>
            <a:endParaRPr lang="en-GB" sz="2800" dirty="0">
              <a:latin typeface="Arial"/>
              <a:cs typeface="Arial"/>
            </a:endParaRPr>
          </a:p>
        </p:txBody>
      </p:sp>
      <p:sp>
        <p:nvSpPr>
          <p:cNvPr id="5" name="TextBox 4"/>
          <p:cNvSpPr txBox="1"/>
          <p:nvPr/>
        </p:nvSpPr>
        <p:spPr>
          <a:xfrm>
            <a:off x="7080168" y="218989"/>
            <a:ext cx="184666" cy="3416320"/>
          </a:xfrm>
          <a:prstGeom prst="rect">
            <a:avLst/>
          </a:prstGeom>
          <a:noFill/>
        </p:spPr>
        <p:txBody>
          <a:bodyPr wrap="non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Rectangle 2"/>
          <p:cNvSpPr/>
          <p:nvPr/>
        </p:nvSpPr>
        <p:spPr>
          <a:xfrm>
            <a:off x="2286000" y="3105835"/>
            <a:ext cx="4572000" cy="369332"/>
          </a:xfrm>
          <a:prstGeom prst="rect">
            <a:avLst/>
          </a:prstGeom>
        </p:spPr>
        <p:txBody>
          <a:bodyPr>
            <a:spAutoFit/>
          </a:bodyPr>
          <a:lstStyle/>
          <a:p>
            <a:r>
              <a:rPr lang="fr-FR" dirty="0">
                <a:latin typeface="Arial" charset="0"/>
                <a:ea typeface="MS Gothic" charset="0"/>
                <a:cs typeface="Arial" charset="0"/>
              </a:rPr>
              <a:t>	</a:t>
            </a:r>
            <a:endParaRPr lang="en-US" dirty="0"/>
          </a:p>
        </p:txBody>
      </p:sp>
      <p:grpSp>
        <p:nvGrpSpPr>
          <p:cNvPr id="6" name="Groupe 55"/>
          <p:cNvGrpSpPr>
            <a:grpSpLocks/>
          </p:cNvGrpSpPr>
          <p:nvPr/>
        </p:nvGrpSpPr>
        <p:grpSpPr bwMode="auto">
          <a:xfrm>
            <a:off x="1373304" y="690563"/>
            <a:ext cx="7747126" cy="5557837"/>
            <a:chOff x="686520" y="904526"/>
            <a:chExt cx="7748083" cy="5558051"/>
          </a:xfrm>
        </p:grpSpPr>
        <p:sp>
          <p:nvSpPr>
            <p:cNvPr id="7" name="Ellipse 3"/>
            <p:cNvSpPr>
              <a:spLocks noChangeArrowheads="1"/>
            </p:cNvSpPr>
            <p:nvPr/>
          </p:nvSpPr>
          <p:spPr bwMode="auto">
            <a:xfrm>
              <a:off x="3492443" y="3033784"/>
              <a:ext cx="1548191" cy="968346"/>
            </a:xfrm>
            <a:prstGeom prst="ellipse">
              <a:avLst/>
            </a:prstGeom>
            <a:solidFill>
              <a:srgbClr val="000090"/>
            </a:solidFill>
            <a:ln w="9525">
              <a:noFill/>
              <a:round/>
              <a:headEnd/>
              <a:tailEnd/>
            </a:ln>
            <a:effectLst>
              <a:outerShdw blurRad="12700" dist="20000" dir="5400000" rotWithShape="0">
                <a:srgbClr val="000000">
                  <a:alpha val="37999"/>
                </a:srgbClr>
              </a:outerShdw>
            </a:effectLst>
          </p:spPr>
          <p:txBody>
            <a:bodyPr anchor="ctr"/>
            <a:lstStyle/>
            <a:p>
              <a:pPr marL="1588" algn="ctr" defTabSz="914400">
                <a:lnSpc>
                  <a:spcPct val="120000"/>
                </a:lnSpc>
                <a:buClrTx/>
                <a:buSzTx/>
                <a:buFontTx/>
                <a:buNone/>
                <a:defRPr/>
              </a:pPr>
              <a:r>
                <a:rPr lang="fr-FR" sz="1800" b="1" dirty="0">
                  <a:solidFill>
                    <a:schemeClr val="bg1"/>
                  </a:solidFill>
                  <a:latin typeface="+mn-lt"/>
                  <a:ea typeface="+mn-ea"/>
                  <a:cs typeface="+mn-cs"/>
                </a:rPr>
                <a:t>CLUSTER</a:t>
              </a:r>
            </a:p>
          </p:txBody>
        </p:sp>
        <p:sp>
          <p:nvSpPr>
            <p:cNvPr id="9" name="Double flèche horizontale 6"/>
            <p:cNvSpPr>
              <a:spLocks noChangeArrowheads="1"/>
            </p:cNvSpPr>
            <p:nvPr/>
          </p:nvSpPr>
          <p:spPr bwMode="auto">
            <a:xfrm>
              <a:off x="1737701" y="3389308"/>
              <a:ext cx="1513074" cy="625251"/>
            </a:xfrm>
            <a:prstGeom prst="leftRightArrow">
              <a:avLst>
                <a:gd name="adj1" fmla="val 50000"/>
                <a:gd name="adj2" fmla="val 50004"/>
              </a:avLst>
            </a:prstGeom>
            <a:noFill/>
            <a:ln w="6350">
              <a:solidFill>
                <a:srgbClr val="000000"/>
              </a:solidFill>
              <a:miter lim="800000"/>
              <a:headEnd/>
              <a:tailEnd/>
            </a:ln>
            <a:effectLst/>
            <a:extLst>
              <a:ext uri="{909E8E84-426E-40dd-AFC4-6F175D3DCCD1}">
                <a14:hiddenFill xmlns:a14="http://schemas.microsoft.com/office/drawing/2010/main" xmlns="">
                  <a:solidFill>
                    <a:srgbClr val="FFFFFF"/>
                  </a:solidFill>
                </a14:hiddenFill>
              </a:ext>
            </a:extLst>
          </p:spPr>
          <p:txBody>
            <a:bodyPr anchor="ctr"/>
            <a:lstStyle/>
            <a:p>
              <a:pPr marL="1588" algn="ctr" defTabSz="914400">
                <a:lnSpc>
                  <a:spcPct val="120000"/>
                </a:lnSpc>
                <a:buClrTx/>
                <a:buSzTx/>
                <a:buFontTx/>
                <a:buNone/>
                <a:defRPr/>
              </a:pPr>
              <a:r>
                <a:rPr lang="fr-FR" sz="1400" dirty="0">
                  <a:solidFill>
                    <a:schemeClr val="tx1"/>
                  </a:solidFill>
                  <a:latin typeface="+mn-lt"/>
                  <a:ea typeface="+mn-ea"/>
                  <a:cs typeface="+mn-cs"/>
                </a:rPr>
                <a:t>Demand</a:t>
              </a:r>
            </a:p>
          </p:txBody>
        </p:sp>
        <p:sp>
          <p:nvSpPr>
            <p:cNvPr id="10" name="Rectangle 9"/>
            <p:cNvSpPr/>
            <p:nvPr/>
          </p:nvSpPr>
          <p:spPr bwMode="auto">
            <a:xfrm>
              <a:off x="3466701" y="4093165"/>
              <a:ext cx="828102" cy="324012"/>
            </a:xfrm>
            <a:prstGeom prst="rect">
              <a:avLst/>
            </a:prstGeom>
            <a:solidFill>
              <a:srgbClr val="565498"/>
            </a:soli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nchorCtr="0"/>
            <a:lstStyle/>
            <a:p>
              <a:pPr marL="1588" algn="ctr" defTabSz="914400">
                <a:lnSpc>
                  <a:spcPts val="1100"/>
                </a:lnSpc>
                <a:buClrTx/>
                <a:buSzTx/>
                <a:buFontTx/>
                <a:buNone/>
                <a:defRPr/>
              </a:pPr>
              <a:r>
                <a:rPr lang="fr-FR" sz="1200" dirty="0">
                  <a:solidFill>
                    <a:schemeClr val="bg1"/>
                  </a:solidFill>
                </a:rPr>
                <a:t>Networking events</a:t>
              </a:r>
            </a:p>
          </p:txBody>
        </p:sp>
        <p:sp>
          <p:nvSpPr>
            <p:cNvPr id="11" name="Rectangle 10"/>
            <p:cNvSpPr/>
            <p:nvPr/>
          </p:nvSpPr>
          <p:spPr bwMode="auto">
            <a:xfrm>
              <a:off x="5101657" y="3311503"/>
              <a:ext cx="936116" cy="360014"/>
            </a:xfrm>
            <a:prstGeom prst="rect">
              <a:avLst/>
            </a:prstGeom>
            <a:solidFill>
              <a:srgbClr val="565498"/>
            </a:soli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marL="1588" algn="ctr" defTabSz="914400">
                <a:lnSpc>
                  <a:spcPts val="1100"/>
                </a:lnSpc>
                <a:buClrTx/>
                <a:buSzTx/>
                <a:buFontTx/>
                <a:buNone/>
                <a:defRPr/>
              </a:pPr>
              <a:r>
                <a:rPr lang="fr-FR" sz="1200" dirty="0">
                  <a:solidFill>
                    <a:schemeClr val="bg1"/>
                  </a:solidFill>
                </a:rPr>
                <a:t>Collaborative platforms</a:t>
              </a:r>
            </a:p>
          </p:txBody>
        </p:sp>
        <p:sp>
          <p:nvSpPr>
            <p:cNvPr id="12" name="Double flèche horizontale 11"/>
            <p:cNvSpPr>
              <a:spLocks noChangeArrowheads="1"/>
            </p:cNvSpPr>
            <p:nvPr/>
          </p:nvSpPr>
          <p:spPr bwMode="auto">
            <a:xfrm>
              <a:off x="6164795" y="3293807"/>
              <a:ext cx="1302659" cy="621386"/>
            </a:xfrm>
            <a:prstGeom prst="leftRightArrow">
              <a:avLst>
                <a:gd name="adj1" fmla="val 50000"/>
                <a:gd name="adj2" fmla="val 50000"/>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Lst>
          </p:spPr>
          <p:txBody>
            <a:bodyPr anchor="ctr"/>
            <a:lstStyle/>
            <a:p>
              <a:pPr marL="1588" algn="ctr" defTabSz="914400">
                <a:lnSpc>
                  <a:spcPct val="120000"/>
                </a:lnSpc>
                <a:buClrTx/>
                <a:buSzTx/>
                <a:buFontTx/>
                <a:buNone/>
                <a:defRPr/>
              </a:pPr>
              <a:r>
                <a:rPr lang="fr-FR" sz="1400" dirty="0">
                  <a:solidFill>
                    <a:schemeClr val="tx1"/>
                  </a:solidFill>
                  <a:latin typeface="+mn-lt"/>
                  <a:ea typeface="+mn-ea"/>
                  <a:cs typeface="+mn-cs"/>
                </a:rPr>
                <a:t>Supply</a:t>
              </a:r>
            </a:p>
          </p:txBody>
        </p:sp>
        <p:sp>
          <p:nvSpPr>
            <p:cNvPr id="13" name="Ellipse 12"/>
            <p:cNvSpPr>
              <a:spLocks noChangeArrowheads="1"/>
            </p:cNvSpPr>
            <p:nvPr/>
          </p:nvSpPr>
          <p:spPr bwMode="auto">
            <a:xfrm>
              <a:off x="886453" y="4652758"/>
              <a:ext cx="865295" cy="576284"/>
            </a:xfrm>
            <a:prstGeom prst="ellipse">
              <a:avLst/>
            </a:prstGeom>
            <a:solidFill>
              <a:srgbClr val="92D050"/>
            </a:solidFill>
            <a:ln w="9525">
              <a:noFill/>
              <a:round/>
              <a:headEnd/>
              <a:tailEnd/>
            </a:ln>
            <a:effectLst>
              <a:outerShdw blurRad="12700" dist="20000" dir="5400000" rotWithShape="0">
                <a:srgbClr val="000000">
                  <a:alpha val="37999"/>
                </a:srgbClr>
              </a:outerShdw>
            </a:effectLst>
          </p:spPr>
          <p:txBody>
            <a:bodyPr anchor="ctr"/>
            <a:lstStyle/>
            <a:p>
              <a:pPr marL="1588" algn="ctr" defTabSz="914400">
                <a:lnSpc>
                  <a:spcPct val="120000"/>
                </a:lnSpc>
                <a:buClrTx/>
                <a:buSzTx/>
                <a:buFontTx/>
                <a:buNone/>
                <a:defRPr/>
              </a:pPr>
              <a:r>
                <a:rPr lang="fr-FR" sz="1200" dirty="0">
                  <a:solidFill>
                    <a:schemeClr val="tx1"/>
                  </a:solidFill>
                  <a:latin typeface="+mn-lt"/>
                  <a:ea typeface="+mn-ea"/>
                  <a:cs typeface="+mn-cs"/>
                </a:rPr>
                <a:t>SME</a:t>
              </a:r>
            </a:p>
          </p:txBody>
        </p:sp>
        <p:sp>
          <p:nvSpPr>
            <p:cNvPr id="14" name="Rectangle 13"/>
            <p:cNvSpPr/>
            <p:nvPr/>
          </p:nvSpPr>
          <p:spPr bwMode="auto">
            <a:xfrm>
              <a:off x="4100479" y="2714651"/>
              <a:ext cx="828102" cy="252010"/>
            </a:xfrm>
            <a:prstGeom prst="rect">
              <a:avLst/>
            </a:prstGeom>
            <a:solidFill>
              <a:srgbClr val="565498"/>
            </a:solidFill>
            <a:ln w="25400" cap="flat">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marL="1588" algn="ctr" defTabSz="914400">
                <a:lnSpc>
                  <a:spcPct val="120000"/>
                </a:lnSpc>
                <a:buClrTx/>
                <a:buSzTx/>
                <a:buFontTx/>
                <a:buNone/>
                <a:defRPr/>
              </a:pPr>
              <a:r>
                <a:rPr lang="fr-FR" sz="1200" dirty="0">
                  <a:solidFill>
                    <a:schemeClr val="bg1"/>
                  </a:solidFill>
                </a:rPr>
                <a:t>TT platform</a:t>
              </a:r>
            </a:p>
          </p:txBody>
        </p:sp>
        <p:sp>
          <p:nvSpPr>
            <p:cNvPr id="15" name="Ellipse 14"/>
            <p:cNvSpPr>
              <a:spLocks noChangeArrowheads="1"/>
            </p:cNvSpPr>
            <p:nvPr/>
          </p:nvSpPr>
          <p:spPr bwMode="auto">
            <a:xfrm>
              <a:off x="7570896" y="3366834"/>
              <a:ext cx="863707" cy="574697"/>
            </a:xfrm>
            <a:prstGeom prst="ellipse">
              <a:avLst/>
            </a:prstGeom>
            <a:solidFill>
              <a:srgbClr val="92D050"/>
            </a:solidFill>
            <a:ln w="9525">
              <a:noFill/>
              <a:round/>
              <a:headEnd/>
              <a:tailEnd/>
            </a:ln>
            <a:effectLst>
              <a:outerShdw blurRad="12700" dist="20000" dir="5400000" rotWithShape="0">
                <a:srgbClr val="000000">
                  <a:alpha val="37999"/>
                </a:srgbClr>
              </a:outerShdw>
            </a:effectLst>
          </p:spPr>
          <p:txBody>
            <a:bodyPr anchor="ctr"/>
            <a:lstStyle/>
            <a:p>
              <a:pPr marL="1588" algn="ctr" defTabSz="914400">
                <a:lnSpc>
                  <a:spcPct val="120000"/>
                </a:lnSpc>
                <a:buClrTx/>
                <a:buSzTx/>
                <a:buFontTx/>
                <a:buNone/>
                <a:defRPr/>
              </a:pPr>
              <a:r>
                <a:rPr lang="fr-FR" sz="1200" dirty="0">
                  <a:solidFill>
                    <a:schemeClr val="tx1"/>
                  </a:solidFill>
                  <a:latin typeface="+mn-lt"/>
                  <a:ea typeface="+mn-ea"/>
                  <a:cs typeface="+mn-cs"/>
                </a:rPr>
                <a:t>SME</a:t>
              </a:r>
            </a:p>
          </p:txBody>
        </p:sp>
        <p:sp>
          <p:nvSpPr>
            <p:cNvPr id="16" name="Ellipse 15"/>
            <p:cNvSpPr>
              <a:spLocks noChangeArrowheads="1"/>
            </p:cNvSpPr>
            <p:nvPr/>
          </p:nvSpPr>
          <p:spPr bwMode="auto">
            <a:xfrm>
              <a:off x="7093000" y="2297665"/>
              <a:ext cx="1136548" cy="699267"/>
            </a:xfrm>
            <a:prstGeom prst="ellipse">
              <a:avLst/>
            </a:prstGeom>
            <a:solidFill>
              <a:srgbClr val="92D050"/>
            </a:solidFill>
            <a:ln w="9525">
              <a:noFill/>
              <a:round/>
              <a:headEnd/>
              <a:tailEnd/>
            </a:ln>
            <a:effectLst>
              <a:outerShdw blurRad="12700" dist="20000" dir="5400000" rotWithShape="0">
                <a:srgbClr val="000000">
                  <a:alpha val="37999"/>
                </a:srgbClr>
              </a:outerShdw>
            </a:effectLst>
          </p:spPr>
          <p:txBody>
            <a:bodyPr anchor="ctr"/>
            <a:lstStyle/>
            <a:p>
              <a:pPr marL="1588" algn="ctr" defTabSz="914400">
                <a:buClrTx/>
                <a:buSzTx/>
                <a:buFontTx/>
                <a:buNone/>
                <a:defRPr/>
              </a:pPr>
              <a:r>
                <a:rPr lang="fr-FR" sz="1200" dirty="0">
                  <a:solidFill>
                    <a:schemeClr val="tx1"/>
                  </a:solidFill>
                  <a:latin typeface="+mn-lt"/>
                  <a:ea typeface="+mn-ea"/>
                  <a:cs typeface="+mn-cs"/>
                </a:rPr>
                <a:t>Large entreprise</a:t>
              </a:r>
            </a:p>
          </p:txBody>
        </p:sp>
        <p:sp>
          <p:nvSpPr>
            <p:cNvPr id="17" name="Ellipse 16"/>
            <p:cNvSpPr>
              <a:spLocks noChangeArrowheads="1"/>
            </p:cNvSpPr>
            <p:nvPr/>
          </p:nvSpPr>
          <p:spPr bwMode="auto">
            <a:xfrm>
              <a:off x="1259804" y="2060271"/>
              <a:ext cx="863707" cy="576285"/>
            </a:xfrm>
            <a:prstGeom prst="ellipse">
              <a:avLst/>
            </a:prstGeom>
            <a:solidFill>
              <a:schemeClr val="accent1">
                <a:lumMod val="75000"/>
              </a:schemeClr>
            </a:solidFill>
            <a:ln w="9525">
              <a:noFill/>
              <a:round/>
              <a:headEnd/>
              <a:tailEnd/>
            </a:ln>
            <a:effectLst>
              <a:outerShdw blurRad="12700" dist="20000" dir="5400000" rotWithShape="0">
                <a:srgbClr val="000000">
                  <a:alpha val="37999"/>
                </a:srgbClr>
              </a:outerShdw>
            </a:effectLst>
          </p:spPr>
          <p:txBody>
            <a:bodyPr anchor="ctr"/>
            <a:lstStyle/>
            <a:p>
              <a:pPr marL="1588" algn="ctr" defTabSz="914400">
                <a:lnSpc>
                  <a:spcPct val="120000"/>
                </a:lnSpc>
                <a:buClrTx/>
                <a:buSzTx/>
                <a:buFontTx/>
                <a:buNone/>
                <a:defRPr/>
              </a:pPr>
              <a:r>
                <a:rPr lang="fr-FR" sz="1200" dirty="0">
                  <a:solidFill>
                    <a:schemeClr val="bg1"/>
                  </a:solidFill>
                  <a:latin typeface="+mn-lt"/>
                  <a:ea typeface="+mn-ea"/>
                  <a:cs typeface="+mn-cs"/>
                </a:rPr>
                <a:t>Bank</a:t>
              </a:r>
            </a:p>
          </p:txBody>
        </p:sp>
        <p:sp>
          <p:nvSpPr>
            <p:cNvPr id="18" name="Ellipse 17"/>
            <p:cNvSpPr>
              <a:spLocks noChangeArrowheads="1"/>
            </p:cNvSpPr>
            <p:nvPr/>
          </p:nvSpPr>
          <p:spPr bwMode="auto">
            <a:xfrm>
              <a:off x="1650135" y="5300483"/>
              <a:ext cx="863707" cy="576284"/>
            </a:xfrm>
            <a:prstGeom prst="ellipse">
              <a:avLst/>
            </a:prstGeom>
            <a:solidFill>
              <a:srgbClr val="92D050"/>
            </a:solidFill>
            <a:ln w="9525">
              <a:noFill/>
              <a:round/>
              <a:headEnd/>
              <a:tailEnd/>
            </a:ln>
            <a:effectLst>
              <a:outerShdw blurRad="12700" dist="20000" dir="5400000" rotWithShape="0">
                <a:srgbClr val="000000">
                  <a:alpha val="37999"/>
                </a:srgbClr>
              </a:outerShdw>
              <a:softEdge rad="0"/>
            </a:effectLst>
          </p:spPr>
          <p:txBody>
            <a:bodyPr anchor="ctr"/>
            <a:lstStyle/>
            <a:p>
              <a:pPr marL="1588" algn="ctr" defTabSz="914400">
                <a:lnSpc>
                  <a:spcPct val="120000"/>
                </a:lnSpc>
                <a:buClrTx/>
                <a:buSzTx/>
                <a:buFontTx/>
                <a:buNone/>
                <a:defRPr/>
              </a:pPr>
              <a:r>
                <a:rPr lang="fr-FR" sz="1200" dirty="0">
                  <a:solidFill>
                    <a:schemeClr val="tx1"/>
                  </a:solidFill>
                  <a:latin typeface="+mn-lt"/>
                  <a:ea typeface="+mn-ea"/>
                  <a:cs typeface="+mn-cs"/>
                </a:rPr>
                <a:t>Uni.</a:t>
              </a:r>
            </a:p>
          </p:txBody>
        </p:sp>
        <p:sp>
          <p:nvSpPr>
            <p:cNvPr id="19" name="Ellipse 18"/>
            <p:cNvSpPr>
              <a:spLocks noChangeArrowheads="1"/>
            </p:cNvSpPr>
            <p:nvPr/>
          </p:nvSpPr>
          <p:spPr bwMode="auto">
            <a:xfrm>
              <a:off x="6588112" y="1557014"/>
              <a:ext cx="863707" cy="576284"/>
            </a:xfrm>
            <a:prstGeom prst="ellipse">
              <a:avLst/>
            </a:prstGeom>
            <a:solidFill>
              <a:srgbClr val="92D050"/>
            </a:solidFill>
            <a:ln w="9525">
              <a:noFill/>
              <a:round/>
              <a:headEnd/>
              <a:tailEnd/>
            </a:ln>
            <a:effectLst>
              <a:outerShdw blurRad="12700" dist="20000" dir="5400000" rotWithShape="0">
                <a:srgbClr val="000000">
                  <a:alpha val="37999"/>
                </a:srgbClr>
              </a:outerShdw>
            </a:effectLst>
          </p:spPr>
          <p:txBody>
            <a:bodyPr anchor="ctr"/>
            <a:lstStyle/>
            <a:p>
              <a:pPr marL="1588" algn="ctr" defTabSz="914400">
                <a:lnSpc>
                  <a:spcPct val="120000"/>
                </a:lnSpc>
                <a:buClrTx/>
                <a:buSzTx/>
                <a:buFontTx/>
                <a:buNone/>
                <a:defRPr/>
              </a:pPr>
              <a:r>
                <a:rPr lang="fr-FR" sz="1200" dirty="0">
                  <a:solidFill>
                    <a:schemeClr val="tx1"/>
                  </a:solidFill>
                  <a:latin typeface="+mn-lt"/>
                  <a:ea typeface="+mn-ea"/>
                  <a:cs typeface="+mn-cs"/>
                </a:rPr>
                <a:t>Lab.</a:t>
              </a:r>
            </a:p>
          </p:txBody>
        </p:sp>
        <p:sp>
          <p:nvSpPr>
            <p:cNvPr id="20" name="Double flèche horizontale 19"/>
            <p:cNvSpPr>
              <a:spLocks noChangeArrowheads="1"/>
            </p:cNvSpPr>
            <p:nvPr/>
          </p:nvSpPr>
          <p:spPr bwMode="auto">
            <a:xfrm rot="19468228">
              <a:off x="1898058" y="4406686"/>
              <a:ext cx="1536890" cy="576285"/>
            </a:xfrm>
            <a:prstGeom prst="leftRightArrow">
              <a:avLst>
                <a:gd name="adj1" fmla="val 50000"/>
                <a:gd name="adj2" fmla="val 50004"/>
              </a:avLst>
            </a:prstGeom>
            <a:noFill/>
            <a:ln w="6350">
              <a:solidFill>
                <a:srgbClr val="000000"/>
              </a:solidFill>
              <a:miter lim="800000"/>
              <a:headEnd/>
              <a:tailEnd/>
            </a:ln>
            <a:effectLst/>
            <a:extLst>
              <a:ext uri="{909E8E84-426E-40dd-AFC4-6F175D3DCCD1}">
                <a14:hiddenFill xmlns:a14="http://schemas.microsoft.com/office/drawing/2010/main" xmlns="">
                  <a:solidFill>
                    <a:srgbClr val="FFFFFF"/>
                  </a:solidFill>
                </a14:hiddenFill>
              </a:ext>
            </a:extLst>
          </p:spPr>
          <p:txBody>
            <a:bodyPr anchor="ctr"/>
            <a:lstStyle/>
            <a:p>
              <a:pPr marL="1588" algn="ctr" defTabSz="914400">
                <a:lnSpc>
                  <a:spcPct val="120000"/>
                </a:lnSpc>
                <a:buClrTx/>
                <a:buSzTx/>
                <a:buFontTx/>
                <a:buNone/>
                <a:defRPr/>
              </a:pPr>
              <a:r>
                <a:rPr lang="fr-FR" sz="1400" dirty="0">
                  <a:solidFill>
                    <a:schemeClr val="tx1"/>
                  </a:solidFill>
                  <a:latin typeface="+mn-lt"/>
                  <a:ea typeface="+mn-ea"/>
                  <a:cs typeface="+mn-cs"/>
                </a:rPr>
                <a:t>R&amp;D partnering</a:t>
              </a:r>
            </a:p>
          </p:txBody>
        </p:sp>
        <p:sp>
          <p:nvSpPr>
            <p:cNvPr id="21" name="Double flèche horizontale 21"/>
            <p:cNvSpPr>
              <a:spLocks noChangeArrowheads="1"/>
            </p:cNvSpPr>
            <p:nvPr/>
          </p:nvSpPr>
          <p:spPr bwMode="auto">
            <a:xfrm rot="19468228">
              <a:off x="5672464" y="2405583"/>
              <a:ext cx="1498594" cy="576284"/>
            </a:xfrm>
            <a:prstGeom prst="leftRightArrow">
              <a:avLst>
                <a:gd name="adj1" fmla="val 50000"/>
                <a:gd name="adj2" fmla="val 50005"/>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Lst>
          </p:spPr>
          <p:txBody>
            <a:bodyPr anchor="ctr"/>
            <a:lstStyle/>
            <a:p>
              <a:pPr marL="1588" algn="ctr" defTabSz="914400">
                <a:lnSpc>
                  <a:spcPct val="120000"/>
                </a:lnSpc>
                <a:buClrTx/>
                <a:buSzTx/>
                <a:buFontTx/>
                <a:buNone/>
                <a:defRPr/>
              </a:pPr>
              <a:r>
                <a:rPr lang="fr-FR" sz="1400" dirty="0">
                  <a:solidFill>
                    <a:schemeClr val="tx1"/>
                  </a:solidFill>
                  <a:latin typeface="+mn-lt"/>
                  <a:ea typeface="+mn-ea"/>
                  <a:cs typeface="+mn-cs"/>
                </a:rPr>
                <a:t>R&amp;D partnering</a:t>
              </a:r>
            </a:p>
          </p:txBody>
        </p:sp>
        <p:sp>
          <p:nvSpPr>
            <p:cNvPr id="22" name="Ellipse 22"/>
            <p:cNvSpPr>
              <a:spLocks noChangeArrowheads="1"/>
            </p:cNvSpPr>
            <p:nvPr/>
          </p:nvSpPr>
          <p:spPr bwMode="auto">
            <a:xfrm>
              <a:off x="735622" y="2852464"/>
              <a:ext cx="863707" cy="576284"/>
            </a:xfrm>
            <a:prstGeom prst="ellipse">
              <a:avLst/>
            </a:prstGeom>
            <a:solidFill>
              <a:srgbClr val="92D050"/>
            </a:solidFill>
            <a:ln w="9525">
              <a:noFill/>
              <a:round/>
              <a:headEnd/>
              <a:tailEnd/>
            </a:ln>
            <a:effectLst>
              <a:outerShdw blurRad="12700" dist="20000" dir="5400000" rotWithShape="0">
                <a:srgbClr val="000000">
                  <a:alpha val="37999"/>
                </a:srgbClr>
              </a:outerShdw>
            </a:effectLst>
          </p:spPr>
          <p:txBody>
            <a:bodyPr anchor="ctr"/>
            <a:lstStyle/>
            <a:p>
              <a:pPr marL="1588" algn="ctr" defTabSz="914400">
                <a:lnSpc>
                  <a:spcPct val="120000"/>
                </a:lnSpc>
                <a:buClrTx/>
                <a:buSzTx/>
                <a:buFontTx/>
                <a:buNone/>
                <a:defRPr/>
              </a:pPr>
              <a:r>
                <a:rPr lang="fr-FR" sz="1200" dirty="0">
                  <a:solidFill>
                    <a:schemeClr val="tx1"/>
                  </a:solidFill>
                  <a:latin typeface="+mn-lt"/>
                  <a:ea typeface="+mn-ea"/>
                  <a:cs typeface="+mn-cs"/>
                </a:rPr>
                <a:t>SME</a:t>
              </a:r>
            </a:p>
          </p:txBody>
        </p:sp>
        <p:sp>
          <p:nvSpPr>
            <p:cNvPr id="23" name="Ellipse 23"/>
            <p:cNvSpPr>
              <a:spLocks noChangeArrowheads="1"/>
            </p:cNvSpPr>
            <p:nvPr/>
          </p:nvSpPr>
          <p:spPr bwMode="auto">
            <a:xfrm>
              <a:off x="7281935" y="4446375"/>
              <a:ext cx="865294" cy="576284"/>
            </a:xfrm>
            <a:prstGeom prst="ellipse">
              <a:avLst/>
            </a:prstGeom>
            <a:solidFill>
              <a:srgbClr val="92D050"/>
            </a:solidFill>
            <a:ln w="9525">
              <a:noFill/>
              <a:round/>
              <a:headEnd/>
              <a:tailEnd/>
            </a:ln>
            <a:effectLst>
              <a:outerShdw blurRad="12700" dist="20000" dir="5400000" rotWithShape="0">
                <a:srgbClr val="000000">
                  <a:alpha val="37999"/>
                </a:srgbClr>
              </a:outerShdw>
            </a:effectLst>
          </p:spPr>
          <p:txBody>
            <a:bodyPr anchor="ctr"/>
            <a:lstStyle/>
            <a:p>
              <a:pPr marL="1588" algn="ctr" defTabSz="914400">
                <a:lnSpc>
                  <a:spcPct val="120000"/>
                </a:lnSpc>
                <a:buClrTx/>
                <a:buSzTx/>
                <a:buFontTx/>
                <a:buNone/>
                <a:defRPr/>
              </a:pPr>
              <a:r>
                <a:rPr lang="fr-FR" sz="1200" dirty="0">
                  <a:solidFill>
                    <a:schemeClr val="tx1"/>
                  </a:solidFill>
                  <a:latin typeface="+mn-lt"/>
                  <a:ea typeface="+mn-ea"/>
                  <a:cs typeface="+mn-cs"/>
                </a:rPr>
                <a:t>SME</a:t>
              </a:r>
            </a:p>
          </p:txBody>
        </p:sp>
        <p:sp>
          <p:nvSpPr>
            <p:cNvPr id="24" name="Ellipse 25"/>
            <p:cNvSpPr>
              <a:spLocks noChangeArrowheads="1"/>
            </p:cNvSpPr>
            <p:nvPr/>
          </p:nvSpPr>
          <p:spPr bwMode="auto">
            <a:xfrm>
              <a:off x="3961821" y="904526"/>
              <a:ext cx="863707" cy="576285"/>
            </a:xfrm>
            <a:prstGeom prst="ellipse">
              <a:avLst/>
            </a:prstGeom>
            <a:solidFill>
              <a:srgbClr val="92D050"/>
            </a:solidFill>
            <a:ln w="9525">
              <a:noFill/>
              <a:round/>
              <a:headEnd/>
              <a:tailEnd/>
            </a:ln>
            <a:effectLst>
              <a:outerShdw blurRad="12700" dist="20000" dir="5400000" rotWithShape="0">
                <a:srgbClr val="000000">
                  <a:alpha val="37999"/>
                </a:srgbClr>
              </a:outerShdw>
            </a:effectLst>
          </p:spPr>
          <p:txBody>
            <a:bodyPr anchor="ctr"/>
            <a:lstStyle/>
            <a:p>
              <a:pPr marL="1588" algn="ctr" defTabSz="914400">
                <a:lnSpc>
                  <a:spcPct val="120000"/>
                </a:lnSpc>
                <a:buClrTx/>
                <a:buSzTx/>
                <a:buFontTx/>
                <a:buNone/>
                <a:defRPr/>
              </a:pPr>
              <a:r>
                <a:rPr lang="fr-FR" sz="1200" dirty="0">
                  <a:solidFill>
                    <a:schemeClr val="tx1"/>
                  </a:solidFill>
                  <a:latin typeface="+mn-lt"/>
                  <a:ea typeface="+mn-ea"/>
                  <a:cs typeface="+mn-cs"/>
                </a:rPr>
                <a:t>Lab.</a:t>
              </a:r>
            </a:p>
          </p:txBody>
        </p:sp>
        <p:sp>
          <p:nvSpPr>
            <p:cNvPr id="25" name="Flèche gauche 26"/>
            <p:cNvSpPr>
              <a:spLocks noChangeArrowheads="1"/>
            </p:cNvSpPr>
            <p:nvPr/>
          </p:nvSpPr>
          <p:spPr bwMode="auto">
            <a:xfrm rot="16200000">
              <a:off x="4114521" y="1880852"/>
              <a:ext cx="935074" cy="576333"/>
            </a:xfrm>
            <a:prstGeom prst="leftArrow">
              <a:avLst>
                <a:gd name="adj1" fmla="val 50000"/>
                <a:gd name="adj2" fmla="val 50003"/>
              </a:avLst>
            </a:prstGeom>
            <a:noFill/>
            <a:ln w="6350">
              <a:solidFill>
                <a:srgbClr val="000000"/>
              </a:solidFill>
              <a:miter lim="800000"/>
              <a:headEnd/>
              <a:tailEnd/>
            </a:ln>
            <a:effectLst/>
            <a:extLst>
              <a:ext uri="{909E8E84-426E-40dd-AFC4-6F175D3DCCD1}">
                <a14:hiddenFill xmlns:a14="http://schemas.microsoft.com/office/drawing/2010/main" xmlns="">
                  <a:solidFill>
                    <a:srgbClr val="FFFFFF"/>
                  </a:solidFill>
                </a14:hiddenFill>
              </a:ext>
            </a:extLst>
          </p:spPr>
          <p:txBody>
            <a:bodyPr anchor="ctr"/>
            <a:lstStyle/>
            <a:p>
              <a:pPr marL="1588" algn="ctr" defTabSz="914400">
                <a:lnSpc>
                  <a:spcPct val="120000"/>
                </a:lnSpc>
                <a:buClrTx/>
                <a:buSzTx/>
                <a:buFontTx/>
                <a:buNone/>
                <a:defRPr/>
              </a:pPr>
              <a:r>
                <a:rPr lang="fr-FR" sz="1400" dirty="0">
                  <a:solidFill>
                    <a:schemeClr val="tx1"/>
                  </a:solidFill>
                  <a:latin typeface="+mn-lt"/>
                  <a:ea typeface="+mn-ea"/>
                  <a:cs typeface="+mn-cs"/>
                </a:rPr>
                <a:t>TT</a:t>
              </a:r>
            </a:p>
          </p:txBody>
        </p:sp>
        <p:sp>
          <p:nvSpPr>
            <p:cNvPr id="26" name="Flèche droite 27"/>
            <p:cNvSpPr>
              <a:spLocks noChangeArrowheads="1"/>
            </p:cNvSpPr>
            <p:nvPr/>
          </p:nvSpPr>
          <p:spPr bwMode="auto">
            <a:xfrm rot="2083329">
              <a:off x="2330220" y="2499072"/>
              <a:ext cx="1135757" cy="576284"/>
            </a:xfrm>
            <a:prstGeom prst="rightArrow">
              <a:avLst>
                <a:gd name="adj1" fmla="val 50000"/>
                <a:gd name="adj2" fmla="val 49995"/>
              </a:avLst>
            </a:prstGeom>
            <a:noFill/>
            <a:ln w="6350">
              <a:solidFill>
                <a:srgbClr val="000000"/>
              </a:solidFill>
              <a:miter lim="800000"/>
              <a:headEnd/>
              <a:tailEnd/>
            </a:ln>
            <a:effectLst/>
            <a:extLst>
              <a:ext uri="{909E8E84-426E-40dd-AFC4-6F175D3DCCD1}">
                <a14:hiddenFill xmlns:a14="http://schemas.microsoft.com/office/drawing/2010/main" xmlns="">
                  <a:solidFill>
                    <a:srgbClr val="FFFFFF"/>
                  </a:solidFill>
                </a14:hiddenFill>
              </a:ext>
            </a:extLst>
          </p:spPr>
          <p:txBody>
            <a:bodyPr anchor="ctr"/>
            <a:lstStyle/>
            <a:p>
              <a:pPr marL="1588" algn="ctr" defTabSz="914400">
                <a:lnSpc>
                  <a:spcPct val="120000"/>
                </a:lnSpc>
                <a:buClrTx/>
                <a:buSzTx/>
                <a:buFontTx/>
                <a:buNone/>
                <a:defRPr/>
              </a:pPr>
              <a:r>
                <a:rPr lang="fr-FR" sz="1400" dirty="0">
                  <a:solidFill>
                    <a:schemeClr val="tx1"/>
                  </a:solidFill>
                  <a:latin typeface="+mn-lt"/>
                  <a:ea typeface="+mn-ea"/>
                  <a:cs typeface="+mn-cs"/>
                </a:rPr>
                <a:t>Investments</a:t>
              </a:r>
            </a:p>
          </p:txBody>
        </p:sp>
        <p:sp>
          <p:nvSpPr>
            <p:cNvPr id="27" name="Flèche droite 28"/>
            <p:cNvSpPr>
              <a:spLocks noChangeArrowheads="1"/>
            </p:cNvSpPr>
            <p:nvPr/>
          </p:nvSpPr>
          <p:spPr bwMode="auto">
            <a:xfrm rot="2039845">
              <a:off x="5845070" y="4251105"/>
              <a:ext cx="1314612" cy="576285"/>
            </a:xfrm>
            <a:prstGeom prst="rightArrow">
              <a:avLst>
                <a:gd name="adj1" fmla="val 50000"/>
                <a:gd name="adj2" fmla="val 49996"/>
              </a:avLst>
            </a:prstGeom>
            <a:noFill/>
            <a:ln w="6350">
              <a:solidFill>
                <a:srgbClr val="000000"/>
              </a:solidFill>
              <a:miter lim="800000"/>
              <a:headEnd/>
              <a:tailEnd/>
            </a:ln>
            <a:effectLst/>
            <a:extLst>
              <a:ext uri="{909E8E84-426E-40dd-AFC4-6F175D3DCCD1}">
                <a14:hiddenFill xmlns:a14="http://schemas.microsoft.com/office/drawing/2010/main" xmlns="">
                  <a:solidFill>
                    <a:srgbClr val="FFFFFF"/>
                  </a:solidFill>
                </a14:hiddenFill>
              </a:ext>
            </a:extLst>
          </p:spPr>
          <p:txBody>
            <a:bodyPr anchor="ctr"/>
            <a:lstStyle/>
            <a:p>
              <a:pPr marL="1588" algn="ctr" defTabSz="914400">
                <a:lnSpc>
                  <a:spcPct val="120000"/>
                </a:lnSpc>
                <a:buClrTx/>
                <a:buSzTx/>
                <a:buFontTx/>
                <a:buNone/>
                <a:defRPr/>
              </a:pPr>
              <a:r>
                <a:rPr lang="fr-FR" sz="1400" dirty="0">
                  <a:solidFill>
                    <a:schemeClr val="tx1"/>
                  </a:solidFill>
                  <a:latin typeface="+mn-lt"/>
                  <a:ea typeface="+mn-ea"/>
                  <a:cs typeface="+mn-cs"/>
                </a:rPr>
                <a:t>Funding</a:t>
              </a:r>
            </a:p>
          </p:txBody>
        </p:sp>
        <p:sp>
          <p:nvSpPr>
            <p:cNvPr id="28" name="Ellipse 29"/>
            <p:cNvSpPr>
              <a:spLocks noChangeArrowheads="1"/>
            </p:cNvSpPr>
            <p:nvPr/>
          </p:nvSpPr>
          <p:spPr bwMode="auto">
            <a:xfrm>
              <a:off x="2844325" y="1125198"/>
              <a:ext cx="863707" cy="576284"/>
            </a:xfrm>
            <a:prstGeom prst="ellipse">
              <a:avLst/>
            </a:prstGeom>
            <a:solidFill>
              <a:schemeClr val="accent1">
                <a:lumMod val="75000"/>
              </a:schemeClr>
            </a:solidFill>
            <a:ln w="9525">
              <a:noFill/>
              <a:round/>
              <a:headEnd/>
              <a:tailEnd/>
            </a:ln>
            <a:effectLst>
              <a:outerShdw blurRad="12700" dist="20000" dir="5400000" rotWithShape="0">
                <a:srgbClr val="000000">
                  <a:alpha val="37999"/>
                </a:srgbClr>
              </a:outerShdw>
            </a:effectLst>
          </p:spPr>
          <p:txBody>
            <a:bodyPr anchor="ctr"/>
            <a:lstStyle/>
            <a:p>
              <a:pPr marL="1588" algn="ctr" defTabSz="914400">
                <a:buClrTx/>
                <a:buSzTx/>
                <a:buFontTx/>
                <a:buNone/>
                <a:defRPr/>
              </a:pPr>
              <a:r>
                <a:rPr lang="fr-FR" sz="1200" dirty="0">
                  <a:solidFill>
                    <a:schemeClr val="bg1"/>
                  </a:solidFill>
                  <a:latin typeface="+mn-lt"/>
                  <a:ea typeface="+mn-ea"/>
                  <a:cs typeface="+mn-cs"/>
                </a:rPr>
                <a:t>Public</a:t>
              </a:r>
              <a:r>
                <a:rPr lang="hr-HR" sz="1200" dirty="0">
                  <a:solidFill>
                    <a:schemeClr val="bg1"/>
                  </a:solidFill>
                  <a:latin typeface="+mn-lt"/>
                  <a:ea typeface="+mn-ea"/>
                  <a:cs typeface="+mn-cs"/>
                </a:rPr>
                <a:t> </a:t>
              </a:r>
              <a:r>
                <a:rPr lang="fr-FR" sz="1200" dirty="0">
                  <a:solidFill>
                    <a:schemeClr val="bg1"/>
                  </a:solidFill>
                  <a:latin typeface="+mn-lt"/>
                  <a:ea typeface="+mn-ea"/>
                  <a:cs typeface="+mn-cs"/>
                </a:rPr>
                <a:t>funding</a:t>
              </a:r>
            </a:p>
          </p:txBody>
        </p:sp>
        <p:sp>
          <p:nvSpPr>
            <p:cNvPr id="29" name="Ellipse 30"/>
            <p:cNvSpPr>
              <a:spLocks noChangeArrowheads="1"/>
            </p:cNvSpPr>
            <p:nvPr/>
          </p:nvSpPr>
          <p:spPr bwMode="auto">
            <a:xfrm>
              <a:off x="4860699" y="1052169"/>
              <a:ext cx="863707" cy="576284"/>
            </a:xfrm>
            <a:prstGeom prst="ellipse">
              <a:avLst/>
            </a:prstGeom>
            <a:solidFill>
              <a:srgbClr val="92D050"/>
            </a:solidFill>
            <a:ln w="9525">
              <a:noFill/>
              <a:round/>
              <a:headEnd/>
              <a:tailEnd/>
            </a:ln>
            <a:effectLst>
              <a:outerShdw blurRad="12700" dist="20000" dir="5400000" rotWithShape="0">
                <a:srgbClr val="000000">
                  <a:alpha val="37999"/>
                </a:srgbClr>
              </a:outerShdw>
            </a:effectLst>
          </p:spPr>
          <p:txBody>
            <a:bodyPr anchor="ctr"/>
            <a:lstStyle/>
            <a:p>
              <a:pPr marL="1588" algn="ctr" defTabSz="914400">
                <a:lnSpc>
                  <a:spcPct val="120000"/>
                </a:lnSpc>
                <a:buClrTx/>
                <a:buSzTx/>
                <a:buFontTx/>
                <a:buNone/>
                <a:defRPr/>
              </a:pPr>
              <a:r>
                <a:rPr lang="fr-FR" sz="1200" dirty="0">
                  <a:solidFill>
                    <a:schemeClr val="tx1"/>
                  </a:solidFill>
                  <a:latin typeface="+mn-lt"/>
                  <a:ea typeface="+mn-ea"/>
                  <a:cs typeface="+mn-cs"/>
                </a:rPr>
                <a:t>Uni.</a:t>
              </a:r>
            </a:p>
          </p:txBody>
        </p:sp>
        <p:sp>
          <p:nvSpPr>
            <p:cNvPr id="30" name="Ellipse 31"/>
            <p:cNvSpPr>
              <a:spLocks noChangeArrowheads="1"/>
            </p:cNvSpPr>
            <p:nvPr/>
          </p:nvSpPr>
          <p:spPr bwMode="auto">
            <a:xfrm>
              <a:off x="4185928" y="5886292"/>
              <a:ext cx="863707" cy="576285"/>
            </a:xfrm>
            <a:prstGeom prst="ellipse">
              <a:avLst/>
            </a:prstGeom>
            <a:solidFill>
              <a:srgbClr val="92D050"/>
            </a:solidFill>
            <a:ln w="9525">
              <a:noFill/>
              <a:round/>
              <a:headEnd/>
              <a:tailEnd/>
            </a:ln>
            <a:effectLst>
              <a:outerShdw blurRad="12700" dist="20000" dir="5400000" rotWithShape="0">
                <a:srgbClr val="000000">
                  <a:alpha val="37999"/>
                </a:srgbClr>
              </a:outerShdw>
            </a:effectLst>
          </p:spPr>
          <p:txBody>
            <a:bodyPr anchor="ctr"/>
            <a:lstStyle/>
            <a:p>
              <a:pPr marL="1588" algn="ctr" defTabSz="914400">
                <a:lnSpc>
                  <a:spcPct val="120000"/>
                </a:lnSpc>
                <a:buClrTx/>
                <a:buSzTx/>
                <a:buFontTx/>
                <a:buNone/>
                <a:defRPr/>
              </a:pPr>
              <a:r>
                <a:rPr lang="fr-FR" sz="1200" dirty="0">
                  <a:solidFill>
                    <a:schemeClr val="tx1"/>
                  </a:solidFill>
                  <a:latin typeface="+mn-lt"/>
                  <a:ea typeface="+mn-ea"/>
                  <a:cs typeface="+mn-cs"/>
                </a:rPr>
                <a:t>SME</a:t>
              </a:r>
            </a:p>
          </p:txBody>
        </p:sp>
        <p:sp>
          <p:nvSpPr>
            <p:cNvPr id="31" name="Flèche gauche 32"/>
            <p:cNvSpPr>
              <a:spLocks noChangeArrowheads="1"/>
            </p:cNvSpPr>
            <p:nvPr/>
          </p:nvSpPr>
          <p:spPr bwMode="auto">
            <a:xfrm rot="16200000">
              <a:off x="4143892" y="5013902"/>
              <a:ext cx="879509" cy="576334"/>
            </a:xfrm>
            <a:prstGeom prst="leftArrow">
              <a:avLst>
                <a:gd name="adj1" fmla="val 50000"/>
                <a:gd name="adj2" fmla="val 50003"/>
              </a:avLst>
            </a:prstGeom>
            <a:noFill/>
            <a:ln w="6350">
              <a:solidFill>
                <a:srgbClr val="000000"/>
              </a:solidFill>
              <a:miter lim="800000"/>
              <a:headEnd/>
              <a:tailEnd/>
            </a:ln>
            <a:effectLst/>
            <a:extLst>
              <a:ext uri="{909E8E84-426E-40dd-AFC4-6F175D3DCCD1}">
                <a14:hiddenFill xmlns:a14="http://schemas.microsoft.com/office/drawing/2010/main" xmlns="">
                  <a:solidFill>
                    <a:srgbClr val="FFFFFF"/>
                  </a:solidFill>
                </a14:hiddenFill>
              </a:ext>
            </a:extLst>
          </p:spPr>
          <p:txBody>
            <a:bodyPr anchor="ctr"/>
            <a:lstStyle/>
            <a:p>
              <a:pPr marL="1588" algn="ctr" defTabSz="914400">
                <a:lnSpc>
                  <a:spcPct val="120000"/>
                </a:lnSpc>
                <a:buClrTx/>
                <a:buSzTx/>
                <a:buFontTx/>
                <a:buNone/>
                <a:defRPr/>
              </a:pPr>
              <a:r>
                <a:rPr lang="fr-FR" sz="1400" dirty="0">
                  <a:solidFill>
                    <a:schemeClr val="tx1"/>
                  </a:solidFill>
                  <a:latin typeface="+mn-lt"/>
                  <a:ea typeface="+mn-ea"/>
                  <a:cs typeface="+mn-cs"/>
                </a:rPr>
                <a:t>TT</a:t>
              </a:r>
            </a:p>
          </p:txBody>
        </p:sp>
        <p:sp>
          <p:nvSpPr>
            <p:cNvPr id="32" name="Flèche gauche 33"/>
            <p:cNvSpPr>
              <a:spLocks noChangeArrowheads="1"/>
            </p:cNvSpPr>
            <p:nvPr/>
          </p:nvSpPr>
          <p:spPr bwMode="auto">
            <a:xfrm rot="18195305">
              <a:off x="3136969" y="4975054"/>
              <a:ext cx="996038" cy="574746"/>
            </a:xfrm>
            <a:prstGeom prst="leftArrow">
              <a:avLst>
                <a:gd name="adj1" fmla="val 50000"/>
                <a:gd name="adj2" fmla="val 49997"/>
              </a:avLst>
            </a:prstGeom>
            <a:noFill/>
            <a:ln w="6350">
              <a:solidFill>
                <a:srgbClr val="000000"/>
              </a:solidFill>
              <a:miter lim="800000"/>
              <a:headEnd/>
              <a:tailEnd/>
            </a:ln>
            <a:effectLst/>
            <a:extLst>
              <a:ext uri="{909E8E84-426E-40dd-AFC4-6F175D3DCCD1}">
                <a14:hiddenFill xmlns:a14="http://schemas.microsoft.com/office/drawing/2010/main" xmlns="">
                  <a:solidFill>
                    <a:srgbClr val="FFFFFF"/>
                  </a:solidFill>
                </a14:hiddenFill>
              </a:ext>
            </a:extLst>
          </p:spPr>
          <p:txBody>
            <a:bodyPr anchor="ctr"/>
            <a:lstStyle/>
            <a:p>
              <a:pPr marL="1588" algn="ctr" defTabSz="914400">
                <a:lnSpc>
                  <a:spcPct val="120000"/>
                </a:lnSpc>
                <a:buClrTx/>
                <a:buSzTx/>
                <a:buFontTx/>
                <a:buNone/>
                <a:defRPr/>
              </a:pPr>
              <a:r>
                <a:rPr lang="fr-FR" sz="1400" dirty="0">
                  <a:solidFill>
                    <a:schemeClr val="tx1"/>
                  </a:solidFill>
                  <a:latin typeface="+mn-lt"/>
                  <a:ea typeface="+mn-ea"/>
                  <a:cs typeface="+mn-cs"/>
                </a:rPr>
                <a:t>Training</a:t>
              </a:r>
            </a:p>
          </p:txBody>
        </p:sp>
        <p:sp>
          <p:nvSpPr>
            <p:cNvPr id="33" name="Ellipse 34"/>
            <p:cNvSpPr>
              <a:spLocks noChangeArrowheads="1"/>
            </p:cNvSpPr>
            <p:nvPr/>
          </p:nvSpPr>
          <p:spPr bwMode="auto">
            <a:xfrm>
              <a:off x="2718942" y="5780024"/>
              <a:ext cx="865294" cy="576284"/>
            </a:xfrm>
            <a:prstGeom prst="ellipse">
              <a:avLst/>
            </a:prstGeom>
            <a:solidFill>
              <a:srgbClr val="92D050"/>
            </a:solidFill>
            <a:ln w="9525">
              <a:noFill/>
              <a:round/>
              <a:headEnd/>
              <a:tailEnd/>
            </a:ln>
            <a:effectLst>
              <a:outerShdw blurRad="12700" dist="20000" dir="5400000" rotWithShape="0">
                <a:srgbClr val="000000">
                  <a:alpha val="37999"/>
                </a:srgbClr>
              </a:outerShdw>
            </a:effectLst>
          </p:spPr>
          <p:txBody>
            <a:bodyPr anchor="ctr"/>
            <a:lstStyle/>
            <a:p>
              <a:pPr marL="1588" algn="ctr" defTabSz="914400">
                <a:lnSpc>
                  <a:spcPct val="120000"/>
                </a:lnSpc>
                <a:buClrTx/>
                <a:buSzTx/>
                <a:buFontTx/>
                <a:buNone/>
                <a:defRPr/>
              </a:pPr>
              <a:r>
                <a:rPr lang="fr-FR" sz="1200" dirty="0">
                  <a:solidFill>
                    <a:schemeClr val="tx1"/>
                  </a:solidFill>
                  <a:latin typeface="+mn-lt"/>
                  <a:ea typeface="+mn-ea"/>
                  <a:cs typeface="+mn-cs"/>
                </a:rPr>
                <a:t>SME</a:t>
              </a:r>
            </a:p>
          </p:txBody>
        </p:sp>
        <p:sp>
          <p:nvSpPr>
            <p:cNvPr id="34" name="Flèche droite 36"/>
            <p:cNvSpPr>
              <a:spLocks noChangeArrowheads="1"/>
            </p:cNvSpPr>
            <p:nvPr/>
          </p:nvSpPr>
          <p:spPr bwMode="auto">
            <a:xfrm rot="3562895">
              <a:off x="4923732" y="4895855"/>
              <a:ext cx="1147807" cy="717761"/>
            </a:xfrm>
            <a:prstGeom prst="rightArrow">
              <a:avLst>
                <a:gd name="adj1" fmla="val 50000"/>
                <a:gd name="adj2" fmla="val 50001"/>
              </a:avLst>
            </a:prstGeom>
            <a:noFill/>
            <a:ln w="6350">
              <a:solidFill>
                <a:srgbClr val="000000"/>
              </a:solidFill>
              <a:miter lim="800000"/>
              <a:headEnd/>
              <a:tailEnd/>
            </a:ln>
            <a:effectLst/>
            <a:extLst>
              <a:ext uri="{909E8E84-426E-40dd-AFC4-6F175D3DCCD1}">
                <a14:hiddenFill xmlns:a14="http://schemas.microsoft.com/office/drawing/2010/main" xmlns="">
                  <a:solidFill>
                    <a:srgbClr val="FFFFFF"/>
                  </a:solidFill>
                </a14:hiddenFill>
              </a:ext>
            </a:extLst>
          </p:spPr>
          <p:txBody>
            <a:bodyPr anchor="ctr"/>
            <a:lstStyle/>
            <a:p>
              <a:pPr marL="1588" algn="ctr" defTabSz="914400">
                <a:lnSpc>
                  <a:spcPct val="120000"/>
                </a:lnSpc>
                <a:buClrTx/>
                <a:buSzTx/>
                <a:buFontTx/>
                <a:buNone/>
                <a:defRPr/>
              </a:pPr>
              <a:r>
                <a:rPr lang="fr-FR" sz="1200" dirty="0">
                  <a:solidFill>
                    <a:schemeClr val="tx1"/>
                  </a:solidFill>
                  <a:latin typeface="+mn-lt"/>
                  <a:ea typeface="+mn-ea"/>
                  <a:cs typeface="+mn-cs"/>
                </a:rPr>
                <a:t>Technology Watch</a:t>
              </a:r>
            </a:p>
          </p:txBody>
        </p:sp>
        <p:sp>
          <p:nvSpPr>
            <p:cNvPr id="35" name="Ellipse 38"/>
            <p:cNvSpPr>
              <a:spLocks noChangeArrowheads="1"/>
            </p:cNvSpPr>
            <p:nvPr/>
          </p:nvSpPr>
          <p:spPr bwMode="auto">
            <a:xfrm>
              <a:off x="5554522" y="5814852"/>
              <a:ext cx="863707" cy="576284"/>
            </a:xfrm>
            <a:prstGeom prst="ellipse">
              <a:avLst/>
            </a:prstGeom>
            <a:solidFill>
              <a:srgbClr val="92D050"/>
            </a:solidFill>
            <a:ln w="9525">
              <a:noFill/>
              <a:round/>
              <a:headEnd/>
              <a:tailEnd/>
            </a:ln>
            <a:effectLst>
              <a:outerShdw blurRad="12700" dist="20000" dir="5400000" rotWithShape="0">
                <a:srgbClr val="000000">
                  <a:alpha val="37999"/>
                </a:srgbClr>
              </a:outerShdw>
            </a:effectLst>
          </p:spPr>
          <p:txBody>
            <a:bodyPr anchor="ctr"/>
            <a:lstStyle/>
            <a:p>
              <a:pPr marL="1588" algn="ctr" defTabSz="914400">
                <a:lnSpc>
                  <a:spcPct val="120000"/>
                </a:lnSpc>
                <a:buClrTx/>
                <a:buSzTx/>
                <a:buFontTx/>
                <a:buNone/>
                <a:defRPr/>
              </a:pPr>
              <a:r>
                <a:rPr lang="fr-FR" sz="1200" dirty="0">
                  <a:solidFill>
                    <a:schemeClr val="tx1"/>
                  </a:solidFill>
                  <a:latin typeface="+mn-lt"/>
                  <a:ea typeface="+mn-ea"/>
                  <a:cs typeface="+mn-cs"/>
                </a:rPr>
                <a:t>SME</a:t>
              </a:r>
            </a:p>
          </p:txBody>
        </p:sp>
        <p:sp>
          <p:nvSpPr>
            <p:cNvPr id="36" name="Ellipse 39"/>
            <p:cNvSpPr>
              <a:spLocks noChangeArrowheads="1"/>
            </p:cNvSpPr>
            <p:nvPr/>
          </p:nvSpPr>
          <p:spPr bwMode="auto">
            <a:xfrm>
              <a:off x="686520" y="3644656"/>
              <a:ext cx="1076050" cy="747614"/>
            </a:xfrm>
            <a:prstGeom prst="ellipse">
              <a:avLst/>
            </a:prstGeom>
            <a:solidFill>
              <a:srgbClr val="92D050"/>
            </a:solidFill>
            <a:ln w="9525">
              <a:noFill/>
              <a:round/>
              <a:headEnd/>
              <a:tailEnd/>
            </a:ln>
            <a:effectLst>
              <a:outerShdw blurRad="12700" dist="20000" dir="5400000" rotWithShape="0">
                <a:srgbClr val="000000">
                  <a:alpha val="37999"/>
                </a:srgbClr>
              </a:outerShdw>
            </a:effectLst>
          </p:spPr>
          <p:txBody>
            <a:bodyPr anchor="ctr"/>
            <a:lstStyle/>
            <a:p>
              <a:pPr marL="1588" algn="ctr" defTabSz="914400">
                <a:buClrTx/>
                <a:buSzTx/>
                <a:buFontTx/>
                <a:buNone/>
                <a:defRPr/>
              </a:pPr>
              <a:r>
                <a:rPr lang="fr-FR" sz="1200" dirty="0">
                  <a:solidFill>
                    <a:schemeClr val="tx1"/>
                  </a:solidFill>
                  <a:latin typeface="+mn-lt"/>
                  <a:ea typeface="+mn-ea"/>
                  <a:cs typeface="+mn-cs"/>
                </a:rPr>
                <a:t>Large entreprise</a:t>
              </a:r>
            </a:p>
          </p:txBody>
        </p:sp>
        <p:sp>
          <p:nvSpPr>
            <p:cNvPr id="37" name="Rectangle 36"/>
            <p:cNvSpPr/>
            <p:nvPr/>
          </p:nvSpPr>
          <p:spPr bwMode="auto">
            <a:xfrm>
              <a:off x="4647705" y="4100286"/>
              <a:ext cx="720089" cy="252010"/>
            </a:xfrm>
            <a:prstGeom prst="rect">
              <a:avLst/>
            </a:prstGeom>
            <a:solidFill>
              <a:srgbClr val="565498"/>
            </a:soli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marL="1588" algn="ctr" defTabSz="914400">
                <a:lnSpc>
                  <a:spcPct val="120000"/>
                </a:lnSpc>
                <a:buClrTx/>
                <a:buSzTx/>
                <a:buFontTx/>
                <a:buNone/>
                <a:defRPr/>
              </a:pPr>
              <a:r>
                <a:rPr lang="fr-FR" sz="1200" dirty="0">
                  <a:solidFill>
                    <a:schemeClr val="bg1"/>
                  </a:solidFill>
                </a:rPr>
                <a:t>Incubator</a:t>
              </a:r>
            </a:p>
          </p:txBody>
        </p:sp>
        <p:sp>
          <p:nvSpPr>
            <p:cNvPr id="38" name="Ellipse 42"/>
            <p:cNvSpPr>
              <a:spLocks noChangeArrowheads="1"/>
            </p:cNvSpPr>
            <p:nvPr/>
          </p:nvSpPr>
          <p:spPr bwMode="auto">
            <a:xfrm>
              <a:off x="6778636" y="5310008"/>
              <a:ext cx="863707" cy="576284"/>
            </a:xfrm>
            <a:prstGeom prst="ellipse">
              <a:avLst/>
            </a:prstGeom>
            <a:solidFill>
              <a:srgbClr val="92D050"/>
            </a:solidFill>
            <a:ln w="9525">
              <a:noFill/>
              <a:round/>
              <a:headEnd/>
              <a:tailEnd/>
            </a:ln>
            <a:effectLst>
              <a:outerShdw blurRad="12700" dist="20000" dir="5400000" rotWithShape="0">
                <a:srgbClr val="000000">
                  <a:alpha val="37999"/>
                </a:srgbClr>
              </a:outerShdw>
            </a:effectLst>
          </p:spPr>
          <p:txBody>
            <a:bodyPr anchor="ctr"/>
            <a:lstStyle/>
            <a:p>
              <a:pPr marL="1588" algn="ctr" defTabSz="914400">
                <a:lnSpc>
                  <a:spcPct val="120000"/>
                </a:lnSpc>
                <a:buClrTx/>
                <a:buSzTx/>
                <a:buFontTx/>
                <a:buNone/>
                <a:defRPr/>
              </a:pPr>
              <a:r>
                <a:rPr lang="fr-FR" sz="1200" dirty="0">
                  <a:solidFill>
                    <a:schemeClr val="tx1"/>
                  </a:solidFill>
                  <a:latin typeface="+mn-lt"/>
                  <a:ea typeface="+mn-ea"/>
                  <a:cs typeface="+mn-cs"/>
                </a:rPr>
                <a:t>SME</a:t>
              </a:r>
            </a:p>
          </p:txBody>
        </p:sp>
        <p:sp>
          <p:nvSpPr>
            <p:cNvPr id="39" name="Flèche droite 43"/>
            <p:cNvSpPr>
              <a:spLocks noChangeArrowheads="1"/>
            </p:cNvSpPr>
            <p:nvPr/>
          </p:nvSpPr>
          <p:spPr bwMode="auto">
            <a:xfrm rot="2789021">
              <a:off x="5487101" y="4678927"/>
              <a:ext cx="1309738" cy="574746"/>
            </a:xfrm>
            <a:prstGeom prst="rightArrow">
              <a:avLst>
                <a:gd name="adj1" fmla="val 50000"/>
                <a:gd name="adj2" fmla="val 49997"/>
              </a:avLst>
            </a:prstGeom>
            <a:noFill/>
            <a:ln w="6350">
              <a:solidFill>
                <a:srgbClr val="000000"/>
              </a:solidFill>
              <a:miter lim="800000"/>
              <a:headEnd/>
              <a:tailEnd/>
            </a:ln>
            <a:effectLst/>
            <a:extLst>
              <a:ext uri="{909E8E84-426E-40dd-AFC4-6F175D3DCCD1}">
                <a14:hiddenFill xmlns:a14="http://schemas.microsoft.com/office/drawing/2010/main" xmlns="">
                  <a:solidFill>
                    <a:srgbClr val="FFFFFF"/>
                  </a:solidFill>
                </a14:hiddenFill>
              </a:ext>
            </a:extLst>
          </p:spPr>
          <p:txBody>
            <a:bodyPr anchor="ctr"/>
            <a:lstStyle/>
            <a:p>
              <a:pPr marL="1588" algn="ctr" defTabSz="914400">
                <a:lnSpc>
                  <a:spcPct val="120000"/>
                </a:lnSpc>
                <a:buClrTx/>
                <a:buSzTx/>
                <a:buFontTx/>
                <a:buNone/>
                <a:defRPr/>
              </a:pPr>
              <a:r>
                <a:rPr lang="fr-FR" sz="1400" dirty="0">
                  <a:solidFill>
                    <a:schemeClr val="tx1"/>
                  </a:solidFill>
                  <a:latin typeface="+mn-lt"/>
                  <a:ea typeface="+mn-ea"/>
                  <a:cs typeface="+mn-cs"/>
                </a:rPr>
                <a:t>Incubation</a:t>
              </a:r>
            </a:p>
          </p:txBody>
        </p:sp>
        <p:sp>
          <p:nvSpPr>
            <p:cNvPr id="40" name="Flèche droite 44"/>
            <p:cNvSpPr>
              <a:spLocks noChangeArrowheads="1"/>
            </p:cNvSpPr>
            <p:nvPr/>
          </p:nvSpPr>
          <p:spPr bwMode="auto">
            <a:xfrm rot="3452253">
              <a:off x="3128941" y="2043032"/>
              <a:ext cx="955599" cy="576334"/>
            </a:xfrm>
            <a:prstGeom prst="rightArrow">
              <a:avLst>
                <a:gd name="adj1" fmla="val 50000"/>
                <a:gd name="adj2" fmla="val 49996"/>
              </a:avLst>
            </a:prstGeom>
            <a:noFill/>
            <a:ln w="6350">
              <a:solidFill>
                <a:srgbClr val="000000"/>
              </a:solidFill>
              <a:miter lim="800000"/>
              <a:headEnd/>
              <a:tailEnd/>
            </a:ln>
            <a:effectLst/>
            <a:extLst>
              <a:ext uri="{909E8E84-426E-40dd-AFC4-6F175D3DCCD1}">
                <a14:hiddenFill xmlns:a14="http://schemas.microsoft.com/office/drawing/2010/main" xmlns="">
                  <a:solidFill>
                    <a:srgbClr val="FFFFFF"/>
                  </a:solidFill>
                </a14:hiddenFill>
              </a:ext>
            </a:extLst>
          </p:spPr>
          <p:txBody>
            <a:bodyPr anchor="ctr"/>
            <a:lstStyle/>
            <a:p>
              <a:pPr marL="1588" algn="ctr" defTabSz="914400">
                <a:lnSpc>
                  <a:spcPct val="120000"/>
                </a:lnSpc>
                <a:buClrTx/>
                <a:buSzTx/>
                <a:buFontTx/>
                <a:buNone/>
                <a:defRPr/>
              </a:pPr>
              <a:r>
                <a:rPr lang="fr-FR" sz="1400" dirty="0">
                  <a:solidFill>
                    <a:schemeClr val="tx1"/>
                  </a:solidFill>
                  <a:latin typeface="+mn-lt"/>
                  <a:ea typeface="+mn-ea"/>
                  <a:cs typeface="+mn-cs"/>
                </a:rPr>
                <a:t>Grants</a:t>
              </a:r>
            </a:p>
          </p:txBody>
        </p:sp>
        <p:sp>
          <p:nvSpPr>
            <p:cNvPr id="41" name="Ellipse 45"/>
            <p:cNvSpPr>
              <a:spLocks noChangeArrowheads="1"/>
            </p:cNvSpPr>
            <p:nvPr/>
          </p:nvSpPr>
          <p:spPr bwMode="auto">
            <a:xfrm>
              <a:off x="1836138" y="1485573"/>
              <a:ext cx="863707" cy="574697"/>
            </a:xfrm>
            <a:prstGeom prst="ellipse">
              <a:avLst/>
            </a:prstGeom>
            <a:solidFill>
              <a:schemeClr val="accent1">
                <a:lumMod val="75000"/>
              </a:schemeClr>
            </a:solidFill>
            <a:ln w="9525">
              <a:noFill/>
              <a:round/>
              <a:headEnd/>
              <a:tailEnd/>
            </a:ln>
            <a:effectLst>
              <a:outerShdw blurRad="12700" dist="20000" dir="5400000" rotWithShape="0">
                <a:srgbClr val="000000">
                  <a:alpha val="37999"/>
                </a:srgbClr>
              </a:outerShdw>
            </a:effectLst>
          </p:spPr>
          <p:txBody>
            <a:bodyPr anchor="ctr"/>
            <a:lstStyle/>
            <a:p>
              <a:pPr marL="1588" algn="ctr" defTabSz="914400">
                <a:lnSpc>
                  <a:spcPct val="120000"/>
                </a:lnSpc>
                <a:buClrTx/>
                <a:buSzTx/>
                <a:buFontTx/>
                <a:buNone/>
                <a:defRPr/>
              </a:pPr>
              <a:r>
                <a:rPr lang="fr-FR" sz="1200" dirty="0">
                  <a:solidFill>
                    <a:schemeClr val="bg1"/>
                  </a:solidFill>
                  <a:latin typeface="+mn-lt"/>
                  <a:ea typeface="+mn-ea"/>
                  <a:cs typeface="+mn-cs"/>
                </a:rPr>
                <a:t>VC/ BA</a:t>
              </a:r>
            </a:p>
          </p:txBody>
        </p:sp>
        <p:sp>
          <p:nvSpPr>
            <p:cNvPr id="42" name="Double flèche horizontale 52"/>
            <p:cNvSpPr>
              <a:spLocks noChangeArrowheads="1"/>
            </p:cNvSpPr>
            <p:nvPr/>
          </p:nvSpPr>
          <p:spPr bwMode="auto">
            <a:xfrm rot="18600143">
              <a:off x="5023402" y="2058782"/>
              <a:ext cx="1186390" cy="414388"/>
            </a:xfrm>
            <a:prstGeom prst="leftRightArrow">
              <a:avLst>
                <a:gd name="adj1" fmla="val 50000"/>
                <a:gd name="adj2" fmla="val 50000"/>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Lst>
          </p:spPr>
          <p:txBody>
            <a:bodyPr anchor="ctr"/>
            <a:lstStyle/>
            <a:p>
              <a:pPr marL="1588" algn="ctr" defTabSz="914400">
                <a:lnSpc>
                  <a:spcPct val="120000"/>
                </a:lnSpc>
                <a:buClrTx/>
                <a:buSzTx/>
                <a:buFontTx/>
                <a:buNone/>
                <a:defRPr/>
              </a:pPr>
              <a:r>
                <a:rPr lang="fr-FR" sz="1400" dirty="0">
                  <a:solidFill>
                    <a:schemeClr val="tx1"/>
                  </a:solidFill>
                  <a:latin typeface="+mn-lt"/>
                  <a:ea typeface="+mn-ea"/>
                  <a:cs typeface="+mn-cs"/>
                </a:rPr>
                <a:t>HR transfer</a:t>
              </a:r>
            </a:p>
          </p:txBody>
        </p:sp>
        <p:sp>
          <p:nvSpPr>
            <p:cNvPr id="43" name="Ellipse 54"/>
            <p:cNvSpPr>
              <a:spLocks noChangeArrowheads="1"/>
            </p:cNvSpPr>
            <p:nvPr/>
          </p:nvSpPr>
          <p:spPr bwMode="auto">
            <a:xfrm>
              <a:off x="5795853" y="1196636"/>
              <a:ext cx="863707" cy="576285"/>
            </a:xfrm>
            <a:prstGeom prst="ellipse">
              <a:avLst/>
            </a:prstGeom>
            <a:solidFill>
              <a:srgbClr val="92D050"/>
            </a:solidFill>
            <a:ln w="9525">
              <a:noFill/>
              <a:round/>
              <a:headEnd/>
              <a:tailEnd/>
            </a:ln>
            <a:effectLst>
              <a:outerShdw blurRad="12700" dist="20000" dir="5400000" rotWithShape="0">
                <a:srgbClr val="000000">
                  <a:alpha val="37999"/>
                </a:srgbClr>
              </a:outerShdw>
            </a:effectLst>
          </p:spPr>
          <p:txBody>
            <a:bodyPr anchor="ctr"/>
            <a:lstStyle/>
            <a:p>
              <a:pPr marL="1588" algn="ctr" defTabSz="914400">
                <a:lnSpc>
                  <a:spcPct val="120000"/>
                </a:lnSpc>
                <a:buClrTx/>
                <a:buSzTx/>
                <a:buFontTx/>
                <a:buNone/>
                <a:defRPr/>
              </a:pPr>
              <a:r>
                <a:rPr lang="fr-FR" sz="1200" dirty="0">
                  <a:solidFill>
                    <a:schemeClr val="tx1"/>
                  </a:solidFill>
                  <a:latin typeface="+mn-lt"/>
                  <a:ea typeface="+mn-ea"/>
                  <a:cs typeface="+mn-cs"/>
                </a:rPr>
                <a:t>SME</a:t>
              </a:r>
            </a:p>
          </p:txBody>
        </p:sp>
      </p:grpSp>
    </p:spTree>
    <p:extLst>
      <p:ext uri="{BB962C8B-B14F-4D97-AF65-F5344CB8AC3E}">
        <p14:creationId xmlns:p14="http://schemas.microsoft.com/office/powerpoint/2010/main" val="301971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esentacion-chiles-competitiveness-31-728.jp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5377" t="7028" r="3525" b="6365"/>
          <a:stretch/>
        </p:blipFill>
        <p:spPr>
          <a:xfrm>
            <a:off x="1362223" y="808800"/>
            <a:ext cx="7457777" cy="5482885"/>
          </a:xfrm>
          <a:prstGeom prst="rect">
            <a:avLst/>
          </a:prstGeom>
        </p:spPr>
      </p:pic>
      <p:sp>
        <p:nvSpPr>
          <p:cNvPr id="4" name="Title 1"/>
          <p:cNvSpPr txBox="1">
            <a:spLocks/>
          </p:cNvSpPr>
          <p:nvPr/>
        </p:nvSpPr>
        <p:spPr bwMode="auto">
          <a:xfrm>
            <a:off x="1620000" y="304800"/>
            <a:ext cx="7200000" cy="504000"/>
          </a:xfrm>
          <a:prstGeom prst="rect">
            <a:avLst/>
          </a:prstGeom>
          <a:solidFill>
            <a:schemeClr val="bg2">
              <a:lumMod val="20000"/>
              <a:lumOff val="80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lang="en-GB" sz="3400" b="1" kern="0" cap="none" baseline="0" dirty="0">
                <a:solidFill>
                  <a:srgbClr val="C00000"/>
                </a:solidFill>
                <a:effectLst/>
                <a:latin typeface="Calibri" pitchFamily="34" charset="0"/>
                <a:ea typeface="+mj-ea"/>
                <a:cs typeface="+mj-cs"/>
              </a:defRPr>
            </a:lvl1pPr>
            <a:lvl2pPr algn="ctr" rtl="0" eaLnBrk="1" fontAlgn="base" hangingPunct="1">
              <a:spcBef>
                <a:spcPct val="0"/>
              </a:spcBef>
              <a:spcAft>
                <a:spcPct val="0"/>
              </a:spcAft>
              <a:defRPr sz="2800" b="1">
                <a:solidFill>
                  <a:srgbClr val="FF0000"/>
                </a:solidFill>
                <a:latin typeface="Arial Narrow" pitchFamily="34" charset="0"/>
              </a:defRPr>
            </a:lvl2pPr>
            <a:lvl3pPr algn="ctr" rtl="0" eaLnBrk="1" fontAlgn="base" hangingPunct="1">
              <a:spcBef>
                <a:spcPct val="0"/>
              </a:spcBef>
              <a:spcAft>
                <a:spcPct val="0"/>
              </a:spcAft>
              <a:defRPr sz="2800" b="1">
                <a:solidFill>
                  <a:srgbClr val="FF0000"/>
                </a:solidFill>
                <a:latin typeface="Arial Narrow" pitchFamily="34" charset="0"/>
              </a:defRPr>
            </a:lvl3pPr>
            <a:lvl4pPr algn="ctr" rtl="0" eaLnBrk="1" fontAlgn="base" hangingPunct="1">
              <a:spcBef>
                <a:spcPct val="0"/>
              </a:spcBef>
              <a:spcAft>
                <a:spcPct val="0"/>
              </a:spcAft>
              <a:defRPr sz="2800" b="1">
                <a:solidFill>
                  <a:srgbClr val="FF0000"/>
                </a:solidFill>
                <a:latin typeface="Arial Narrow" pitchFamily="34" charset="0"/>
              </a:defRPr>
            </a:lvl4pPr>
            <a:lvl5pPr algn="ctr" rtl="0" eaLnBrk="1" fontAlgn="base" hangingPunct="1">
              <a:spcBef>
                <a:spcPct val="0"/>
              </a:spcBef>
              <a:spcAft>
                <a:spcPct val="0"/>
              </a:spcAft>
              <a:defRPr sz="2800" b="1">
                <a:solidFill>
                  <a:srgbClr val="FF0000"/>
                </a:solidFill>
                <a:latin typeface="Arial Narrow" pitchFamily="34" charset="0"/>
              </a:defRPr>
            </a:lvl5pPr>
            <a:lvl6pPr marL="457200" algn="ctr" rtl="0" eaLnBrk="1" fontAlgn="base" hangingPunct="1">
              <a:spcBef>
                <a:spcPct val="0"/>
              </a:spcBef>
              <a:spcAft>
                <a:spcPct val="0"/>
              </a:spcAft>
              <a:defRPr sz="2800" b="1">
                <a:solidFill>
                  <a:srgbClr val="FF0000"/>
                </a:solidFill>
                <a:latin typeface="Arial Narrow" pitchFamily="34" charset="0"/>
              </a:defRPr>
            </a:lvl6pPr>
            <a:lvl7pPr marL="914400" algn="ctr" rtl="0" eaLnBrk="1" fontAlgn="base" hangingPunct="1">
              <a:spcBef>
                <a:spcPct val="0"/>
              </a:spcBef>
              <a:spcAft>
                <a:spcPct val="0"/>
              </a:spcAft>
              <a:defRPr sz="2800" b="1">
                <a:solidFill>
                  <a:srgbClr val="FF0000"/>
                </a:solidFill>
                <a:latin typeface="Arial Narrow" pitchFamily="34" charset="0"/>
              </a:defRPr>
            </a:lvl7pPr>
            <a:lvl8pPr marL="1371600" algn="ctr" rtl="0" eaLnBrk="1" fontAlgn="base" hangingPunct="1">
              <a:spcBef>
                <a:spcPct val="0"/>
              </a:spcBef>
              <a:spcAft>
                <a:spcPct val="0"/>
              </a:spcAft>
              <a:defRPr sz="2800" b="1">
                <a:solidFill>
                  <a:srgbClr val="FF0000"/>
                </a:solidFill>
                <a:latin typeface="Arial Narrow" pitchFamily="34" charset="0"/>
              </a:defRPr>
            </a:lvl8pPr>
            <a:lvl9pPr marL="1828800" algn="ctr" rtl="0" eaLnBrk="1" fontAlgn="base" hangingPunct="1">
              <a:spcBef>
                <a:spcPct val="0"/>
              </a:spcBef>
              <a:spcAft>
                <a:spcPct val="0"/>
              </a:spcAft>
              <a:defRPr sz="2800" b="1">
                <a:solidFill>
                  <a:srgbClr val="FF0000"/>
                </a:solidFill>
                <a:latin typeface="Arial Narrow" pitchFamily="34" charset="0"/>
              </a:defRPr>
            </a:lvl9pPr>
          </a:lstStyle>
          <a:p>
            <a:pPr algn="l"/>
            <a:r>
              <a:rPr lang="hr-HR" sz="2800" dirty="0">
                <a:solidFill>
                  <a:srgbClr val="000090"/>
                </a:solidFill>
                <a:latin typeface="Arial"/>
                <a:cs typeface="Arial"/>
              </a:rPr>
              <a:t>Cluster ecosystem </a:t>
            </a:r>
            <a:endParaRPr lang="hr-HR" sz="2800" dirty="0">
              <a:latin typeface="Arial"/>
              <a:cs typeface="Arial"/>
            </a:endParaRPr>
          </a:p>
        </p:txBody>
      </p:sp>
    </p:spTree>
    <p:extLst>
      <p:ext uri="{BB962C8B-B14F-4D97-AF65-F5344CB8AC3E}">
        <p14:creationId xmlns:p14="http://schemas.microsoft.com/office/powerpoint/2010/main" val="316544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919719188"/>
              </p:ext>
            </p:extLst>
          </p:nvPr>
        </p:nvGraphicFramePr>
        <p:xfrm>
          <a:off x="1620000" y="1260000"/>
          <a:ext cx="6609600" cy="3096000"/>
        </p:xfrm>
        <a:graphic>
          <a:graphicData uri="http://schemas.openxmlformats.org/drawingml/2006/table">
            <a:tbl>
              <a:tblPr/>
              <a:tblGrid>
                <a:gridCol w="35616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513600">
                <a:tc>
                  <a:txBody>
                    <a:bodyPr/>
                    <a:lstStyle/>
                    <a:p>
                      <a:pPr marL="0" marR="0" lvl="0" indent="0" algn="ctr" defTabSz="914400" rtl="0" eaLnBrk="0" fontAlgn="base" latinLnBrk="0" hangingPunct="0">
                        <a:lnSpc>
                          <a:spcPct val="100000"/>
                        </a:lnSpc>
                        <a:spcBef>
                          <a:spcPts val="800"/>
                        </a:spcBef>
                        <a:spcAft>
                          <a:spcPct val="0"/>
                        </a:spcAft>
                        <a:buClrTx/>
                        <a:buSzPct val="100000"/>
                        <a:buFontTx/>
                        <a:buNone/>
                        <a:tabLst/>
                      </a:pPr>
                      <a:r>
                        <a:rPr kumimoji="0" lang="fr-FR" sz="2000" b="0" i="0" u="none" strike="noStrike" cap="none" normalizeH="0" baseline="0" dirty="0">
                          <a:ln>
                            <a:noFill/>
                          </a:ln>
                          <a:solidFill>
                            <a:schemeClr val="tx1"/>
                          </a:solidFill>
                          <a:effectLst/>
                          <a:latin typeface="Arial"/>
                          <a:ea typeface="MS Gothic" charset="-128"/>
                          <a:cs typeface="Arial"/>
                        </a:rPr>
                        <a:t>well-established</a:t>
                      </a:r>
                    </a:p>
                  </a:txBody>
                  <a:tcPr marT="72000" marB="72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Tx/>
                        <a:buSzPct val="100000"/>
                        <a:buFontTx/>
                        <a:buNone/>
                        <a:tabLst/>
                      </a:pPr>
                      <a:r>
                        <a:rPr kumimoji="0" lang="fr-FR" sz="2000" b="0" i="0" u="none" strike="noStrike" cap="none" normalizeH="0" baseline="0" dirty="0">
                          <a:ln>
                            <a:noFill/>
                          </a:ln>
                          <a:solidFill>
                            <a:schemeClr val="tx1"/>
                          </a:solidFill>
                          <a:effectLst/>
                          <a:latin typeface="Arial"/>
                          <a:ea typeface="MS Gothic" charset="-128"/>
                          <a:cs typeface="Arial"/>
                        </a:rPr>
                        <a:t>emerging</a:t>
                      </a:r>
                    </a:p>
                  </a:txBody>
                  <a:tcPr marT="72000" marB="72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53600">
                <a:tc>
                  <a:txBody>
                    <a:bodyPr/>
                    <a:lstStyle/>
                    <a:p>
                      <a:pPr marL="0" marR="0" lvl="0" indent="0" algn="ctr" defTabSz="914400" rtl="0" eaLnBrk="0" fontAlgn="base" latinLnBrk="0" hangingPunct="0">
                        <a:lnSpc>
                          <a:spcPct val="100000"/>
                        </a:lnSpc>
                        <a:spcBef>
                          <a:spcPts val="800"/>
                        </a:spcBef>
                        <a:spcAft>
                          <a:spcPct val="0"/>
                        </a:spcAft>
                        <a:buClrTx/>
                        <a:buSzPct val="100000"/>
                        <a:buFontTx/>
                        <a:buNone/>
                        <a:tabLst/>
                      </a:pPr>
                      <a:r>
                        <a:rPr kumimoji="0" lang="en-US" sz="2000" b="0" i="0" u="none" strike="noStrike" cap="none" normalizeH="0" baseline="0" dirty="0">
                          <a:ln>
                            <a:noFill/>
                          </a:ln>
                          <a:solidFill>
                            <a:schemeClr val="tx1"/>
                          </a:solidFill>
                          <a:effectLst/>
                          <a:latin typeface="Arial"/>
                          <a:ea typeface="MS Gothic" charset="-128"/>
                          <a:cs typeface="Arial"/>
                        </a:rPr>
                        <a:t>large and dense with a multitude of related industries</a:t>
                      </a:r>
                      <a:endParaRPr kumimoji="0" lang="fr-FR" sz="2000" b="0" i="0" u="none" strike="noStrike" cap="none" normalizeH="0" baseline="0" dirty="0">
                        <a:ln>
                          <a:noFill/>
                        </a:ln>
                        <a:solidFill>
                          <a:schemeClr val="tx1"/>
                        </a:solidFill>
                        <a:effectLst/>
                        <a:latin typeface="Arial"/>
                        <a:ea typeface="MS Gothic" charset="-128"/>
                        <a:cs typeface="Arial"/>
                      </a:endParaRPr>
                    </a:p>
                  </a:txBody>
                  <a:tcPr marT="72000" marB="72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Tx/>
                        <a:buSzPct val="100000"/>
                        <a:buFontTx/>
                        <a:buNone/>
                        <a:tabLst/>
                      </a:pPr>
                      <a:r>
                        <a:rPr kumimoji="0" lang="fr-FR" sz="2000" b="0" i="0" u="none" strike="noStrike" cap="none" normalizeH="0" baseline="0" dirty="0">
                          <a:ln>
                            <a:noFill/>
                          </a:ln>
                          <a:solidFill>
                            <a:schemeClr val="tx1"/>
                          </a:solidFill>
                          <a:effectLst/>
                          <a:latin typeface="Arial"/>
                          <a:ea typeface="MS Gothic" charset="-128"/>
                          <a:cs typeface="Arial"/>
                        </a:rPr>
                        <a:t>thin and smaller</a:t>
                      </a:r>
                    </a:p>
                  </a:txBody>
                  <a:tcPr marT="72000" marB="72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41800">
                <a:tc>
                  <a:txBody>
                    <a:bodyPr/>
                    <a:lstStyle/>
                    <a:p>
                      <a:pPr marL="0" marR="0" lvl="0" indent="0" algn="ctr" defTabSz="914400" rtl="0" eaLnBrk="0" fontAlgn="base" latinLnBrk="0" hangingPunct="0">
                        <a:lnSpc>
                          <a:spcPct val="100000"/>
                        </a:lnSpc>
                        <a:spcBef>
                          <a:spcPts val="800"/>
                        </a:spcBef>
                        <a:spcAft>
                          <a:spcPct val="0"/>
                        </a:spcAft>
                        <a:buClrTx/>
                        <a:buSzPct val="100000"/>
                        <a:buFontTx/>
                        <a:buNone/>
                        <a:tabLst/>
                      </a:pPr>
                      <a:r>
                        <a:rPr kumimoji="0" lang="fr-FR" sz="2000" b="0" i="0" u="none" strike="noStrike" cap="none" normalizeH="0" baseline="0" dirty="0">
                          <a:ln>
                            <a:noFill/>
                          </a:ln>
                          <a:solidFill>
                            <a:schemeClr val="tx1"/>
                          </a:solidFill>
                          <a:effectLst/>
                          <a:latin typeface="Arial"/>
                          <a:ea typeface="MS Gothic" charset="-128"/>
                          <a:cs typeface="Arial"/>
                        </a:rPr>
                        <a:t>manufacturing-oriented</a:t>
                      </a:r>
                    </a:p>
                  </a:txBody>
                  <a:tcPr marT="72000" marB="72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Tx/>
                        <a:buSzPct val="100000"/>
                        <a:buFontTx/>
                        <a:buNone/>
                        <a:tabLst/>
                      </a:pPr>
                      <a:r>
                        <a:rPr kumimoji="0" lang="fr-FR" sz="2000" b="0" i="0" u="none" strike="noStrike" cap="none" normalizeH="0" baseline="0" dirty="0">
                          <a:ln>
                            <a:noFill/>
                          </a:ln>
                          <a:solidFill>
                            <a:schemeClr val="tx1"/>
                          </a:solidFill>
                          <a:effectLst/>
                          <a:latin typeface="Arial"/>
                          <a:ea typeface="MS Gothic" charset="-128"/>
                          <a:cs typeface="Arial"/>
                        </a:rPr>
                        <a:t>service-oriented</a:t>
                      </a:r>
                    </a:p>
                  </a:txBody>
                  <a:tcPr marT="72000" marB="72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33400">
                <a:tc>
                  <a:txBody>
                    <a:bodyPr/>
                    <a:lstStyle/>
                    <a:p>
                      <a:pPr marL="0" marR="0" lvl="0" indent="0" algn="ctr" defTabSz="914400" rtl="0" eaLnBrk="0" fontAlgn="base" latinLnBrk="0" hangingPunct="0">
                        <a:lnSpc>
                          <a:spcPct val="100000"/>
                        </a:lnSpc>
                        <a:spcBef>
                          <a:spcPts val="800"/>
                        </a:spcBef>
                        <a:spcAft>
                          <a:spcPct val="0"/>
                        </a:spcAft>
                        <a:buClrTx/>
                        <a:buSzPct val="100000"/>
                        <a:buFontTx/>
                        <a:buNone/>
                        <a:tabLst/>
                      </a:pPr>
                      <a:r>
                        <a:rPr kumimoji="0" lang="fr-FR" sz="2000" b="0" i="0" u="none" strike="noStrike" cap="none" normalizeH="0" baseline="0" dirty="0">
                          <a:ln>
                            <a:noFill/>
                          </a:ln>
                          <a:solidFill>
                            <a:schemeClr val="tx1"/>
                          </a:solidFill>
                          <a:effectLst/>
                          <a:latin typeface="Arial"/>
                          <a:ea typeface="MS Gothic" charset="-128"/>
                          <a:cs typeface="Arial"/>
                        </a:rPr>
                        <a:t>science-driven</a:t>
                      </a:r>
                    </a:p>
                  </a:txBody>
                  <a:tcPr marT="72000" marB="72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Tx/>
                        <a:buSzPct val="100000"/>
                        <a:buFontTx/>
                        <a:buNone/>
                        <a:tabLst/>
                      </a:pPr>
                      <a:r>
                        <a:rPr kumimoji="0" lang="fr-FR" sz="2000" b="0" i="0" u="none" strike="noStrike" cap="none" normalizeH="0" baseline="0" dirty="0">
                          <a:ln>
                            <a:noFill/>
                          </a:ln>
                          <a:solidFill>
                            <a:schemeClr val="tx1"/>
                          </a:solidFill>
                          <a:effectLst/>
                          <a:latin typeface="Arial"/>
                          <a:ea typeface="MS Gothic" charset="-128"/>
                          <a:cs typeface="Arial"/>
                        </a:rPr>
                        <a:t>traditional sectors</a:t>
                      </a:r>
                    </a:p>
                  </a:txBody>
                  <a:tcPr marT="72000" marB="72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53600">
                <a:tc>
                  <a:txBody>
                    <a:bodyPr/>
                    <a:lstStyle/>
                    <a:p>
                      <a:pPr marL="0" marR="0" lvl="0" indent="0" algn="ctr" defTabSz="914400" rtl="0" eaLnBrk="0" fontAlgn="base" latinLnBrk="0" hangingPunct="0">
                        <a:lnSpc>
                          <a:spcPct val="100000"/>
                        </a:lnSpc>
                        <a:spcBef>
                          <a:spcPts val="800"/>
                        </a:spcBef>
                        <a:spcAft>
                          <a:spcPct val="0"/>
                        </a:spcAft>
                        <a:buClrTx/>
                        <a:buSzPct val="100000"/>
                        <a:buFontTx/>
                        <a:buNone/>
                        <a:tabLst/>
                      </a:pPr>
                      <a:r>
                        <a:rPr kumimoji="0" lang="en-US" sz="2000" b="0" i="0" u="none" strike="noStrike" cap="none" normalizeH="0" baseline="0" dirty="0">
                          <a:ln>
                            <a:noFill/>
                          </a:ln>
                          <a:solidFill>
                            <a:schemeClr val="tx1"/>
                          </a:solidFill>
                          <a:effectLst/>
                          <a:latin typeface="Arial"/>
                          <a:ea typeface="MS Gothic" charset="-128"/>
                          <a:cs typeface="Arial"/>
                        </a:rPr>
                        <a:t>strong external linkages and </a:t>
                      </a:r>
                      <a:br>
                        <a:rPr kumimoji="0" lang="hr-HR" sz="2000" b="0" i="0" u="none" strike="noStrike" cap="none" normalizeH="0" baseline="0" dirty="0">
                          <a:ln>
                            <a:noFill/>
                          </a:ln>
                          <a:solidFill>
                            <a:schemeClr val="tx1"/>
                          </a:solidFill>
                          <a:effectLst/>
                          <a:latin typeface="Arial"/>
                          <a:ea typeface="MS Gothic" charset="-128"/>
                          <a:cs typeface="Arial"/>
                        </a:rPr>
                      </a:br>
                      <a:r>
                        <a:rPr kumimoji="0" lang="en-US" sz="2000" b="0" i="0" u="none" strike="noStrike" cap="none" normalizeH="0" baseline="0" dirty="0">
                          <a:ln>
                            <a:noFill/>
                          </a:ln>
                          <a:solidFill>
                            <a:schemeClr val="tx1"/>
                          </a:solidFill>
                          <a:effectLst/>
                          <a:latin typeface="Arial"/>
                          <a:ea typeface="MS Gothic" charset="-128"/>
                          <a:cs typeface="Arial"/>
                        </a:rPr>
                        <a:t>global reach</a:t>
                      </a:r>
                      <a:endParaRPr kumimoji="0" lang="fr-FR" sz="2000" b="0" i="0" u="none" strike="noStrike" cap="none" normalizeH="0" baseline="0" dirty="0">
                        <a:ln>
                          <a:noFill/>
                        </a:ln>
                        <a:solidFill>
                          <a:schemeClr val="tx1"/>
                        </a:solidFill>
                        <a:effectLst/>
                        <a:latin typeface="Arial"/>
                        <a:ea typeface="MS Gothic" charset="-128"/>
                        <a:cs typeface="Arial"/>
                      </a:endParaRPr>
                    </a:p>
                  </a:txBody>
                  <a:tcPr marT="72000" marB="72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Tx/>
                        <a:buSzPct val="100000"/>
                        <a:buFontTx/>
                        <a:buNone/>
                        <a:tabLst/>
                      </a:pPr>
                      <a:r>
                        <a:rPr kumimoji="0" lang="fr-FR" sz="2000" b="0" i="0" u="none" strike="noStrike" cap="none" normalizeH="0" baseline="0" dirty="0">
                          <a:ln>
                            <a:noFill/>
                          </a:ln>
                          <a:solidFill>
                            <a:schemeClr val="tx1"/>
                          </a:solidFill>
                          <a:effectLst/>
                          <a:latin typeface="Arial"/>
                          <a:ea typeface="MS Gothic" charset="-128"/>
                          <a:cs typeface="Arial"/>
                        </a:rPr>
                        <a:t>regional reach</a:t>
                      </a:r>
                    </a:p>
                  </a:txBody>
                  <a:tcPr marT="72000" marB="72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 name="TextBox 3"/>
          <p:cNvSpPr txBox="1"/>
          <p:nvPr/>
        </p:nvSpPr>
        <p:spPr>
          <a:xfrm>
            <a:off x="1620000" y="540000"/>
            <a:ext cx="7200000" cy="504000"/>
          </a:xfrm>
          <a:prstGeom prst="rect">
            <a:avLst/>
          </a:prstGeom>
          <a:solidFill>
            <a:schemeClr val="bg2">
              <a:lumMod val="20000"/>
              <a:lumOff val="80000"/>
            </a:schemeClr>
          </a:solidFill>
        </p:spPr>
        <p:txBody>
          <a:bodyPr wrap="square" rtlCol="0">
            <a:spAutoFit/>
          </a:bodyPr>
          <a:lstStyle/>
          <a:p>
            <a:r>
              <a:rPr lang="en-US" sz="2800" b="1" dirty="0">
                <a:solidFill>
                  <a:srgbClr val="000090"/>
                </a:solidFill>
                <a:latin typeface="Arial"/>
                <a:cs typeface="Arial"/>
              </a:rPr>
              <a:t>Clusters Dimensions </a:t>
            </a:r>
          </a:p>
        </p:txBody>
      </p:sp>
    </p:spTree>
    <p:extLst>
      <p:ext uri="{BB962C8B-B14F-4D97-AF65-F5344CB8AC3E}">
        <p14:creationId xmlns:p14="http://schemas.microsoft.com/office/powerpoint/2010/main" val="94009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20000" y="540000"/>
            <a:ext cx="7200000" cy="504000"/>
          </a:xfrm>
          <a:prstGeom prst="rect">
            <a:avLst/>
          </a:prstGeom>
          <a:solidFill>
            <a:schemeClr val="bg2">
              <a:lumMod val="20000"/>
              <a:lumOff val="80000"/>
            </a:schemeClr>
          </a:solidFill>
        </p:spPr>
        <p:txBody>
          <a:bodyPr wrap="square" rtlCol="0">
            <a:spAutoFit/>
          </a:bodyPr>
          <a:lstStyle/>
          <a:p>
            <a:r>
              <a:rPr lang="en-US" sz="2800" b="1" dirty="0">
                <a:solidFill>
                  <a:srgbClr val="000090"/>
                </a:solidFill>
                <a:latin typeface="Arial"/>
                <a:cs typeface="Arial"/>
              </a:rPr>
              <a:t>Clusters Typology</a:t>
            </a:r>
          </a:p>
        </p:txBody>
      </p:sp>
      <p:sp>
        <p:nvSpPr>
          <p:cNvPr id="3" name="TextBox 2"/>
          <p:cNvSpPr txBox="1"/>
          <p:nvPr/>
        </p:nvSpPr>
        <p:spPr>
          <a:xfrm>
            <a:off x="4902200" y="1879600"/>
            <a:ext cx="184666" cy="1200329"/>
          </a:xfrm>
          <a:prstGeom prst="rect">
            <a:avLst/>
          </a:prstGeom>
          <a:noFill/>
        </p:spPr>
        <p:txBody>
          <a:bodyPr wrap="none" rtlCol="0">
            <a:spAutoFit/>
          </a:bodyPr>
          <a:lstStyle/>
          <a:p>
            <a:endParaRPr lang="en-US" dirty="0"/>
          </a:p>
          <a:p>
            <a:endParaRPr lang="en-US" dirty="0"/>
          </a:p>
          <a:p>
            <a:endParaRPr lang="en-US" dirty="0"/>
          </a:p>
          <a:p>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810" r="-1465"/>
          <a:stretch/>
        </p:blipFill>
        <p:spPr>
          <a:xfrm>
            <a:off x="1620000" y="1143000"/>
            <a:ext cx="7416000" cy="5638800"/>
          </a:xfrm>
          <a:prstGeom prst="rect">
            <a:avLst/>
          </a:prstGeom>
          <a:solidFill>
            <a:schemeClr val="bg1"/>
          </a:solidFill>
        </p:spPr>
      </p:pic>
    </p:spTree>
    <p:extLst>
      <p:ext uri="{BB962C8B-B14F-4D97-AF65-F5344CB8AC3E}">
        <p14:creationId xmlns:p14="http://schemas.microsoft.com/office/powerpoint/2010/main" val="1784598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20000" y="540000"/>
            <a:ext cx="7200000" cy="523220"/>
          </a:xfrm>
          <a:prstGeom prst="rect">
            <a:avLst/>
          </a:prstGeom>
          <a:solidFill>
            <a:schemeClr val="bg2">
              <a:lumMod val="20000"/>
              <a:lumOff val="80000"/>
            </a:schemeClr>
          </a:solidFill>
        </p:spPr>
        <p:txBody>
          <a:bodyPr wrap="square" rtlCol="0">
            <a:spAutoFit/>
          </a:bodyPr>
          <a:lstStyle/>
          <a:p>
            <a:r>
              <a:rPr lang="en-US" sz="2800" b="1" dirty="0">
                <a:solidFill>
                  <a:srgbClr val="000090"/>
                </a:solidFill>
                <a:latin typeface="Arial"/>
                <a:cs typeface="Arial"/>
              </a:rPr>
              <a:t>INTER-CLUSTERING</a:t>
            </a:r>
            <a:r>
              <a:rPr lang="en-US" sz="2800" b="1" dirty="0">
                <a:latin typeface="Arial"/>
                <a:cs typeface="Arial"/>
              </a:rPr>
              <a:t> </a:t>
            </a:r>
          </a:p>
        </p:txBody>
      </p:sp>
      <p:sp>
        <p:nvSpPr>
          <p:cNvPr id="3" name="TextBox 2"/>
          <p:cNvSpPr txBox="1"/>
          <p:nvPr/>
        </p:nvSpPr>
        <p:spPr>
          <a:xfrm>
            <a:off x="2933700" y="1854200"/>
            <a:ext cx="184666" cy="369332"/>
          </a:xfrm>
          <a:prstGeom prst="rect">
            <a:avLst/>
          </a:prstGeom>
          <a:noFill/>
        </p:spPr>
        <p:txBody>
          <a:bodyPr wrap="none" rtlCol="0">
            <a:spAutoFit/>
          </a:bodyPr>
          <a:lstStyle/>
          <a:p>
            <a:endParaRPr lang="en-US" dirty="0"/>
          </a:p>
        </p:txBody>
      </p:sp>
      <p:sp>
        <p:nvSpPr>
          <p:cNvPr id="4" name="Rectangle 3"/>
          <p:cNvSpPr/>
          <p:nvPr/>
        </p:nvSpPr>
        <p:spPr>
          <a:xfrm>
            <a:off x="1620000" y="1260000"/>
            <a:ext cx="7200000" cy="2246769"/>
          </a:xfrm>
          <a:prstGeom prst="rect">
            <a:avLst/>
          </a:prstGeom>
        </p:spPr>
        <p:txBody>
          <a:bodyPr wrap="square">
            <a:spAutoFit/>
          </a:bodyPr>
          <a:lstStyle/>
          <a:p>
            <a:pPr marL="0" lvl="2" algn="just"/>
            <a:r>
              <a:rPr lang="en-GB" sz="2000" dirty="0">
                <a:latin typeface="Arial"/>
                <a:cs typeface="Arial"/>
              </a:rPr>
              <a:t>An inter-cluster is an association of clusters within a specific interregional or transnational area and engaged in processes aimed at common strategic development. </a:t>
            </a:r>
          </a:p>
          <a:p>
            <a:pPr marL="0" lvl="2" algn="just"/>
            <a:endParaRPr lang="en-GB" sz="2000" dirty="0">
              <a:latin typeface="Arial"/>
              <a:cs typeface="Arial"/>
            </a:endParaRPr>
          </a:p>
          <a:p>
            <a:pPr marL="0" lvl="2" algn="just"/>
            <a:r>
              <a:rPr lang="en-GB" sz="2000" dirty="0">
                <a:latin typeface="Arial"/>
                <a:cs typeface="Arial"/>
              </a:rPr>
              <a:t>The objective is to promote synergies around high value added products and services, and thereby contribute to the emergence of European industrial projects</a:t>
            </a:r>
            <a:r>
              <a:rPr lang="fr-FR" sz="2000" dirty="0">
                <a:latin typeface="Arial"/>
                <a:cs typeface="Arial"/>
              </a:rPr>
              <a:t>.</a:t>
            </a:r>
            <a:endParaRPr lang="en-GB" sz="2000" dirty="0">
              <a:latin typeface="Arial"/>
              <a:cs typeface="Arial"/>
            </a:endParaRPr>
          </a:p>
        </p:txBody>
      </p:sp>
    </p:spTree>
    <p:extLst>
      <p:ext uri="{BB962C8B-B14F-4D97-AF65-F5344CB8AC3E}">
        <p14:creationId xmlns:p14="http://schemas.microsoft.com/office/powerpoint/2010/main" val="1116339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0894" b="88"/>
          <a:stretch/>
        </p:blipFill>
        <p:spPr>
          <a:xfrm>
            <a:off x="2688387" y="1683240"/>
            <a:ext cx="4376826" cy="3491519"/>
          </a:xfrm>
          <a:prstGeom prst="rect">
            <a:avLst/>
          </a:prstGeom>
        </p:spPr>
      </p:pic>
    </p:spTree>
    <p:extLst>
      <p:ext uri="{BB962C8B-B14F-4D97-AF65-F5344CB8AC3E}">
        <p14:creationId xmlns:p14="http://schemas.microsoft.com/office/powerpoint/2010/main" val="195515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40000"/>
            <a:ext cx="7200000" cy="504000"/>
          </a:xfrm>
          <a:solidFill>
            <a:schemeClr val="bg2">
              <a:lumMod val="20000"/>
              <a:lumOff val="80000"/>
            </a:schemeClr>
          </a:solidFill>
        </p:spPr>
        <p:txBody>
          <a:bodyPr/>
          <a:lstStyle/>
          <a:p>
            <a:pPr algn="l"/>
            <a:r>
              <a:rPr lang="en-GB" sz="2800" dirty="0">
                <a:solidFill>
                  <a:srgbClr val="000090"/>
                </a:solidFill>
                <a:latin typeface="Arial"/>
                <a:cs typeface="Arial"/>
              </a:rPr>
              <a:t>Clustering rationale</a:t>
            </a:r>
          </a:p>
        </p:txBody>
      </p:sp>
      <p:sp>
        <p:nvSpPr>
          <p:cNvPr id="5" name="TextBox 4"/>
          <p:cNvSpPr txBox="1"/>
          <p:nvPr/>
        </p:nvSpPr>
        <p:spPr>
          <a:xfrm>
            <a:off x="7080168" y="218989"/>
            <a:ext cx="184666" cy="3416320"/>
          </a:xfrm>
          <a:prstGeom prst="rect">
            <a:avLst/>
          </a:prstGeom>
          <a:noFill/>
        </p:spPr>
        <p:txBody>
          <a:bodyPr wrap="non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Rectangle 2"/>
          <p:cNvSpPr/>
          <p:nvPr/>
        </p:nvSpPr>
        <p:spPr>
          <a:xfrm>
            <a:off x="2438400" y="381000"/>
            <a:ext cx="4953000" cy="369332"/>
          </a:xfrm>
          <a:prstGeom prst="rect">
            <a:avLst/>
          </a:prstGeom>
        </p:spPr>
        <p:txBody>
          <a:bodyPr wrap="square">
            <a:spAutoFit/>
          </a:bodyPr>
          <a:lstStyle/>
          <a:p>
            <a:r>
              <a:rPr lang="en-US" b="1" dirty="0">
                <a:latin typeface="Tahoma" charset="0"/>
                <a:ea typeface="MS Gothic" charset="0"/>
                <a:cs typeface="Arial" charset="0"/>
              </a:rPr>
              <a:t> </a:t>
            </a:r>
            <a:endParaRPr lang="en-US" b="1" u="sng" dirty="0">
              <a:latin typeface="Arial"/>
              <a:ea typeface="MS Gothic" charset="0"/>
              <a:cs typeface="Arial"/>
            </a:endParaRPr>
          </a:p>
        </p:txBody>
      </p:sp>
      <p:sp>
        <p:nvSpPr>
          <p:cNvPr id="11" name="Rectangle 10"/>
          <p:cNvSpPr/>
          <p:nvPr/>
        </p:nvSpPr>
        <p:spPr>
          <a:xfrm>
            <a:off x="1620000" y="1143000"/>
            <a:ext cx="7200000" cy="1138773"/>
          </a:xfrm>
          <a:prstGeom prst="rect">
            <a:avLst/>
          </a:prstGeom>
        </p:spPr>
        <p:txBody>
          <a:bodyPr wrap="square">
            <a:spAutoFit/>
          </a:bodyPr>
          <a:lstStyle/>
          <a:p>
            <a:pPr algn="just">
              <a:spcAft>
                <a:spcPts val="1200"/>
              </a:spcAft>
            </a:pPr>
            <a:r>
              <a:rPr lang="en-US" sz="2000" dirty="0">
                <a:latin typeface="Arial"/>
                <a:ea typeface="MS Gothic" charset="0"/>
                <a:cs typeface="Arial"/>
              </a:rPr>
              <a:t>Clustering is one of the key drivers of economic growth in localities, cities and regions</a:t>
            </a:r>
            <a:endParaRPr lang="en-US" u="sng" dirty="0">
              <a:latin typeface="Arial"/>
              <a:ea typeface="MS Gothic" charset="0"/>
              <a:cs typeface="Arial"/>
            </a:endParaRPr>
          </a:p>
          <a:p>
            <a:endParaRPr lang="en-US" b="1" u="sng" dirty="0">
              <a:latin typeface="Arial"/>
              <a:ea typeface="MS Gothic" charset="0"/>
              <a:cs typeface="Arial"/>
            </a:endParaRPr>
          </a:p>
        </p:txBody>
      </p:sp>
      <p:graphicFrame>
        <p:nvGraphicFramePr>
          <p:cNvPr id="4" name="Diagram 3"/>
          <p:cNvGraphicFramePr/>
          <p:nvPr>
            <p:extLst>
              <p:ext uri="{D42A27DB-BD31-4B8C-83A1-F6EECF244321}">
                <p14:modId xmlns:p14="http://schemas.microsoft.com/office/powerpoint/2010/main" val="1675435727"/>
              </p:ext>
            </p:extLst>
          </p:nvPr>
        </p:nvGraphicFramePr>
        <p:xfrm>
          <a:off x="2057400" y="20574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8831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1620000"/>
            <a:ext cx="7200000" cy="1656600"/>
          </a:xfrm>
        </p:spPr>
        <p:txBody>
          <a:bodyPr anchor="t" anchorCtr="0"/>
          <a:lstStyle/>
          <a:p>
            <a:pPr algn="l"/>
            <a:r>
              <a:rPr lang="en-GB" sz="2800" dirty="0">
                <a:solidFill>
                  <a:srgbClr val="000090"/>
                </a:solidFill>
                <a:latin typeface="Arial" panose="020B0604020202020204" pitchFamily="34" charset="0"/>
                <a:cs typeface="Arial" panose="020B0604020202020204" pitchFamily="34" charset="0"/>
              </a:rPr>
              <a:t>METHODOLOGY FOR CLUSTER ANALYSIS, CLUSTER DEVELOPMENT AND SUPPORT POLICIES</a:t>
            </a:r>
            <a:br>
              <a:rPr lang="en-GB" sz="2000" dirty="0">
                <a:solidFill>
                  <a:srgbClr val="000090"/>
                </a:solidFill>
                <a:latin typeface="Arial" panose="020B0604020202020204" pitchFamily="34" charset="0"/>
                <a:cs typeface="Arial" panose="020B0604020202020204" pitchFamily="34" charset="0"/>
              </a:rPr>
            </a:br>
            <a:endParaRPr lang="en-US" sz="2000" dirty="0">
              <a:solidFill>
                <a:srgbClr val="000090"/>
              </a:solidFill>
              <a:latin typeface="Arial" panose="020B0604020202020204" pitchFamily="34" charset="0"/>
              <a:cs typeface="Arial" panose="020B0604020202020204" pitchFamily="34" charset="0"/>
            </a:endParaRPr>
          </a:p>
        </p:txBody>
      </p:sp>
      <p:sp>
        <p:nvSpPr>
          <p:cNvPr id="3" name="Rectangle 2"/>
          <p:cNvSpPr/>
          <p:nvPr/>
        </p:nvSpPr>
        <p:spPr bwMode="auto">
          <a:xfrm>
            <a:off x="1620000" y="540000"/>
            <a:ext cx="7200000" cy="50400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r>
              <a:rPr lang="en-GB" sz="2800" b="1" dirty="0">
                <a:solidFill>
                  <a:srgbClr val="000090"/>
                </a:solidFill>
                <a:latin typeface="Arial"/>
                <a:cs typeface="Arial"/>
              </a:rPr>
              <a:t>WORKSHOP</a:t>
            </a:r>
            <a:endParaRPr lang="hr-HR" sz="2800" b="1" kern="0" dirty="0">
              <a:solidFill>
                <a:srgbClr val="000090"/>
              </a:solidFill>
              <a:latin typeface="Arial"/>
            </a:endParaRPr>
          </a:p>
        </p:txBody>
      </p:sp>
      <p:sp>
        <p:nvSpPr>
          <p:cNvPr id="4" name="TextBox 3"/>
          <p:cNvSpPr txBox="1"/>
          <p:nvPr/>
        </p:nvSpPr>
        <p:spPr>
          <a:xfrm>
            <a:off x="3429000" y="3621767"/>
            <a:ext cx="2938625" cy="523220"/>
          </a:xfrm>
          <a:prstGeom prst="rect">
            <a:avLst/>
          </a:prstGeom>
          <a:solidFill>
            <a:srgbClr val="00B050"/>
          </a:solidFill>
        </p:spPr>
        <p:txBody>
          <a:bodyPr wrap="none" rtlCol="0">
            <a:spAutoFit/>
          </a:bodyPr>
          <a:lstStyle/>
          <a:p>
            <a:r>
              <a:rPr lang="tr-TR" sz="2800" b="1" dirty="0">
                <a:solidFill>
                  <a:schemeClr val="bg1"/>
                </a:solidFill>
                <a:latin typeface="Arial" panose="020B0604020202020204" pitchFamily="34" charset="0"/>
                <a:cs typeface="Arial" panose="020B0604020202020204" pitchFamily="34" charset="0"/>
              </a:rPr>
              <a:t>INTRODUCTION</a:t>
            </a:r>
          </a:p>
        </p:txBody>
      </p:sp>
    </p:spTree>
    <p:extLst>
      <p:ext uri="{BB962C8B-B14F-4D97-AF65-F5344CB8AC3E}">
        <p14:creationId xmlns:p14="http://schemas.microsoft.com/office/powerpoint/2010/main" val="369920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870">
                                          <p:stCondLst>
                                            <p:cond delay="0"/>
                                          </p:stCondLst>
                                        </p:cTn>
                                        <p:tgtEl>
                                          <p:spTgt spid="4"/>
                                        </p:tgtEl>
                                      </p:cBhvr>
                                    </p:animEffect>
                                    <p:anim calcmode="lin" valueType="num">
                                      <p:cBhvr>
                                        <p:cTn id="8" dur="273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4"/>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4"/>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4"/>
                                        </p:tgtEl>
                                        <p:attrNameLst>
                                          <p:attrName>ppt_y</p:attrName>
                                        </p:attrNameLst>
                                      </p:cBhvr>
                                      <p:tavLst>
                                        <p:tav tm="0" fmla="#ppt_y-sin(pi*$)/81">
                                          <p:val>
                                            <p:fltVal val="0"/>
                                          </p:val>
                                        </p:tav>
                                        <p:tav tm="100000">
                                          <p:val>
                                            <p:fltVal val="1"/>
                                          </p:val>
                                        </p:tav>
                                      </p:tavLst>
                                    </p:anim>
                                    <p:animScale>
                                      <p:cBhvr>
                                        <p:cTn id="13" dur="39">
                                          <p:stCondLst>
                                            <p:cond delay="975"/>
                                          </p:stCondLst>
                                        </p:cTn>
                                        <p:tgtEl>
                                          <p:spTgt spid="4"/>
                                        </p:tgtEl>
                                      </p:cBhvr>
                                      <p:to x="100000" y="60000"/>
                                    </p:animScale>
                                    <p:animScale>
                                      <p:cBhvr>
                                        <p:cTn id="14" dur="249" decel="50000">
                                          <p:stCondLst>
                                            <p:cond delay="1014"/>
                                          </p:stCondLst>
                                        </p:cTn>
                                        <p:tgtEl>
                                          <p:spTgt spid="4"/>
                                        </p:tgtEl>
                                      </p:cBhvr>
                                      <p:to x="100000" y="100000"/>
                                    </p:animScale>
                                    <p:animScale>
                                      <p:cBhvr>
                                        <p:cTn id="15" dur="39">
                                          <p:stCondLst>
                                            <p:cond delay="1968"/>
                                          </p:stCondLst>
                                        </p:cTn>
                                        <p:tgtEl>
                                          <p:spTgt spid="4"/>
                                        </p:tgtEl>
                                      </p:cBhvr>
                                      <p:to x="100000" y="80000"/>
                                    </p:animScale>
                                    <p:animScale>
                                      <p:cBhvr>
                                        <p:cTn id="16" dur="249" decel="50000">
                                          <p:stCondLst>
                                            <p:cond delay="2007"/>
                                          </p:stCondLst>
                                        </p:cTn>
                                        <p:tgtEl>
                                          <p:spTgt spid="4"/>
                                        </p:tgtEl>
                                      </p:cBhvr>
                                      <p:to x="100000" y="100000"/>
                                    </p:animScale>
                                    <p:animScale>
                                      <p:cBhvr>
                                        <p:cTn id="17" dur="39">
                                          <p:stCondLst>
                                            <p:cond delay="2463"/>
                                          </p:stCondLst>
                                        </p:cTn>
                                        <p:tgtEl>
                                          <p:spTgt spid="4"/>
                                        </p:tgtEl>
                                      </p:cBhvr>
                                      <p:to x="100000" y="90000"/>
                                    </p:animScale>
                                    <p:animScale>
                                      <p:cBhvr>
                                        <p:cTn id="18" dur="249" decel="50000">
                                          <p:stCondLst>
                                            <p:cond delay="2502"/>
                                          </p:stCondLst>
                                        </p:cTn>
                                        <p:tgtEl>
                                          <p:spTgt spid="4"/>
                                        </p:tgtEl>
                                      </p:cBhvr>
                                      <p:to x="100000" y="100000"/>
                                    </p:animScale>
                                    <p:animScale>
                                      <p:cBhvr>
                                        <p:cTn id="19" dur="39">
                                          <p:stCondLst>
                                            <p:cond delay="2712"/>
                                          </p:stCondLst>
                                        </p:cTn>
                                        <p:tgtEl>
                                          <p:spTgt spid="4"/>
                                        </p:tgtEl>
                                      </p:cBhvr>
                                      <p:to x="100000" y="95000"/>
                                    </p:animScale>
                                    <p:animScale>
                                      <p:cBhvr>
                                        <p:cTn id="20" dur="249" decel="50000">
                                          <p:stCondLst>
                                            <p:cond delay="2751"/>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40000"/>
            <a:ext cx="7200000" cy="504000"/>
          </a:xfrm>
          <a:solidFill>
            <a:schemeClr val="bg2">
              <a:lumMod val="20000"/>
              <a:lumOff val="80000"/>
            </a:schemeClr>
          </a:solidFill>
        </p:spPr>
        <p:txBody>
          <a:bodyPr/>
          <a:lstStyle/>
          <a:p>
            <a:pPr algn="l"/>
            <a:r>
              <a:rPr lang="en-US" sz="2800" dirty="0">
                <a:solidFill>
                  <a:srgbClr val="000090"/>
                </a:solidFill>
                <a:latin typeface="Arial" panose="020B0604020202020204" pitchFamily="34" charset="0"/>
                <a:cs typeface="Arial" panose="020B0604020202020204" pitchFamily="34" charset="0"/>
              </a:rPr>
              <a:t>Productivity</a:t>
            </a:r>
          </a:p>
        </p:txBody>
      </p:sp>
      <p:graphicFrame>
        <p:nvGraphicFramePr>
          <p:cNvPr id="3" name="Diagram 2"/>
          <p:cNvGraphicFramePr/>
          <p:nvPr>
            <p:extLst>
              <p:ext uri="{D42A27DB-BD31-4B8C-83A1-F6EECF244321}">
                <p14:modId xmlns:p14="http://schemas.microsoft.com/office/powerpoint/2010/main" val="3282389362"/>
              </p:ext>
            </p:extLst>
          </p:nvPr>
        </p:nvGraphicFramePr>
        <p:xfrm>
          <a:off x="1748057" y="1859220"/>
          <a:ext cx="7167343" cy="43129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1612742" y="1151334"/>
            <a:ext cx="6845457" cy="707886"/>
          </a:xfrm>
          <a:prstGeom prst="rect">
            <a:avLst/>
          </a:prstGeom>
        </p:spPr>
        <p:txBody>
          <a:bodyPr wrap="square">
            <a:spAutoFit/>
          </a:bodyPr>
          <a:lstStyle/>
          <a:p>
            <a:pPr algn="just">
              <a:spcAft>
                <a:spcPts val="1200"/>
              </a:spcAft>
            </a:pPr>
            <a:r>
              <a:rPr lang="en-US" sz="2000" dirty="0">
                <a:latin typeface="Arial"/>
                <a:cs typeface="Arial"/>
              </a:rPr>
              <a:t>Improved productivity within clusters is taking place in the following ways:</a:t>
            </a:r>
          </a:p>
        </p:txBody>
      </p:sp>
    </p:spTree>
    <p:extLst>
      <p:ext uri="{BB962C8B-B14F-4D97-AF65-F5344CB8AC3E}">
        <p14:creationId xmlns:p14="http://schemas.microsoft.com/office/powerpoint/2010/main" val="2148759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graphicEl>
                                              <a:dgm id="{CD61E1F6-2790-4B6A-8505-CAEC9853B3C9}"/>
                                            </p:graphicEl>
                                          </p:spTgt>
                                        </p:tgtEl>
                                        <p:attrNameLst>
                                          <p:attrName>style.visibility</p:attrName>
                                        </p:attrNameLst>
                                      </p:cBhvr>
                                      <p:to>
                                        <p:strVal val="visible"/>
                                      </p:to>
                                    </p:set>
                                    <p:animEffect transition="in" filter="fade">
                                      <p:cBhvr>
                                        <p:cTn id="7" dur="1000"/>
                                        <p:tgtEl>
                                          <p:spTgt spid="3">
                                            <p:graphicEl>
                                              <a:dgm id="{CD61E1F6-2790-4B6A-8505-CAEC9853B3C9}"/>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graphicEl>
                                              <a:dgm id="{6264AF95-F7F2-41D5-8B6C-A7258F701A14}"/>
                                            </p:graphicEl>
                                          </p:spTgt>
                                        </p:tgtEl>
                                        <p:attrNameLst>
                                          <p:attrName>style.visibility</p:attrName>
                                        </p:attrNameLst>
                                      </p:cBhvr>
                                      <p:to>
                                        <p:strVal val="visible"/>
                                      </p:to>
                                    </p:set>
                                    <p:animEffect transition="in" filter="fade">
                                      <p:cBhvr>
                                        <p:cTn id="10" dur="1000"/>
                                        <p:tgtEl>
                                          <p:spTgt spid="3">
                                            <p:graphicEl>
                                              <a:dgm id="{6264AF95-F7F2-41D5-8B6C-A7258F701A14}"/>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graphicEl>
                                              <a:dgm id="{5F685463-18D2-45FD-9398-82FBBF4B94BE}"/>
                                            </p:graphicEl>
                                          </p:spTgt>
                                        </p:tgtEl>
                                        <p:attrNameLst>
                                          <p:attrName>style.visibility</p:attrName>
                                        </p:attrNameLst>
                                      </p:cBhvr>
                                      <p:to>
                                        <p:strVal val="visible"/>
                                      </p:to>
                                    </p:set>
                                    <p:animEffect transition="in" filter="fade">
                                      <p:cBhvr>
                                        <p:cTn id="13" dur="1000"/>
                                        <p:tgtEl>
                                          <p:spTgt spid="3">
                                            <p:graphicEl>
                                              <a:dgm id="{5F685463-18D2-45FD-9398-82FBBF4B94BE}"/>
                                            </p:graphic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graphicEl>
                                              <a:dgm id="{74D9E82E-45C0-4A62-B829-013987947C64}"/>
                                            </p:graphicEl>
                                          </p:spTgt>
                                        </p:tgtEl>
                                        <p:attrNameLst>
                                          <p:attrName>style.visibility</p:attrName>
                                        </p:attrNameLst>
                                      </p:cBhvr>
                                      <p:to>
                                        <p:strVal val="visible"/>
                                      </p:to>
                                    </p:set>
                                    <p:animEffect transition="in" filter="fade">
                                      <p:cBhvr>
                                        <p:cTn id="16" dur="1000"/>
                                        <p:tgtEl>
                                          <p:spTgt spid="3">
                                            <p:graphicEl>
                                              <a:dgm id="{74D9E82E-45C0-4A62-B829-013987947C64}"/>
                                            </p:graphic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graphicEl>
                                              <a:dgm id="{4605040A-9F24-433B-8E97-9578B54172C4}"/>
                                            </p:graphicEl>
                                          </p:spTgt>
                                        </p:tgtEl>
                                        <p:attrNameLst>
                                          <p:attrName>style.visibility</p:attrName>
                                        </p:attrNameLst>
                                      </p:cBhvr>
                                      <p:to>
                                        <p:strVal val="visible"/>
                                      </p:to>
                                    </p:set>
                                    <p:animEffect transition="in" filter="fade">
                                      <p:cBhvr>
                                        <p:cTn id="19" dur="1000"/>
                                        <p:tgtEl>
                                          <p:spTgt spid="3">
                                            <p:graphicEl>
                                              <a:dgm id="{4605040A-9F24-433B-8E97-9578B54172C4}"/>
                                            </p:graphicEl>
                                          </p:spTgt>
                                        </p:tgtEl>
                                      </p:cBhvr>
                                    </p:animEffect>
                                  </p:childTnLst>
                                </p:cTn>
                              </p:par>
                            </p:childTnLst>
                          </p:cTn>
                        </p:par>
                        <p:par>
                          <p:cTn id="20" fill="hold">
                            <p:stCondLst>
                              <p:cond delay="1000"/>
                            </p:stCondLst>
                            <p:childTnLst>
                              <p:par>
                                <p:cTn id="21" presetID="10" presetClass="entr" presetSubtype="0" fill="hold" grpId="0" nodeType="afterEffect">
                                  <p:stCondLst>
                                    <p:cond delay="2500"/>
                                  </p:stCondLst>
                                  <p:childTnLst>
                                    <p:set>
                                      <p:cBhvr>
                                        <p:cTn id="22" dur="1" fill="hold">
                                          <p:stCondLst>
                                            <p:cond delay="0"/>
                                          </p:stCondLst>
                                        </p:cTn>
                                        <p:tgtEl>
                                          <p:spTgt spid="3">
                                            <p:graphicEl>
                                              <a:dgm id="{0D5E7A6A-D869-4276-AE79-BC0CE3451C42}"/>
                                            </p:graphicEl>
                                          </p:spTgt>
                                        </p:tgtEl>
                                        <p:attrNameLst>
                                          <p:attrName>style.visibility</p:attrName>
                                        </p:attrNameLst>
                                      </p:cBhvr>
                                      <p:to>
                                        <p:strVal val="visible"/>
                                      </p:to>
                                    </p:set>
                                    <p:animEffect transition="in" filter="fade">
                                      <p:cBhvr>
                                        <p:cTn id="23" dur="1000"/>
                                        <p:tgtEl>
                                          <p:spTgt spid="3">
                                            <p:graphicEl>
                                              <a:dgm id="{0D5E7A6A-D869-4276-AE79-BC0CE3451C42}"/>
                                            </p:graphicEl>
                                          </p:spTgt>
                                        </p:tgtEl>
                                      </p:cBhvr>
                                    </p:animEffect>
                                  </p:childTnLst>
                                </p:cTn>
                              </p:par>
                              <p:par>
                                <p:cTn id="24" presetID="10" presetClass="entr" presetSubtype="0" fill="hold" grpId="0" nodeType="withEffect">
                                  <p:stCondLst>
                                    <p:cond delay="2500"/>
                                  </p:stCondLst>
                                  <p:childTnLst>
                                    <p:set>
                                      <p:cBhvr>
                                        <p:cTn id="25" dur="1" fill="hold">
                                          <p:stCondLst>
                                            <p:cond delay="0"/>
                                          </p:stCondLst>
                                        </p:cTn>
                                        <p:tgtEl>
                                          <p:spTgt spid="3">
                                            <p:graphicEl>
                                              <a:dgm id="{F9D79CA8-686F-4301-A7D8-DDA8BD4A0D4F}"/>
                                            </p:graphicEl>
                                          </p:spTgt>
                                        </p:tgtEl>
                                        <p:attrNameLst>
                                          <p:attrName>style.visibility</p:attrName>
                                        </p:attrNameLst>
                                      </p:cBhvr>
                                      <p:to>
                                        <p:strVal val="visible"/>
                                      </p:to>
                                    </p:set>
                                    <p:animEffect transition="in" filter="fade">
                                      <p:cBhvr>
                                        <p:cTn id="26" dur="1000"/>
                                        <p:tgtEl>
                                          <p:spTgt spid="3">
                                            <p:graphicEl>
                                              <a:dgm id="{F9D79CA8-686F-4301-A7D8-DDA8BD4A0D4F}"/>
                                            </p:graphicEl>
                                          </p:spTgt>
                                        </p:tgtEl>
                                      </p:cBhvr>
                                    </p:animEffect>
                                  </p:childTnLst>
                                </p:cTn>
                              </p:par>
                              <p:par>
                                <p:cTn id="27" presetID="10" presetClass="entr" presetSubtype="0" fill="hold" grpId="0" nodeType="withEffect">
                                  <p:stCondLst>
                                    <p:cond delay="2500"/>
                                  </p:stCondLst>
                                  <p:childTnLst>
                                    <p:set>
                                      <p:cBhvr>
                                        <p:cTn id="28" dur="1" fill="hold">
                                          <p:stCondLst>
                                            <p:cond delay="0"/>
                                          </p:stCondLst>
                                        </p:cTn>
                                        <p:tgtEl>
                                          <p:spTgt spid="3">
                                            <p:graphicEl>
                                              <a:dgm id="{F3F2F352-61D9-4A72-93C1-D80A18CC688A}"/>
                                            </p:graphicEl>
                                          </p:spTgt>
                                        </p:tgtEl>
                                        <p:attrNameLst>
                                          <p:attrName>style.visibility</p:attrName>
                                        </p:attrNameLst>
                                      </p:cBhvr>
                                      <p:to>
                                        <p:strVal val="visible"/>
                                      </p:to>
                                    </p:set>
                                    <p:animEffect transition="in" filter="fade">
                                      <p:cBhvr>
                                        <p:cTn id="29" dur="1000"/>
                                        <p:tgtEl>
                                          <p:spTgt spid="3">
                                            <p:graphicEl>
                                              <a:dgm id="{F3F2F352-61D9-4A72-93C1-D80A18CC688A}"/>
                                            </p:graphicEl>
                                          </p:spTgt>
                                        </p:tgtEl>
                                      </p:cBhvr>
                                    </p:animEffect>
                                  </p:childTnLst>
                                </p:cTn>
                              </p:par>
                              <p:par>
                                <p:cTn id="30" presetID="10" presetClass="entr" presetSubtype="0" fill="hold" grpId="0" nodeType="withEffect">
                                  <p:stCondLst>
                                    <p:cond delay="2500"/>
                                  </p:stCondLst>
                                  <p:childTnLst>
                                    <p:set>
                                      <p:cBhvr>
                                        <p:cTn id="31" dur="1" fill="hold">
                                          <p:stCondLst>
                                            <p:cond delay="0"/>
                                          </p:stCondLst>
                                        </p:cTn>
                                        <p:tgtEl>
                                          <p:spTgt spid="3">
                                            <p:graphicEl>
                                              <a:dgm id="{B2B1E5FB-71F9-432A-A23F-016C52888C91}"/>
                                            </p:graphicEl>
                                          </p:spTgt>
                                        </p:tgtEl>
                                        <p:attrNameLst>
                                          <p:attrName>style.visibility</p:attrName>
                                        </p:attrNameLst>
                                      </p:cBhvr>
                                      <p:to>
                                        <p:strVal val="visible"/>
                                      </p:to>
                                    </p:set>
                                    <p:animEffect transition="in" filter="fade">
                                      <p:cBhvr>
                                        <p:cTn id="32" dur="1000"/>
                                        <p:tgtEl>
                                          <p:spTgt spid="3">
                                            <p:graphicEl>
                                              <a:dgm id="{B2B1E5FB-71F9-432A-A23F-016C52888C91}"/>
                                            </p:graphicEl>
                                          </p:spTgt>
                                        </p:tgtEl>
                                      </p:cBhvr>
                                    </p:animEffect>
                                  </p:childTnLst>
                                </p:cTn>
                              </p:par>
                              <p:par>
                                <p:cTn id="33" presetID="10" presetClass="entr" presetSubtype="0" fill="hold" grpId="0" nodeType="withEffect">
                                  <p:stCondLst>
                                    <p:cond delay="2500"/>
                                  </p:stCondLst>
                                  <p:childTnLst>
                                    <p:set>
                                      <p:cBhvr>
                                        <p:cTn id="34" dur="1" fill="hold">
                                          <p:stCondLst>
                                            <p:cond delay="0"/>
                                          </p:stCondLst>
                                        </p:cTn>
                                        <p:tgtEl>
                                          <p:spTgt spid="3">
                                            <p:graphicEl>
                                              <a:dgm id="{1EEDF264-4B98-44EC-9457-47564AB3DDD6}"/>
                                            </p:graphicEl>
                                          </p:spTgt>
                                        </p:tgtEl>
                                        <p:attrNameLst>
                                          <p:attrName>style.visibility</p:attrName>
                                        </p:attrNameLst>
                                      </p:cBhvr>
                                      <p:to>
                                        <p:strVal val="visible"/>
                                      </p:to>
                                    </p:set>
                                    <p:animEffect transition="in" filter="fade">
                                      <p:cBhvr>
                                        <p:cTn id="35" dur="1000"/>
                                        <p:tgtEl>
                                          <p:spTgt spid="3">
                                            <p:graphicEl>
                                              <a:dgm id="{1EEDF264-4B98-44EC-9457-47564AB3DDD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lvlAtOnc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304800"/>
            <a:ext cx="7200000" cy="504000"/>
          </a:xfrm>
          <a:solidFill>
            <a:schemeClr val="bg2">
              <a:lumMod val="20000"/>
              <a:lumOff val="80000"/>
            </a:schemeClr>
          </a:solidFill>
        </p:spPr>
        <p:txBody>
          <a:bodyPr/>
          <a:lstStyle/>
          <a:p>
            <a:pPr algn="l"/>
            <a:r>
              <a:rPr lang="en-GB" sz="2800" dirty="0">
                <a:solidFill>
                  <a:srgbClr val="000090"/>
                </a:solidFill>
                <a:latin typeface="Arial" panose="020B0604020202020204" pitchFamily="34" charset="0"/>
                <a:cs typeface="Arial" panose="020B0604020202020204" pitchFamily="34" charset="0"/>
              </a:rPr>
              <a:t>Innovation</a:t>
            </a:r>
            <a:endParaRPr lang="en-US" sz="3200" dirty="0">
              <a:solidFill>
                <a:srgbClr val="000090"/>
              </a:solidFill>
              <a:latin typeface="Arial" panose="020B0604020202020204" pitchFamily="34" charset="0"/>
              <a:cs typeface="Arial" panose="020B0604020202020204" pitchFamily="34" charset="0"/>
            </a:endParaRPr>
          </a:p>
        </p:txBody>
      </p:sp>
      <p:graphicFrame>
        <p:nvGraphicFramePr>
          <p:cNvPr id="5" name="Diagram 4"/>
          <p:cNvGraphicFramePr/>
          <p:nvPr>
            <p:extLst>
              <p:ext uri="{D42A27DB-BD31-4B8C-83A1-F6EECF244321}">
                <p14:modId xmlns:p14="http://schemas.microsoft.com/office/powerpoint/2010/main" val="3350812258"/>
              </p:ext>
            </p:extLst>
          </p:nvPr>
        </p:nvGraphicFramePr>
        <p:xfrm>
          <a:off x="1652656" y="1630620"/>
          <a:ext cx="7167343" cy="43129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1590971" y="893244"/>
            <a:ext cx="7229028" cy="707886"/>
          </a:xfrm>
          <a:prstGeom prst="rect">
            <a:avLst/>
          </a:prstGeom>
        </p:spPr>
        <p:txBody>
          <a:bodyPr wrap="square">
            <a:spAutoFit/>
          </a:bodyPr>
          <a:lstStyle/>
          <a:p>
            <a:pPr algn="just">
              <a:spcAft>
                <a:spcPts val="600"/>
              </a:spcAft>
            </a:pPr>
            <a:r>
              <a:rPr lang="en-US" sz="2000" dirty="0">
                <a:latin typeface="Arial"/>
                <a:cs typeface="Arial"/>
              </a:rPr>
              <a:t>Clusters can contribute to innovation growth in the following ways:</a:t>
            </a:r>
            <a:endParaRPr lang="hr-HR" sz="2000" dirty="0">
              <a:latin typeface="Arial"/>
              <a:cs typeface="Arial"/>
            </a:endParaRPr>
          </a:p>
        </p:txBody>
      </p:sp>
    </p:spTree>
    <p:extLst>
      <p:ext uri="{BB962C8B-B14F-4D97-AF65-F5344CB8AC3E}">
        <p14:creationId xmlns:p14="http://schemas.microsoft.com/office/powerpoint/2010/main" val="33540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graphicEl>
                                              <a:dgm id="{CD61E1F6-2790-4B6A-8505-CAEC9853B3C9}"/>
                                            </p:graphicEl>
                                          </p:spTgt>
                                        </p:tgtEl>
                                        <p:attrNameLst>
                                          <p:attrName>style.visibility</p:attrName>
                                        </p:attrNameLst>
                                      </p:cBhvr>
                                      <p:to>
                                        <p:strVal val="visible"/>
                                      </p:to>
                                    </p:set>
                                    <p:animEffect transition="in" filter="fade">
                                      <p:cBhvr>
                                        <p:cTn id="7" dur="1000"/>
                                        <p:tgtEl>
                                          <p:spTgt spid="5">
                                            <p:graphicEl>
                                              <a:dgm id="{CD61E1F6-2790-4B6A-8505-CAEC9853B3C9}"/>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graphicEl>
                                              <a:dgm id="{6264AF95-F7F2-41D5-8B6C-A7258F701A14}"/>
                                            </p:graphicEl>
                                          </p:spTgt>
                                        </p:tgtEl>
                                        <p:attrNameLst>
                                          <p:attrName>style.visibility</p:attrName>
                                        </p:attrNameLst>
                                      </p:cBhvr>
                                      <p:to>
                                        <p:strVal val="visible"/>
                                      </p:to>
                                    </p:set>
                                    <p:animEffect transition="in" filter="fade">
                                      <p:cBhvr>
                                        <p:cTn id="10" dur="1000"/>
                                        <p:tgtEl>
                                          <p:spTgt spid="5">
                                            <p:graphicEl>
                                              <a:dgm id="{6264AF95-F7F2-41D5-8B6C-A7258F701A14}"/>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graphicEl>
                                              <a:dgm id="{5F685463-18D2-45FD-9398-82FBBF4B94BE}"/>
                                            </p:graphicEl>
                                          </p:spTgt>
                                        </p:tgtEl>
                                        <p:attrNameLst>
                                          <p:attrName>style.visibility</p:attrName>
                                        </p:attrNameLst>
                                      </p:cBhvr>
                                      <p:to>
                                        <p:strVal val="visible"/>
                                      </p:to>
                                    </p:set>
                                    <p:animEffect transition="in" filter="fade">
                                      <p:cBhvr>
                                        <p:cTn id="13" dur="1000"/>
                                        <p:tgtEl>
                                          <p:spTgt spid="5">
                                            <p:graphicEl>
                                              <a:dgm id="{5F685463-18D2-45FD-9398-82FBBF4B94BE}"/>
                                            </p:graphic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graphicEl>
                                              <a:dgm id="{74D9E82E-45C0-4A62-B829-013987947C64}"/>
                                            </p:graphicEl>
                                          </p:spTgt>
                                        </p:tgtEl>
                                        <p:attrNameLst>
                                          <p:attrName>style.visibility</p:attrName>
                                        </p:attrNameLst>
                                      </p:cBhvr>
                                      <p:to>
                                        <p:strVal val="visible"/>
                                      </p:to>
                                    </p:set>
                                    <p:animEffect transition="in" filter="fade">
                                      <p:cBhvr>
                                        <p:cTn id="16" dur="1000"/>
                                        <p:tgtEl>
                                          <p:spTgt spid="5">
                                            <p:graphicEl>
                                              <a:dgm id="{74D9E82E-45C0-4A62-B829-013987947C64}"/>
                                            </p:graphic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graphicEl>
                                              <a:dgm id="{4605040A-9F24-433B-8E97-9578B54172C4}"/>
                                            </p:graphicEl>
                                          </p:spTgt>
                                        </p:tgtEl>
                                        <p:attrNameLst>
                                          <p:attrName>style.visibility</p:attrName>
                                        </p:attrNameLst>
                                      </p:cBhvr>
                                      <p:to>
                                        <p:strVal val="visible"/>
                                      </p:to>
                                    </p:set>
                                    <p:animEffect transition="in" filter="fade">
                                      <p:cBhvr>
                                        <p:cTn id="19" dur="1000"/>
                                        <p:tgtEl>
                                          <p:spTgt spid="5">
                                            <p:graphicEl>
                                              <a:dgm id="{4605040A-9F24-433B-8E97-9578B54172C4}"/>
                                            </p:graphic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graphicEl>
                                              <a:dgm id="{3FD09469-6C93-4CF7-95E6-EA02110EB3DD}"/>
                                            </p:graphicEl>
                                          </p:spTgt>
                                        </p:tgtEl>
                                        <p:attrNameLst>
                                          <p:attrName>style.visibility</p:attrName>
                                        </p:attrNameLst>
                                      </p:cBhvr>
                                      <p:to>
                                        <p:strVal val="visible"/>
                                      </p:to>
                                    </p:set>
                                    <p:animEffect transition="in" filter="fade">
                                      <p:cBhvr>
                                        <p:cTn id="22" dur="1000"/>
                                        <p:tgtEl>
                                          <p:spTgt spid="5">
                                            <p:graphicEl>
                                              <a:dgm id="{3FD09469-6C93-4CF7-95E6-EA02110EB3DD}"/>
                                            </p:graphicEl>
                                          </p:spTgt>
                                        </p:tgtEl>
                                      </p:cBhvr>
                                    </p:animEffect>
                                  </p:childTnLst>
                                </p:cTn>
                              </p:par>
                            </p:childTnLst>
                          </p:cTn>
                        </p:par>
                        <p:par>
                          <p:cTn id="23" fill="hold">
                            <p:stCondLst>
                              <p:cond delay="1000"/>
                            </p:stCondLst>
                            <p:childTnLst>
                              <p:par>
                                <p:cTn id="24" presetID="10" presetClass="entr" presetSubtype="0" fill="hold" grpId="0" nodeType="afterEffect">
                                  <p:stCondLst>
                                    <p:cond delay="2500"/>
                                  </p:stCondLst>
                                  <p:childTnLst>
                                    <p:set>
                                      <p:cBhvr>
                                        <p:cTn id="25" dur="1" fill="hold">
                                          <p:stCondLst>
                                            <p:cond delay="0"/>
                                          </p:stCondLst>
                                        </p:cTn>
                                        <p:tgtEl>
                                          <p:spTgt spid="5">
                                            <p:graphicEl>
                                              <a:dgm id="{0D5E7A6A-D869-4276-AE79-BC0CE3451C42}"/>
                                            </p:graphicEl>
                                          </p:spTgt>
                                        </p:tgtEl>
                                        <p:attrNameLst>
                                          <p:attrName>style.visibility</p:attrName>
                                        </p:attrNameLst>
                                      </p:cBhvr>
                                      <p:to>
                                        <p:strVal val="visible"/>
                                      </p:to>
                                    </p:set>
                                    <p:animEffect transition="in" filter="fade">
                                      <p:cBhvr>
                                        <p:cTn id="26" dur="1000"/>
                                        <p:tgtEl>
                                          <p:spTgt spid="5">
                                            <p:graphicEl>
                                              <a:dgm id="{0D5E7A6A-D869-4276-AE79-BC0CE3451C42}"/>
                                            </p:graphicEl>
                                          </p:spTgt>
                                        </p:tgtEl>
                                      </p:cBhvr>
                                    </p:animEffect>
                                  </p:childTnLst>
                                </p:cTn>
                              </p:par>
                              <p:par>
                                <p:cTn id="27" presetID="10" presetClass="entr" presetSubtype="0" fill="hold" grpId="0" nodeType="withEffect">
                                  <p:stCondLst>
                                    <p:cond delay="2500"/>
                                  </p:stCondLst>
                                  <p:childTnLst>
                                    <p:set>
                                      <p:cBhvr>
                                        <p:cTn id="28" dur="1" fill="hold">
                                          <p:stCondLst>
                                            <p:cond delay="0"/>
                                          </p:stCondLst>
                                        </p:cTn>
                                        <p:tgtEl>
                                          <p:spTgt spid="5">
                                            <p:graphicEl>
                                              <a:dgm id="{F9D79CA8-686F-4301-A7D8-DDA8BD4A0D4F}"/>
                                            </p:graphicEl>
                                          </p:spTgt>
                                        </p:tgtEl>
                                        <p:attrNameLst>
                                          <p:attrName>style.visibility</p:attrName>
                                        </p:attrNameLst>
                                      </p:cBhvr>
                                      <p:to>
                                        <p:strVal val="visible"/>
                                      </p:to>
                                    </p:set>
                                    <p:animEffect transition="in" filter="fade">
                                      <p:cBhvr>
                                        <p:cTn id="29" dur="1000"/>
                                        <p:tgtEl>
                                          <p:spTgt spid="5">
                                            <p:graphicEl>
                                              <a:dgm id="{F9D79CA8-686F-4301-A7D8-DDA8BD4A0D4F}"/>
                                            </p:graphicEl>
                                          </p:spTgt>
                                        </p:tgtEl>
                                      </p:cBhvr>
                                    </p:animEffect>
                                  </p:childTnLst>
                                </p:cTn>
                              </p:par>
                              <p:par>
                                <p:cTn id="30" presetID="10" presetClass="entr" presetSubtype="0" fill="hold" grpId="0" nodeType="withEffect">
                                  <p:stCondLst>
                                    <p:cond delay="2500"/>
                                  </p:stCondLst>
                                  <p:childTnLst>
                                    <p:set>
                                      <p:cBhvr>
                                        <p:cTn id="31" dur="1" fill="hold">
                                          <p:stCondLst>
                                            <p:cond delay="0"/>
                                          </p:stCondLst>
                                        </p:cTn>
                                        <p:tgtEl>
                                          <p:spTgt spid="5">
                                            <p:graphicEl>
                                              <a:dgm id="{F3F2F352-61D9-4A72-93C1-D80A18CC688A}"/>
                                            </p:graphicEl>
                                          </p:spTgt>
                                        </p:tgtEl>
                                        <p:attrNameLst>
                                          <p:attrName>style.visibility</p:attrName>
                                        </p:attrNameLst>
                                      </p:cBhvr>
                                      <p:to>
                                        <p:strVal val="visible"/>
                                      </p:to>
                                    </p:set>
                                    <p:animEffect transition="in" filter="fade">
                                      <p:cBhvr>
                                        <p:cTn id="32" dur="1000"/>
                                        <p:tgtEl>
                                          <p:spTgt spid="5">
                                            <p:graphicEl>
                                              <a:dgm id="{F3F2F352-61D9-4A72-93C1-D80A18CC688A}"/>
                                            </p:graphicEl>
                                          </p:spTgt>
                                        </p:tgtEl>
                                      </p:cBhvr>
                                    </p:animEffect>
                                  </p:childTnLst>
                                </p:cTn>
                              </p:par>
                              <p:par>
                                <p:cTn id="33" presetID="10" presetClass="entr" presetSubtype="0" fill="hold" grpId="0" nodeType="withEffect">
                                  <p:stCondLst>
                                    <p:cond delay="2500"/>
                                  </p:stCondLst>
                                  <p:childTnLst>
                                    <p:set>
                                      <p:cBhvr>
                                        <p:cTn id="34" dur="1" fill="hold">
                                          <p:stCondLst>
                                            <p:cond delay="0"/>
                                          </p:stCondLst>
                                        </p:cTn>
                                        <p:tgtEl>
                                          <p:spTgt spid="5">
                                            <p:graphicEl>
                                              <a:dgm id="{B2B1E5FB-71F9-432A-A23F-016C52888C91}"/>
                                            </p:graphicEl>
                                          </p:spTgt>
                                        </p:tgtEl>
                                        <p:attrNameLst>
                                          <p:attrName>style.visibility</p:attrName>
                                        </p:attrNameLst>
                                      </p:cBhvr>
                                      <p:to>
                                        <p:strVal val="visible"/>
                                      </p:to>
                                    </p:set>
                                    <p:animEffect transition="in" filter="fade">
                                      <p:cBhvr>
                                        <p:cTn id="35" dur="1000"/>
                                        <p:tgtEl>
                                          <p:spTgt spid="5">
                                            <p:graphicEl>
                                              <a:dgm id="{B2B1E5FB-71F9-432A-A23F-016C52888C91}"/>
                                            </p:graphicEl>
                                          </p:spTgt>
                                        </p:tgtEl>
                                      </p:cBhvr>
                                    </p:animEffect>
                                  </p:childTnLst>
                                </p:cTn>
                              </p:par>
                              <p:par>
                                <p:cTn id="36" presetID="10" presetClass="entr" presetSubtype="0" fill="hold" grpId="0" nodeType="withEffect">
                                  <p:stCondLst>
                                    <p:cond delay="2500"/>
                                  </p:stCondLst>
                                  <p:childTnLst>
                                    <p:set>
                                      <p:cBhvr>
                                        <p:cTn id="37" dur="1" fill="hold">
                                          <p:stCondLst>
                                            <p:cond delay="0"/>
                                          </p:stCondLst>
                                        </p:cTn>
                                        <p:tgtEl>
                                          <p:spTgt spid="5">
                                            <p:graphicEl>
                                              <a:dgm id="{1EEDF264-4B98-44EC-9457-47564AB3DDD6}"/>
                                            </p:graphicEl>
                                          </p:spTgt>
                                        </p:tgtEl>
                                        <p:attrNameLst>
                                          <p:attrName>style.visibility</p:attrName>
                                        </p:attrNameLst>
                                      </p:cBhvr>
                                      <p:to>
                                        <p:strVal val="visible"/>
                                      </p:to>
                                    </p:set>
                                    <p:animEffect transition="in" filter="fade">
                                      <p:cBhvr>
                                        <p:cTn id="38" dur="1000"/>
                                        <p:tgtEl>
                                          <p:spTgt spid="5">
                                            <p:graphicEl>
                                              <a:dgm id="{1EEDF264-4B98-44EC-9457-47564AB3DDD6}"/>
                                            </p:graphicEl>
                                          </p:spTgt>
                                        </p:tgtEl>
                                      </p:cBhvr>
                                    </p:animEffect>
                                  </p:childTnLst>
                                </p:cTn>
                              </p:par>
                              <p:par>
                                <p:cTn id="39" presetID="10" presetClass="entr" presetSubtype="0" fill="hold" grpId="0" nodeType="withEffect">
                                  <p:stCondLst>
                                    <p:cond delay="2500"/>
                                  </p:stCondLst>
                                  <p:childTnLst>
                                    <p:set>
                                      <p:cBhvr>
                                        <p:cTn id="40" dur="1" fill="hold">
                                          <p:stCondLst>
                                            <p:cond delay="0"/>
                                          </p:stCondLst>
                                        </p:cTn>
                                        <p:tgtEl>
                                          <p:spTgt spid="5">
                                            <p:graphicEl>
                                              <a:dgm id="{33CA5DD0-2D62-4F14-AA5B-75BF98D8A739}"/>
                                            </p:graphicEl>
                                          </p:spTgt>
                                        </p:tgtEl>
                                        <p:attrNameLst>
                                          <p:attrName>style.visibility</p:attrName>
                                        </p:attrNameLst>
                                      </p:cBhvr>
                                      <p:to>
                                        <p:strVal val="visible"/>
                                      </p:to>
                                    </p:set>
                                    <p:animEffect transition="in" filter="fade">
                                      <p:cBhvr>
                                        <p:cTn id="41" dur="1000"/>
                                        <p:tgtEl>
                                          <p:spTgt spid="5">
                                            <p:graphicEl>
                                              <a:dgm id="{33CA5DD0-2D62-4F14-AA5B-75BF98D8A73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lvlAtOnc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40000"/>
            <a:ext cx="7200000" cy="504000"/>
          </a:xfrm>
          <a:solidFill>
            <a:schemeClr val="bg2">
              <a:lumMod val="20000"/>
              <a:lumOff val="80000"/>
            </a:schemeClr>
          </a:solidFill>
        </p:spPr>
        <p:txBody>
          <a:bodyPr/>
          <a:lstStyle/>
          <a:p>
            <a:pPr algn="l"/>
            <a:r>
              <a:rPr lang="en-GB" sz="2800" dirty="0">
                <a:solidFill>
                  <a:srgbClr val="000090"/>
                </a:solidFill>
                <a:latin typeface="Arial" panose="020B0604020202020204" pitchFamily="34" charset="0"/>
                <a:cs typeface="Arial" panose="020B0604020202020204" pitchFamily="34" charset="0"/>
              </a:rPr>
              <a:t>Innovation</a:t>
            </a:r>
            <a:endParaRPr lang="en-US" sz="2800" dirty="0">
              <a:solidFill>
                <a:srgbClr val="000090"/>
              </a:solidFill>
              <a:latin typeface="Arial" panose="020B0604020202020204" pitchFamily="34" charset="0"/>
              <a:cs typeface="Arial" panose="020B0604020202020204" pitchFamily="34" charset="0"/>
            </a:endParaRPr>
          </a:p>
        </p:txBody>
      </p:sp>
      <p:graphicFrame>
        <p:nvGraphicFramePr>
          <p:cNvPr id="4" name="Diagram 3"/>
          <p:cNvGraphicFramePr/>
          <p:nvPr>
            <p:extLst>
              <p:ext uri="{D42A27DB-BD31-4B8C-83A1-F6EECF244321}">
                <p14:modId xmlns:p14="http://schemas.microsoft.com/office/powerpoint/2010/main" val="682929405"/>
              </p:ext>
            </p:extLst>
          </p:nvPr>
        </p:nvGraphicFramePr>
        <p:xfrm>
          <a:off x="1652657" y="1447800"/>
          <a:ext cx="7167343" cy="43129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220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graphicEl>
                                              <a:dgm id="{4605040A-9F24-433B-8E97-9578B54172C4}"/>
                                            </p:graphicEl>
                                          </p:spTgt>
                                        </p:tgtEl>
                                        <p:attrNameLst>
                                          <p:attrName>style.visibility</p:attrName>
                                        </p:attrNameLst>
                                      </p:cBhvr>
                                      <p:to>
                                        <p:strVal val="visible"/>
                                      </p:to>
                                    </p:set>
                                    <p:animEffect transition="in" filter="fade">
                                      <p:cBhvr>
                                        <p:cTn id="7" dur="1000"/>
                                        <p:tgtEl>
                                          <p:spTgt spid="4">
                                            <p:graphicEl>
                                              <a:dgm id="{4605040A-9F24-433B-8E97-9578B54172C4}"/>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graphicEl>
                                              <a:dgm id="{3FD09469-6C93-4CF7-95E6-EA02110EB3DD}"/>
                                            </p:graphicEl>
                                          </p:spTgt>
                                        </p:tgtEl>
                                        <p:attrNameLst>
                                          <p:attrName>style.visibility</p:attrName>
                                        </p:attrNameLst>
                                      </p:cBhvr>
                                      <p:to>
                                        <p:strVal val="visible"/>
                                      </p:to>
                                    </p:set>
                                    <p:animEffect transition="in" filter="fade">
                                      <p:cBhvr>
                                        <p:cTn id="10" dur="1000"/>
                                        <p:tgtEl>
                                          <p:spTgt spid="4">
                                            <p:graphicEl>
                                              <a:dgm id="{3FD09469-6C93-4CF7-95E6-EA02110EB3DD}"/>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graphicEl>
                                              <a:dgm id="{41A0D3A0-7BFA-4344-9740-16E1722892F5}"/>
                                            </p:graphicEl>
                                          </p:spTgt>
                                        </p:tgtEl>
                                        <p:attrNameLst>
                                          <p:attrName>style.visibility</p:attrName>
                                        </p:attrNameLst>
                                      </p:cBhvr>
                                      <p:to>
                                        <p:strVal val="visible"/>
                                      </p:to>
                                    </p:set>
                                    <p:animEffect transition="in" filter="fade">
                                      <p:cBhvr>
                                        <p:cTn id="13" dur="1000"/>
                                        <p:tgtEl>
                                          <p:spTgt spid="4">
                                            <p:graphicEl>
                                              <a:dgm id="{41A0D3A0-7BFA-4344-9740-16E1722892F5}"/>
                                            </p:graphic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graphicEl>
                                              <a:dgm id="{7D0D7B70-58F6-4250-BDA0-4B2B7AF89C7B}"/>
                                            </p:graphicEl>
                                          </p:spTgt>
                                        </p:tgtEl>
                                        <p:attrNameLst>
                                          <p:attrName>style.visibility</p:attrName>
                                        </p:attrNameLst>
                                      </p:cBhvr>
                                      <p:to>
                                        <p:strVal val="visible"/>
                                      </p:to>
                                    </p:set>
                                    <p:animEffect transition="in" filter="fade">
                                      <p:cBhvr>
                                        <p:cTn id="16" dur="1000"/>
                                        <p:tgtEl>
                                          <p:spTgt spid="4">
                                            <p:graphicEl>
                                              <a:dgm id="{7D0D7B70-58F6-4250-BDA0-4B2B7AF89C7B}"/>
                                            </p:graphicEl>
                                          </p:spTgt>
                                        </p:tgtEl>
                                      </p:cBhvr>
                                    </p:animEffect>
                                  </p:childTnLst>
                                </p:cTn>
                              </p:par>
                            </p:childTnLst>
                          </p:cTn>
                        </p:par>
                        <p:par>
                          <p:cTn id="17" fill="hold">
                            <p:stCondLst>
                              <p:cond delay="1000"/>
                            </p:stCondLst>
                            <p:childTnLst>
                              <p:par>
                                <p:cTn id="18" presetID="10" presetClass="entr" presetSubtype="0" fill="hold" grpId="0" nodeType="afterEffect">
                                  <p:stCondLst>
                                    <p:cond delay="2500"/>
                                  </p:stCondLst>
                                  <p:childTnLst>
                                    <p:set>
                                      <p:cBhvr>
                                        <p:cTn id="19" dur="1" fill="hold">
                                          <p:stCondLst>
                                            <p:cond delay="0"/>
                                          </p:stCondLst>
                                        </p:cTn>
                                        <p:tgtEl>
                                          <p:spTgt spid="4">
                                            <p:graphicEl>
                                              <a:dgm id="{1EEDF264-4B98-44EC-9457-47564AB3DDD6}"/>
                                            </p:graphicEl>
                                          </p:spTgt>
                                        </p:tgtEl>
                                        <p:attrNameLst>
                                          <p:attrName>style.visibility</p:attrName>
                                        </p:attrNameLst>
                                      </p:cBhvr>
                                      <p:to>
                                        <p:strVal val="visible"/>
                                      </p:to>
                                    </p:set>
                                    <p:animEffect transition="in" filter="fade">
                                      <p:cBhvr>
                                        <p:cTn id="20" dur="1000"/>
                                        <p:tgtEl>
                                          <p:spTgt spid="4">
                                            <p:graphicEl>
                                              <a:dgm id="{1EEDF264-4B98-44EC-9457-47564AB3DDD6}"/>
                                            </p:graphicEl>
                                          </p:spTgt>
                                        </p:tgtEl>
                                      </p:cBhvr>
                                    </p:animEffect>
                                  </p:childTnLst>
                                </p:cTn>
                              </p:par>
                              <p:par>
                                <p:cTn id="21" presetID="10" presetClass="entr" presetSubtype="0" fill="hold" grpId="0" nodeType="withEffect">
                                  <p:stCondLst>
                                    <p:cond delay="2500"/>
                                  </p:stCondLst>
                                  <p:childTnLst>
                                    <p:set>
                                      <p:cBhvr>
                                        <p:cTn id="22" dur="1" fill="hold">
                                          <p:stCondLst>
                                            <p:cond delay="0"/>
                                          </p:stCondLst>
                                        </p:cTn>
                                        <p:tgtEl>
                                          <p:spTgt spid="4">
                                            <p:graphicEl>
                                              <a:dgm id="{33CA5DD0-2D62-4F14-AA5B-75BF98D8A739}"/>
                                            </p:graphicEl>
                                          </p:spTgt>
                                        </p:tgtEl>
                                        <p:attrNameLst>
                                          <p:attrName>style.visibility</p:attrName>
                                        </p:attrNameLst>
                                      </p:cBhvr>
                                      <p:to>
                                        <p:strVal val="visible"/>
                                      </p:to>
                                    </p:set>
                                    <p:animEffect transition="in" filter="fade">
                                      <p:cBhvr>
                                        <p:cTn id="23" dur="1000"/>
                                        <p:tgtEl>
                                          <p:spTgt spid="4">
                                            <p:graphicEl>
                                              <a:dgm id="{33CA5DD0-2D62-4F14-AA5B-75BF98D8A739}"/>
                                            </p:graphicEl>
                                          </p:spTgt>
                                        </p:tgtEl>
                                      </p:cBhvr>
                                    </p:animEffect>
                                  </p:childTnLst>
                                </p:cTn>
                              </p:par>
                              <p:par>
                                <p:cTn id="24" presetID="10" presetClass="entr" presetSubtype="0" fill="hold" grpId="0" nodeType="withEffect">
                                  <p:stCondLst>
                                    <p:cond delay="2500"/>
                                  </p:stCondLst>
                                  <p:childTnLst>
                                    <p:set>
                                      <p:cBhvr>
                                        <p:cTn id="25" dur="1" fill="hold">
                                          <p:stCondLst>
                                            <p:cond delay="0"/>
                                          </p:stCondLst>
                                        </p:cTn>
                                        <p:tgtEl>
                                          <p:spTgt spid="4">
                                            <p:graphicEl>
                                              <a:dgm id="{9136A239-DDC5-42DB-9A2B-B16E80F0612D}"/>
                                            </p:graphicEl>
                                          </p:spTgt>
                                        </p:tgtEl>
                                        <p:attrNameLst>
                                          <p:attrName>style.visibility</p:attrName>
                                        </p:attrNameLst>
                                      </p:cBhvr>
                                      <p:to>
                                        <p:strVal val="visible"/>
                                      </p:to>
                                    </p:set>
                                    <p:animEffect transition="in" filter="fade">
                                      <p:cBhvr>
                                        <p:cTn id="26" dur="1000"/>
                                        <p:tgtEl>
                                          <p:spTgt spid="4">
                                            <p:graphicEl>
                                              <a:dgm id="{9136A239-DDC5-42DB-9A2B-B16E80F0612D}"/>
                                            </p:graphicEl>
                                          </p:spTgt>
                                        </p:tgtEl>
                                      </p:cBhvr>
                                    </p:animEffect>
                                  </p:childTnLst>
                                </p:cTn>
                              </p:par>
                              <p:par>
                                <p:cTn id="27" presetID="10" presetClass="entr" presetSubtype="0" fill="hold" grpId="0" nodeType="withEffect">
                                  <p:stCondLst>
                                    <p:cond delay="2500"/>
                                  </p:stCondLst>
                                  <p:childTnLst>
                                    <p:set>
                                      <p:cBhvr>
                                        <p:cTn id="28" dur="1" fill="hold">
                                          <p:stCondLst>
                                            <p:cond delay="0"/>
                                          </p:stCondLst>
                                        </p:cTn>
                                        <p:tgtEl>
                                          <p:spTgt spid="4">
                                            <p:graphicEl>
                                              <a:dgm id="{C268AB6F-964B-42E6-A903-864D248A8BA6}"/>
                                            </p:graphicEl>
                                          </p:spTgt>
                                        </p:tgtEl>
                                        <p:attrNameLst>
                                          <p:attrName>style.visibility</p:attrName>
                                        </p:attrNameLst>
                                      </p:cBhvr>
                                      <p:to>
                                        <p:strVal val="visible"/>
                                      </p:to>
                                    </p:set>
                                    <p:animEffect transition="in" filter="fade">
                                      <p:cBhvr>
                                        <p:cTn id="29" dur="1000"/>
                                        <p:tgtEl>
                                          <p:spTgt spid="4">
                                            <p:graphicEl>
                                              <a:dgm id="{C268AB6F-964B-42E6-A903-864D248A8BA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lvlAtOnc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40000"/>
            <a:ext cx="7200000" cy="504000"/>
          </a:xfrm>
          <a:solidFill>
            <a:schemeClr val="bg2">
              <a:lumMod val="20000"/>
              <a:lumOff val="80000"/>
            </a:schemeClr>
          </a:solidFill>
        </p:spPr>
        <p:txBody>
          <a:bodyPr/>
          <a:lstStyle/>
          <a:p>
            <a:pPr algn="l"/>
            <a:r>
              <a:rPr lang="en-US" sz="2800" dirty="0">
                <a:solidFill>
                  <a:srgbClr val="000090"/>
                </a:solidFill>
                <a:latin typeface="Arial"/>
                <a:cs typeface="Arial"/>
              </a:rPr>
              <a:t>Economies</a:t>
            </a:r>
            <a:r>
              <a:rPr lang="tr-TR" sz="2800" dirty="0">
                <a:solidFill>
                  <a:srgbClr val="000090"/>
                </a:solidFill>
                <a:latin typeface="Arial"/>
                <a:cs typeface="Arial"/>
              </a:rPr>
              <a:t> of </a:t>
            </a:r>
            <a:r>
              <a:rPr lang="en-US" sz="2800" dirty="0">
                <a:solidFill>
                  <a:srgbClr val="000090"/>
                </a:solidFill>
                <a:latin typeface="Arial"/>
                <a:cs typeface="Arial"/>
              </a:rPr>
              <a:t>scale</a:t>
            </a:r>
            <a:endParaRPr lang="en-US" sz="3200" dirty="0">
              <a:solidFill>
                <a:srgbClr val="000090"/>
              </a:solidFill>
              <a:latin typeface="Arial"/>
              <a:cs typeface="Arial"/>
            </a:endParaRPr>
          </a:p>
        </p:txBody>
      </p:sp>
      <p:graphicFrame>
        <p:nvGraphicFramePr>
          <p:cNvPr id="3" name="Diagram 2"/>
          <p:cNvGraphicFramePr/>
          <p:nvPr>
            <p:extLst>
              <p:ext uri="{D42A27DB-BD31-4B8C-83A1-F6EECF244321}">
                <p14:modId xmlns:p14="http://schemas.microsoft.com/office/powerpoint/2010/main" val="3357719644"/>
              </p:ext>
            </p:extLst>
          </p:nvPr>
        </p:nvGraphicFramePr>
        <p:xfrm>
          <a:off x="1467600" y="1143000"/>
          <a:ext cx="68382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Image result for economies of scope"/>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442277" y="3048000"/>
            <a:ext cx="2869046" cy="1600200"/>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9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250"/>
                            </p:stCondLst>
                            <p:childTnLst>
                              <p:par>
                                <p:cTn id="12" presetID="2" presetClass="entr" presetSubtype="9" decel="100000" fill="hold" nodeType="afterEffect">
                                  <p:stCondLst>
                                    <p:cond delay="5000"/>
                                  </p:stCondLst>
                                  <p:childTnLst>
                                    <p:set>
                                      <p:cBhvr>
                                        <p:cTn id="13" dur="1" fill="hold">
                                          <p:stCondLst>
                                            <p:cond delay="0"/>
                                          </p:stCondLst>
                                        </p:cTn>
                                        <p:tgtEl>
                                          <p:spTgt spid="1026"/>
                                        </p:tgtEl>
                                        <p:attrNameLst>
                                          <p:attrName>style.visibility</p:attrName>
                                        </p:attrNameLst>
                                      </p:cBhvr>
                                      <p:to>
                                        <p:strVal val="visible"/>
                                      </p:to>
                                    </p:set>
                                    <p:anim calcmode="lin" valueType="num">
                                      <p:cBhvr additive="base">
                                        <p:cTn id="14" dur="10000" fill="hold"/>
                                        <p:tgtEl>
                                          <p:spTgt spid="1026"/>
                                        </p:tgtEl>
                                        <p:attrNameLst>
                                          <p:attrName>ppt_x</p:attrName>
                                        </p:attrNameLst>
                                      </p:cBhvr>
                                      <p:tavLst>
                                        <p:tav tm="0">
                                          <p:val>
                                            <p:strVal val="0-#ppt_w/2"/>
                                          </p:val>
                                        </p:tav>
                                        <p:tav tm="100000">
                                          <p:val>
                                            <p:strVal val="#ppt_x"/>
                                          </p:val>
                                        </p:tav>
                                      </p:tavLst>
                                    </p:anim>
                                    <p:anim calcmode="lin" valueType="num">
                                      <p:cBhvr additive="base">
                                        <p:cTn id="15" dur="10000" fill="hold"/>
                                        <p:tgtEl>
                                          <p:spTgt spid="1026"/>
                                        </p:tgtEl>
                                        <p:attrNameLst>
                                          <p:attrName>ppt_y</p:attrName>
                                        </p:attrNameLst>
                                      </p:cBhvr>
                                      <p:tavLst>
                                        <p:tav tm="0">
                                          <p:val>
                                            <p:strVal val="0-#ppt_h/2"/>
                                          </p:val>
                                        </p:tav>
                                        <p:tav tm="100000">
                                          <p:val>
                                            <p:strVal val="#ppt_y"/>
                                          </p:val>
                                        </p:tav>
                                      </p:tavLst>
                                    </p:anim>
                                  </p:childTnLst>
                                  <p:subTnLst>
                                    <p:set>
                                      <p:cBhvr override="childStyle">
                                        <p:cTn dur="1" fill="hold" display="0" masterRel="sameClick" afterEffect="1">
                                          <p:stCondLst>
                                            <p:cond evt="end" delay="0">
                                              <p:tn val="12"/>
                                            </p:cond>
                                          </p:stCondLst>
                                        </p:cTn>
                                        <p:tgtEl>
                                          <p:spTgt spid="102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40000"/>
            <a:ext cx="7200000" cy="504000"/>
          </a:xfrm>
          <a:solidFill>
            <a:schemeClr val="bg2">
              <a:lumMod val="20000"/>
              <a:lumOff val="80000"/>
            </a:schemeClr>
          </a:solidFill>
        </p:spPr>
        <p:txBody>
          <a:bodyPr/>
          <a:lstStyle/>
          <a:p>
            <a:pPr algn="l"/>
            <a:r>
              <a:rPr lang="en-US" sz="2800" dirty="0">
                <a:solidFill>
                  <a:srgbClr val="000090"/>
                </a:solidFill>
                <a:latin typeface="Arial"/>
                <a:cs typeface="Arial"/>
              </a:rPr>
              <a:t>Economies</a:t>
            </a:r>
            <a:r>
              <a:rPr lang="tr-TR" sz="2800" dirty="0">
                <a:solidFill>
                  <a:srgbClr val="000090"/>
                </a:solidFill>
                <a:latin typeface="Arial"/>
                <a:cs typeface="Arial"/>
              </a:rPr>
              <a:t> of </a:t>
            </a:r>
            <a:r>
              <a:rPr lang="en-US" sz="2800" dirty="0">
                <a:solidFill>
                  <a:srgbClr val="000090"/>
                </a:solidFill>
                <a:latin typeface="Arial"/>
                <a:cs typeface="Arial"/>
              </a:rPr>
              <a:t>Scope</a:t>
            </a:r>
            <a:endParaRPr lang="en-US" sz="3200" dirty="0">
              <a:solidFill>
                <a:srgbClr val="000090"/>
              </a:solidFill>
              <a:latin typeface="Arial"/>
              <a:cs typeface="Arial"/>
            </a:endParaRPr>
          </a:p>
        </p:txBody>
      </p:sp>
      <p:sp>
        <p:nvSpPr>
          <p:cNvPr id="4" name="TextBox 3"/>
          <p:cNvSpPr txBox="1"/>
          <p:nvPr/>
        </p:nvSpPr>
        <p:spPr>
          <a:xfrm>
            <a:off x="1447800" y="1676400"/>
            <a:ext cx="7200000" cy="2031325"/>
          </a:xfrm>
          <a:prstGeom prst="rect">
            <a:avLst/>
          </a:prstGeom>
          <a:noFill/>
        </p:spPr>
        <p:txBody>
          <a:bodyPr wrap="square" rtlCol="0">
            <a:spAutoFit/>
          </a:bodyPr>
          <a:lstStyle/>
          <a:p>
            <a:pPr marL="288000" indent="-288000" algn="just">
              <a:spcAft>
                <a:spcPts val="1200"/>
              </a:spcAft>
              <a:buFont typeface="Arial" panose="020B0604020202020204" pitchFamily="34" charset="0"/>
              <a:buChar char="•"/>
            </a:pPr>
            <a:r>
              <a:rPr lang="en-US" sz="2400" dirty="0">
                <a:latin typeface="Arial"/>
                <a:cs typeface="Arial"/>
              </a:rPr>
              <a:t>Economies of scope effects (Jacobs externalities) suggest that heterogeneous activities placed in proximity lead to the greatest levels of value creation</a:t>
            </a:r>
            <a:r>
              <a:rPr lang="tr-TR" sz="2400" dirty="0">
                <a:latin typeface="Arial"/>
                <a:cs typeface="Arial"/>
              </a:rPr>
              <a:t>.</a:t>
            </a:r>
            <a:endParaRPr lang="en-US" sz="2400" dirty="0">
              <a:latin typeface="Arial"/>
              <a:cs typeface="Arial"/>
            </a:endParaRPr>
          </a:p>
          <a:p>
            <a:pPr algn="just"/>
            <a:endParaRPr lang="en-US" sz="2000" dirty="0">
              <a:latin typeface="Arial"/>
              <a:cs typeface="Arial"/>
            </a:endParaRPr>
          </a:p>
        </p:txBody>
      </p:sp>
    </p:spTree>
    <p:extLst>
      <p:ext uri="{BB962C8B-B14F-4D97-AF65-F5344CB8AC3E}">
        <p14:creationId xmlns:p14="http://schemas.microsoft.com/office/powerpoint/2010/main" val="134041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40000"/>
            <a:ext cx="7200000" cy="504000"/>
          </a:xfrm>
          <a:solidFill>
            <a:schemeClr val="bg2">
              <a:lumMod val="20000"/>
              <a:lumOff val="80000"/>
            </a:schemeClr>
          </a:solidFill>
        </p:spPr>
        <p:txBody>
          <a:bodyPr/>
          <a:lstStyle/>
          <a:p>
            <a:pPr lvl="1" algn="l">
              <a:spcAft>
                <a:spcPts val="0"/>
              </a:spcAft>
            </a:pPr>
            <a:r>
              <a:rPr lang="en-GB" dirty="0">
                <a:solidFill>
                  <a:srgbClr val="000090"/>
                </a:solidFill>
                <a:latin typeface="Arial" panose="020B0604020202020204" pitchFamily="34" charset="0"/>
                <a:cs typeface="Arial" panose="020B0604020202020204" pitchFamily="34" charset="0"/>
              </a:rPr>
              <a:t>Business Formations</a:t>
            </a:r>
            <a:endParaRPr lang="en-US" dirty="0">
              <a:solidFill>
                <a:srgbClr val="000090"/>
              </a:solidFill>
              <a:latin typeface="Arial" panose="020B0604020202020204" pitchFamily="34" charset="0"/>
              <a:cs typeface="Arial" panose="020B0604020202020204" pitchFamily="34" charset="0"/>
            </a:endParaRPr>
          </a:p>
        </p:txBody>
      </p:sp>
      <p:sp>
        <p:nvSpPr>
          <p:cNvPr id="3" name="Rectangle 2"/>
          <p:cNvSpPr/>
          <p:nvPr/>
        </p:nvSpPr>
        <p:spPr>
          <a:xfrm>
            <a:off x="2286000" y="2864743"/>
            <a:ext cx="4572000" cy="636072"/>
          </a:xfrm>
          <a:prstGeom prst="rect">
            <a:avLst/>
          </a:prstGeom>
        </p:spPr>
        <p:txBody>
          <a:bodyPr>
            <a:spAutoFit/>
          </a:bodyPr>
          <a:lstStyle/>
          <a:p>
            <a:pPr marL="620713" lvl="1" indent="-277813">
              <a:spcAft>
                <a:spcPts val="400"/>
              </a:spcAft>
            </a:pPr>
            <a:endParaRPr lang="en-US" sz="1600" dirty="0"/>
          </a:p>
          <a:p>
            <a:pPr marL="620713" lvl="1" indent="-277813">
              <a:spcAft>
                <a:spcPts val="400"/>
              </a:spcAft>
            </a:pPr>
            <a:endParaRPr lang="en-US" sz="1600" dirty="0">
              <a:latin typeface="Arial" charset="0"/>
              <a:ea typeface="ＭＳ Ｐゴシック" charset="0"/>
              <a:cs typeface="ＭＳ Ｐゴシック" charset="0"/>
            </a:endParaRPr>
          </a:p>
        </p:txBody>
      </p:sp>
      <p:sp>
        <p:nvSpPr>
          <p:cNvPr id="4" name="Rectangle 3"/>
          <p:cNvSpPr/>
          <p:nvPr/>
        </p:nvSpPr>
        <p:spPr>
          <a:xfrm>
            <a:off x="3863975" y="392550"/>
            <a:ext cx="2286000" cy="369332"/>
          </a:xfrm>
          <a:prstGeom prst="rect">
            <a:avLst/>
          </a:prstGeom>
        </p:spPr>
        <p:txBody>
          <a:bodyPr>
            <a:spAutoFit/>
          </a:bodyPr>
          <a:lstStyle/>
          <a:p>
            <a:endParaRPr lang="en-US" dirty="0"/>
          </a:p>
        </p:txBody>
      </p:sp>
      <p:sp>
        <p:nvSpPr>
          <p:cNvPr id="6" name="Rectangle 5"/>
          <p:cNvSpPr/>
          <p:nvPr/>
        </p:nvSpPr>
        <p:spPr>
          <a:xfrm>
            <a:off x="1620000" y="1260000"/>
            <a:ext cx="7200000" cy="707886"/>
          </a:xfrm>
          <a:prstGeom prst="rect">
            <a:avLst/>
          </a:prstGeom>
        </p:spPr>
        <p:txBody>
          <a:bodyPr wrap="square">
            <a:spAutoFit/>
          </a:bodyPr>
          <a:lstStyle/>
          <a:p>
            <a:pPr algn="just">
              <a:spcBef>
                <a:spcPct val="30000"/>
              </a:spcBef>
              <a:spcAft>
                <a:spcPts val="1200"/>
              </a:spcAft>
              <a:defRPr/>
            </a:pPr>
            <a:r>
              <a:rPr lang="en-GB" sz="2000" dirty="0">
                <a:latin typeface="Arial"/>
                <a:cs typeface="Arial"/>
              </a:rPr>
              <a:t>Finally, clusters contribute significantly to new business formation by:</a:t>
            </a:r>
          </a:p>
        </p:txBody>
      </p:sp>
      <p:graphicFrame>
        <p:nvGraphicFramePr>
          <p:cNvPr id="5" name="Diagram 4"/>
          <p:cNvGraphicFramePr/>
          <p:nvPr>
            <p:extLst>
              <p:ext uri="{D42A27DB-BD31-4B8C-83A1-F6EECF244321}">
                <p14:modId xmlns:p14="http://schemas.microsoft.com/office/powerpoint/2010/main" val="3746687962"/>
              </p:ext>
            </p:extLst>
          </p:nvPr>
        </p:nvGraphicFramePr>
        <p:xfrm>
          <a:off x="1620000" y="1971515"/>
          <a:ext cx="70668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3241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40000"/>
            <a:ext cx="7200000" cy="504000"/>
          </a:xfrm>
          <a:solidFill>
            <a:schemeClr val="bg2">
              <a:lumMod val="20000"/>
              <a:lumOff val="80000"/>
            </a:schemeClr>
          </a:solidFill>
        </p:spPr>
        <p:txBody>
          <a:bodyPr/>
          <a:lstStyle/>
          <a:p>
            <a:pPr algn="l"/>
            <a:r>
              <a:rPr lang="en-US" sz="2800" dirty="0">
                <a:solidFill>
                  <a:srgbClr val="000090"/>
                </a:solidFill>
                <a:latin typeface="Arial" panose="020B0604020202020204" pitchFamily="34" charset="0"/>
                <a:cs typeface="Arial" panose="020B0604020202020204" pitchFamily="34" charset="0"/>
              </a:rPr>
              <a:t>EUROPEAN CLUSTERS</a:t>
            </a:r>
          </a:p>
        </p:txBody>
      </p:sp>
      <p:sp>
        <p:nvSpPr>
          <p:cNvPr id="5" name="Rectangle 4"/>
          <p:cNvSpPr/>
          <p:nvPr/>
        </p:nvSpPr>
        <p:spPr>
          <a:xfrm>
            <a:off x="1620000" y="1143000"/>
            <a:ext cx="7200000" cy="400110"/>
          </a:xfrm>
          <a:prstGeom prst="rect">
            <a:avLst/>
          </a:prstGeom>
        </p:spPr>
        <p:txBody>
          <a:bodyPr wrap="square">
            <a:spAutoFit/>
          </a:bodyPr>
          <a:lstStyle/>
          <a:p>
            <a:pPr algn="just">
              <a:spcAft>
                <a:spcPts val="1200"/>
              </a:spcAft>
            </a:pPr>
            <a:r>
              <a:rPr lang="en-US" sz="2000" dirty="0">
                <a:solidFill>
                  <a:schemeClr val="tx2"/>
                </a:solidFill>
                <a:latin typeface="Arial"/>
                <a:cs typeface="Arial"/>
              </a:rPr>
              <a:t>In Europe, there are 2500 strong clusters, which account for:</a:t>
            </a:r>
            <a:endParaRPr lang="en-GB" sz="2000" dirty="0">
              <a:solidFill>
                <a:schemeClr val="tx2"/>
              </a:solidFill>
              <a:latin typeface="Arial"/>
              <a:cs typeface="Arial"/>
            </a:endParaRPr>
          </a:p>
        </p:txBody>
      </p:sp>
      <p:graphicFrame>
        <p:nvGraphicFramePr>
          <p:cNvPr id="6" name="Diagram 5"/>
          <p:cNvGraphicFramePr/>
          <p:nvPr>
            <p:extLst>
              <p:ext uri="{D42A27DB-BD31-4B8C-83A1-F6EECF244321}">
                <p14:modId xmlns:p14="http://schemas.microsoft.com/office/powerpoint/2010/main" val="337921820"/>
              </p:ext>
            </p:extLst>
          </p:nvPr>
        </p:nvGraphicFramePr>
        <p:xfrm>
          <a:off x="1620000" y="1642110"/>
          <a:ext cx="7200000" cy="44538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821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graphicEl>
                                              <a:dgm id="{E7B8F27D-DCCD-48A4-B607-C0CD42D67687}"/>
                                            </p:graphicEl>
                                          </p:spTgt>
                                        </p:tgtEl>
                                        <p:attrNameLst>
                                          <p:attrName>style.visibility</p:attrName>
                                        </p:attrNameLst>
                                      </p:cBhvr>
                                      <p:to>
                                        <p:strVal val="visible"/>
                                      </p:to>
                                    </p:set>
                                    <p:animEffect transition="in" filter="fade">
                                      <p:cBhvr>
                                        <p:cTn id="7" dur="1000"/>
                                        <p:tgtEl>
                                          <p:spTgt spid="6">
                                            <p:graphicEl>
                                              <a:dgm id="{E7B8F27D-DCCD-48A4-B607-C0CD42D67687}"/>
                                            </p:graphicEl>
                                          </p:spTgt>
                                        </p:tgtEl>
                                      </p:cBhvr>
                                    </p:animEffect>
                                    <p:anim calcmode="lin" valueType="num">
                                      <p:cBhvr>
                                        <p:cTn id="8" dur="1000" fill="hold"/>
                                        <p:tgtEl>
                                          <p:spTgt spid="6">
                                            <p:graphicEl>
                                              <a:dgm id="{E7B8F27D-DCCD-48A4-B607-C0CD42D67687}"/>
                                            </p:graphicEl>
                                          </p:spTgt>
                                        </p:tgtEl>
                                        <p:attrNameLst>
                                          <p:attrName>ppt_x</p:attrName>
                                        </p:attrNameLst>
                                      </p:cBhvr>
                                      <p:tavLst>
                                        <p:tav tm="0">
                                          <p:val>
                                            <p:strVal val="#ppt_x"/>
                                          </p:val>
                                        </p:tav>
                                        <p:tav tm="100000">
                                          <p:val>
                                            <p:strVal val="#ppt_x"/>
                                          </p:val>
                                        </p:tav>
                                      </p:tavLst>
                                    </p:anim>
                                    <p:anim calcmode="lin" valueType="num">
                                      <p:cBhvr>
                                        <p:cTn id="9" dur="1000" fill="hold"/>
                                        <p:tgtEl>
                                          <p:spTgt spid="6">
                                            <p:graphicEl>
                                              <a:dgm id="{E7B8F27D-DCCD-48A4-B607-C0CD42D67687}"/>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graphicEl>
                                              <a:dgm id="{0696C14F-09C8-4E1C-BA59-70284A98ECAE}"/>
                                            </p:graphicEl>
                                          </p:spTgt>
                                        </p:tgtEl>
                                        <p:attrNameLst>
                                          <p:attrName>style.visibility</p:attrName>
                                        </p:attrNameLst>
                                      </p:cBhvr>
                                      <p:to>
                                        <p:strVal val="visible"/>
                                      </p:to>
                                    </p:set>
                                    <p:animEffect transition="in" filter="fade">
                                      <p:cBhvr>
                                        <p:cTn id="12" dur="1000"/>
                                        <p:tgtEl>
                                          <p:spTgt spid="6">
                                            <p:graphicEl>
                                              <a:dgm id="{0696C14F-09C8-4E1C-BA59-70284A98ECAE}"/>
                                            </p:graphicEl>
                                          </p:spTgt>
                                        </p:tgtEl>
                                      </p:cBhvr>
                                    </p:animEffect>
                                    <p:anim calcmode="lin" valueType="num">
                                      <p:cBhvr>
                                        <p:cTn id="13" dur="1000" fill="hold"/>
                                        <p:tgtEl>
                                          <p:spTgt spid="6">
                                            <p:graphicEl>
                                              <a:dgm id="{0696C14F-09C8-4E1C-BA59-70284A98ECAE}"/>
                                            </p:graphicEl>
                                          </p:spTgt>
                                        </p:tgtEl>
                                        <p:attrNameLst>
                                          <p:attrName>ppt_x</p:attrName>
                                        </p:attrNameLst>
                                      </p:cBhvr>
                                      <p:tavLst>
                                        <p:tav tm="0">
                                          <p:val>
                                            <p:strVal val="#ppt_x"/>
                                          </p:val>
                                        </p:tav>
                                        <p:tav tm="100000">
                                          <p:val>
                                            <p:strVal val="#ppt_x"/>
                                          </p:val>
                                        </p:tav>
                                      </p:tavLst>
                                    </p:anim>
                                    <p:anim calcmode="lin" valueType="num">
                                      <p:cBhvr>
                                        <p:cTn id="14" dur="1000" fill="hold"/>
                                        <p:tgtEl>
                                          <p:spTgt spid="6">
                                            <p:graphicEl>
                                              <a:dgm id="{0696C14F-09C8-4E1C-BA59-70284A98ECAE}"/>
                                            </p:graphic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graphicEl>
                                              <a:dgm id="{07A9A7D5-EE4E-41DA-8B07-7229D37E03EC}"/>
                                            </p:graphicEl>
                                          </p:spTgt>
                                        </p:tgtEl>
                                        <p:attrNameLst>
                                          <p:attrName>style.visibility</p:attrName>
                                        </p:attrNameLst>
                                      </p:cBhvr>
                                      <p:to>
                                        <p:strVal val="visible"/>
                                      </p:to>
                                    </p:set>
                                    <p:animEffect transition="in" filter="fade">
                                      <p:cBhvr>
                                        <p:cTn id="17" dur="1000"/>
                                        <p:tgtEl>
                                          <p:spTgt spid="6">
                                            <p:graphicEl>
                                              <a:dgm id="{07A9A7D5-EE4E-41DA-8B07-7229D37E03EC}"/>
                                            </p:graphicEl>
                                          </p:spTgt>
                                        </p:tgtEl>
                                      </p:cBhvr>
                                    </p:animEffect>
                                    <p:anim calcmode="lin" valueType="num">
                                      <p:cBhvr>
                                        <p:cTn id="18" dur="1000" fill="hold"/>
                                        <p:tgtEl>
                                          <p:spTgt spid="6">
                                            <p:graphicEl>
                                              <a:dgm id="{07A9A7D5-EE4E-41DA-8B07-7229D37E03EC}"/>
                                            </p:graphicEl>
                                          </p:spTgt>
                                        </p:tgtEl>
                                        <p:attrNameLst>
                                          <p:attrName>ppt_x</p:attrName>
                                        </p:attrNameLst>
                                      </p:cBhvr>
                                      <p:tavLst>
                                        <p:tav tm="0">
                                          <p:val>
                                            <p:strVal val="#ppt_x"/>
                                          </p:val>
                                        </p:tav>
                                        <p:tav tm="100000">
                                          <p:val>
                                            <p:strVal val="#ppt_x"/>
                                          </p:val>
                                        </p:tav>
                                      </p:tavLst>
                                    </p:anim>
                                    <p:anim calcmode="lin" valueType="num">
                                      <p:cBhvr>
                                        <p:cTn id="19" dur="1000" fill="hold"/>
                                        <p:tgtEl>
                                          <p:spTgt spid="6">
                                            <p:graphicEl>
                                              <a:dgm id="{07A9A7D5-EE4E-41DA-8B07-7229D37E03EC}"/>
                                            </p:graphic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graphicEl>
                                              <a:dgm id="{CD8225B0-7F13-4DC9-A601-184DB2AE56A4}"/>
                                            </p:graphicEl>
                                          </p:spTgt>
                                        </p:tgtEl>
                                        <p:attrNameLst>
                                          <p:attrName>style.visibility</p:attrName>
                                        </p:attrNameLst>
                                      </p:cBhvr>
                                      <p:to>
                                        <p:strVal val="visible"/>
                                      </p:to>
                                    </p:set>
                                    <p:animEffect transition="in" filter="fade">
                                      <p:cBhvr>
                                        <p:cTn id="22" dur="1000"/>
                                        <p:tgtEl>
                                          <p:spTgt spid="6">
                                            <p:graphicEl>
                                              <a:dgm id="{CD8225B0-7F13-4DC9-A601-184DB2AE56A4}"/>
                                            </p:graphicEl>
                                          </p:spTgt>
                                        </p:tgtEl>
                                      </p:cBhvr>
                                    </p:animEffect>
                                    <p:anim calcmode="lin" valueType="num">
                                      <p:cBhvr>
                                        <p:cTn id="23" dur="1000" fill="hold"/>
                                        <p:tgtEl>
                                          <p:spTgt spid="6">
                                            <p:graphicEl>
                                              <a:dgm id="{CD8225B0-7F13-4DC9-A601-184DB2AE56A4}"/>
                                            </p:graphicEl>
                                          </p:spTgt>
                                        </p:tgtEl>
                                        <p:attrNameLst>
                                          <p:attrName>ppt_x</p:attrName>
                                        </p:attrNameLst>
                                      </p:cBhvr>
                                      <p:tavLst>
                                        <p:tav tm="0">
                                          <p:val>
                                            <p:strVal val="#ppt_x"/>
                                          </p:val>
                                        </p:tav>
                                        <p:tav tm="100000">
                                          <p:val>
                                            <p:strVal val="#ppt_x"/>
                                          </p:val>
                                        </p:tav>
                                      </p:tavLst>
                                    </p:anim>
                                    <p:anim calcmode="lin" valueType="num">
                                      <p:cBhvr>
                                        <p:cTn id="24" dur="1000" fill="hold"/>
                                        <p:tgtEl>
                                          <p:spTgt spid="6">
                                            <p:graphicEl>
                                              <a:dgm id="{CD8225B0-7F13-4DC9-A601-184DB2AE56A4}"/>
                                            </p:graphic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graphicEl>
                                              <a:dgm id="{2817AEE9-2A47-49E6-BEAE-C914B6141774}"/>
                                            </p:graphicEl>
                                          </p:spTgt>
                                        </p:tgtEl>
                                        <p:attrNameLst>
                                          <p:attrName>style.visibility</p:attrName>
                                        </p:attrNameLst>
                                      </p:cBhvr>
                                      <p:to>
                                        <p:strVal val="visible"/>
                                      </p:to>
                                    </p:set>
                                    <p:animEffect transition="in" filter="fade">
                                      <p:cBhvr>
                                        <p:cTn id="27" dur="1000"/>
                                        <p:tgtEl>
                                          <p:spTgt spid="6">
                                            <p:graphicEl>
                                              <a:dgm id="{2817AEE9-2A47-49E6-BEAE-C914B6141774}"/>
                                            </p:graphicEl>
                                          </p:spTgt>
                                        </p:tgtEl>
                                      </p:cBhvr>
                                    </p:animEffect>
                                    <p:anim calcmode="lin" valueType="num">
                                      <p:cBhvr>
                                        <p:cTn id="28" dur="1000" fill="hold"/>
                                        <p:tgtEl>
                                          <p:spTgt spid="6">
                                            <p:graphicEl>
                                              <a:dgm id="{2817AEE9-2A47-49E6-BEAE-C914B6141774}"/>
                                            </p:graphicEl>
                                          </p:spTgt>
                                        </p:tgtEl>
                                        <p:attrNameLst>
                                          <p:attrName>ppt_x</p:attrName>
                                        </p:attrNameLst>
                                      </p:cBhvr>
                                      <p:tavLst>
                                        <p:tav tm="0">
                                          <p:val>
                                            <p:strVal val="#ppt_x"/>
                                          </p:val>
                                        </p:tav>
                                        <p:tav tm="100000">
                                          <p:val>
                                            <p:strVal val="#ppt_x"/>
                                          </p:val>
                                        </p:tav>
                                      </p:tavLst>
                                    </p:anim>
                                    <p:anim calcmode="lin" valueType="num">
                                      <p:cBhvr>
                                        <p:cTn id="29" dur="1000" fill="hold"/>
                                        <p:tgtEl>
                                          <p:spTgt spid="6">
                                            <p:graphicEl>
                                              <a:dgm id="{2817AEE9-2A47-49E6-BEAE-C914B6141774}"/>
                                            </p:graphic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
                                            <p:graphicEl>
                                              <a:dgm id="{4E44A9B9-700F-4681-9D4B-F6EE9459C170}"/>
                                            </p:graphicEl>
                                          </p:spTgt>
                                        </p:tgtEl>
                                        <p:attrNameLst>
                                          <p:attrName>style.visibility</p:attrName>
                                        </p:attrNameLst>
                                      </p:cBhvr>
                                      <p:to>
                                        <p:strVal val="visible"/>
                                      </p:to>
                                    </p:set>
                                    <p:animEffect transition="in" filter="fade">
                                      <p:cBhvr>
                                        <p:cTn id="32" dur="1000"/>
                                        <p:tgtEl>
                                          <p:spTgt spid="6">
                                            <p:graphicEl>
                                              <a:dgm id="{4E44A9B9-700F-4681-9D4B-F6EE9459C170}"/>
                                            </p:graphicEl>
                                          </p:spTgt>
                                        </p:tgtEl>
                                      </p:cBhvr>
                                    </p:animEffect>
                                    <p:anim calcmode="lin" valueType="num">
                                      <p:cBhvr>
                                        <p:cTn id="33" dur="1000" fill="hold"/>
                                        <p:tgtEl>
                                          <p:spTgt spid="6">
                                            <p:graphicEl>
                                              <a:dgm id="{4E44A9B9-700F-4681-9D4B-F6EE9459C170}"/>
                                            </p:graphicEl>
                                          </p:spTgt>
                                        </p:tgtEl>
                                        <p:attrNameLst>
                                          <p:attrName>ppt_x</p:attrName>
                                        </p:attrNameLst>
                                      </p:cBhvr>
                                      <p:tavLst>
                                        <p:tav tm="0">
                                          <p:val>
                                            <p:strVal val="#ppt_x"/>
                                          </p:val>
                                        </p:tav>
                                        <p:tav tm="100000">
                                          <p:val>
                                            <p:strVal val="#ppt_x"/>
                                          </p:val>
                                        </p:tav>
                                      </p:tavLst>
                                    </p:anim>
                                    <p:anim calcmode="lin" valueType="num">
                                      <p:cBhvr>
                                        <p:cTn id="34" dur="1000" fill="hold"/>
                                        <p:tgtEl>
                                          <p:spTgt spid="6">
                                            <p:graphicEl>
                                              <a:dgm id="{4E44A9B9-700F-4681-9D4B-F6EE9459C170}"/>
                                            </p:graphic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
                                            <p:graphicEl>
                                              <a:dgm id="{BFA27F3C-D19E-4ECD-996D-F04E5AC039DF}"/>
                                            </p:graphicEl>
                                          </p:spTgt>
                                        </p:tgtEl>
                                        <p:attrNameLst>
                                          <p:attrName>style.visibility</p:attrName>
                                        </p:attrNameLst>
                                      </p:cBhvr>
                                      <p:to>
                                        <p:strVal val="visible"/>
                                      </p:to>
                                    </p:set>
                                    <p:animEffect transition="in" filter="fade">
                                      <p:cBhvr>
                                        <p:cTn id="37" dur="1000"/>
                                        <p:tgtEl>
                                          <p:spTgt spid="6">
                                            <p:graphicEl>
                                              <a:dgm id="{BFA27F3C-D19E-4ECD-996D-F04E5AC039DF}"/>
                                            </p:graphicEl>
                                          </p:spTgt>
                                        </p:tgtEl>
                                      </p:cBhvr>
                                    </p:animEffect>
                                    <p:anim calcmode="lin" valueType="num">
                                      <p:cBhvr>
                                        <p:cTn id="38" dur="1000" fill="hold"/>
                                        <p:tgtEl>
                                          <p:spTgt spid="6">
                                            <p:graphicEl>
                                              <a:dgm id="{BFA27F3C-D19E-4ECD-996D-F04E5AC039DF}"/>
                                            </p:graphicEl>
                                          </p:spTgt>
                                        </p:tgtEl>
                                        <p:attrNameLst>
                                          <p:attrName>ppt_x</p:attrName>
                                        </p:attrNameLst>
                                      </p:cBhvr>
                                      <p:tavLst>
                                        <p:tav tm="0">
                                          <p:val>
                                            <p:strVal val="#ppt_x"/>
                                          </p:val>
                                        </p:tav>
                                        <p:tav tm="100000">
                                          <p:val>
                                            <p:strVal val="#ppt_x"/>
                                          </p:val>
                                        </p:tav>
                                      </p:tavLst>
                                    </p:anim>
                                    <p:anim calcmode="lin" valueType="num">
                                      <p:cBhvr>
                                        <p:cTn id="39" dur="1000" fill="hold"/>
                                        <p:tgtEl>
                                          <p:spTgt spid="6">
                                            <p:graphicEl>
                                              <a:dgm id="{BFA27F3C-D19E-4ECD-996D-F04E5AC039DF}"/>
                                            </p:graphic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6">
                                            <p:graphicEl>
                                              <a:dgm id="{AC59428F-B591-44A5-87F4-ACA24971F8E6}"/>
                                            </p:graphicEl>
                                          </p:spTgt>
                                        </p:tgtEl>
                                        <p:attrNameLst>
                                          <p:attrName>style.visibility</p:attrName>
                                        </p:attrNameLst>
                                      </p:cBhvr>
                                      <p:to>
                                        <p:strVal val="visible"/>
                                      </p:to>
                                    </p:set>
                                    <p:animEffect transition="in" filter="fade">
                                      <p:cBhvr>
                                        <p:cTn id="42" dur="1000"/>
                                        <p:tgtEl>
                                          <p:spTgt spid="6">
                                            <p:graphicEl>
                                              <a:dgm id="{AC59428F-B591-44A5-87F4-ACA24971F8E6}"/>
                                            </p:graphicEl>
                                          </p:spTgt>
                                        </p:tgtEl>
                                      </p:cBhvr>
                                    </p:animEffect>
                                    <p:anim calcmode="lin" valueType="num">
                                      <p:cBhvr>
                                        <p:cTn id="43" dur="1000" fill="hold"/>
                                        <p:tgtEl>
                                          <p:spTgt spid="6">
                                            <p:graphicEl>
                                              <a:dgm id="{AC59428F-B591-44A5-87F4-ACA24971F8E6}"/>
                                            </p:graphicEl>
                                          </p:spTgt>
                                        </p:tgtEl>
                                        <p:attrNameLst>
                                          <p:attrName>ppt_x</p:attrName>
                                        </p:attrNameLst>
                                      </p:cBhvr>
                                      <p:tavLst>
                                        <p:tav tm="0">
                                          <p:val>
                                            <p:strVal val="#ppt_x"/>
                                          </p:val>
                                        </p:tav>
                                        <p:tav tm="100000">
                                          <p:val>
                                            <p:strVal val="#ppt_x"/>
                                          </p:val>
                                        </p:tav>
                                      </p:tavLst>
                                    </p:anim>
                                    <p:anim calcmode="lin" valueType="num">
                                      <p:cBhvr>
                                        <p:cTn id="44" dur="1000" fill="hold"/>
                                        <p:tgtEl>
                                          <p:spTgt spid="6">
                                            <p:graphicEl>
                                              <a:dgm id="{AC59428F-B591-44A5-87F4-ACA24971F8E6}"/>
                                            </p:graphic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6">
                                            <p:graphicEl>
                                              <a:dgm id="{D5EB5F02-AE9E-4EC1-8584-0BC6BB320D05}"/>
                                            </p:graphicEl>
                                          </p:spTgt>
                                        </p:tgtEl>
                                        <p:attrNameLst>
                                          <p:attrName>style.visibility</p:attrName>
                                        </p:attrNameLst>
                                      </p:cBhvr>
                                      <p:to>
                                        <p:strVal val="visible"/>
                                      </p:to>
                                    </p:set>
                                    <p:animEffect transition="in" filter="fade">
                                      <p:cBhvr>
                                        <p:cTn id="47" dur="1000"/>
                                        <p:tgtEl>
                                          <p:spTgt spid="6">
                                            <p:graphicEl>
                                              <a:dgm id="{D5EB5F02-AE9E-4EC1-8584-0BC6BB320D05}"/>
                                            </p:graphicEl>
                                          </p:spTgt>
                                        </p:tgtEl>
                                      </p:cBhvr>
                                    </p:animEffect>
                                    <p:anim calcmode="lin" valueType="num">
                                      <p:cBhvr>
                                        <p:cTn id="48" dur="1000" fill="hold"/>
                                        <p:tgtEl>
                                          <p:spTgt spid="6">
                                            <p:graphicEl>
                                              <a:dgm id="{D5EB5F02-AE9E-4EC1-8584-0BC6BB320D05}"/>
                                            </p:graphicEl>
                                          </p:spTgt>
                                        </p:tgtEl>
                                        <p:attrNameLst>
                                          <p:attrName>ppt_x</p:attrName>
                                        </p:attrNameLst>
                                      </p:cBhvr>
                                      <p:tavLst>
                                        <p:tav tm="0">
                                          <p:val>
                                            <p:strVal val="#ppt_x"/>
                                          </p:val>
                                        </p:tav>
                                        <p:tav tm="100000">
                                          <p:val>
                                            <p:strVal val="#ppt_x"/>
                                          </p:val>
                                        </p:tav>
                                      </p:tavLst>
                                    </p:anim>
                                    <p:anim calcmode="lin" valueType="num">
                                      <p:cBhvr>
                                        <p:cTn id="49" dur="1000" fill="hold"/>
                                        <p:tgtEl>
                                          <p:spTgt spid="6">
                                            <p:graphicEl>
                                              <a:dgm id="{D5EB5F02-AE9E-4EC1-8584-0BC6BB320D05}"/>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lvlAtOnc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40000"/>
            <a:ext cx="7200000" cy="504000"/>
          </a:xfrm>
          <a:solidFill>
            <a:schemeClr val="bg2">
              <a:lumMod val="20000"/>
              <a:lumOff val="80000"/>
            </a:schemeClr>
          </a:solidFill>
        </p:spPr>
        <p:txBody>
          <a:bodyPr/>
          <a:lstStyle/>
          <a:p>
            <a:pPr algn="l"/>
            <a:r>
              <a:rPr lang="en-US" sz="2800" dirty="0">
                <a:solidFill>
                  <a:srgbClr val="000090"/>
                </a:solidFill>
                <a:latin typeface="Arial" panose="020B0604020202020204" pitchFamily="34" charset="0"/>
                <a:cs typeface="Arial" panose="020B0604020202020204" pitchFamily="34" charset="0"/>
              </a:rPr>
              <a:t>ROC Clusters</a:t>
            </a:r>
          </a:p>
        </p:txBody>
      </p:sp>
      <p:pic>
        <p:nvPicPr>
          <p:cNvPr id="7" name="Picture 6" descr="33 copy.pn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3770" t="7335" r="4642" b="3008"/>
          <a:stretch/>
        </p:blipFill>
        <p:spPr>
          <a:xfrm>
            <a:off x="0" y="1210773"/>
            <a:ext cx="9143999" cy="4585137"/>
          </a:xfrm>
          <a:prstGeom prst="rect">
            <a:avLst/>
          </a:prstGeom>
        </p:spPr>
      </p:pic>
    </p:spTree>
    <p:extLst>
      <p:ext uri="{BB962C8B-B14F-4D97-AF65-F5344CB8AC3E}">
        <p14:creationId xmlns:p14="http://schemas.microsoft.com/office/powerpoint/2010/main" val="254114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40000"/>
            <a:ext cx="7200000" cy="504000"/>
          </a:xfrm>
          <a:solidFill>
            <a:schemeClr val="bg2">
              <a:lumMod val="20000"/>
              <a:lumOff val="80000"/>
            </a:schemeClr>
          </a:solidFill>
        </p:spPr>
        <p:txBody>
          <a:bodyPr/>
          <a:lstStyle/>
          <a:p>
            <a:pPr algn="l"/>
            <a:r>
              <a:rPr lang="en-US" sz="2800" dirty="0">
                <a:solidFill>
                  <a:srgbClr val="000090"/>
                </a:solidFill>
                <a:latin typeface="Arial" panose="020B0604020202020204" pitchFamily="34" charset="0"/>
                <a:cs typeface="Arial" panose="020B0604020202020204" pitchFamily="34" charset="0"/>
              </a:rPr>
              <a:t>Turkey Clusters</a:t>
            </a:r>
          </a:p>
        </p:txBody>
      </p:sp>
      <p:sp>
        <p:nvSpPr>
          <p:cNvPr id="3" name="TextBox 2"/>
          <p:cNvSpPr txBox="1"/>
          <p:nvPr/>
        </p:nvSpPr>
        <p:spPr>
          <a:xfrm>
            <a:off x="6223000" y="2044700"/>
            <a:ext cx="184666" cy="1754327"/>
          </a:xfrm>
          <a:prstGeom prst="rect">
            <a:avLst/>
          </a:prstGeom>
          <a:noFill/>
        </p:spPr>
        <p:txBody>
          <a:bodyPr wrap="none" rtlCol="0">
            <a:spAutoFit/>
          </a:bodyPr>
          <a:lstStyle/>
          <a:p>
            <a:endParaRPr lang="en-US" dirty="0"/>
          </a:p>
          <a:p>
            <a:endParaRPr lang="en-US" dirty="0"/>
          </a:p>
          <a:p>
            <a:endParaRPr lang="en-US" dirty="0"/>
          </a:p>
          <a:p>
            <a:endParaRPr lang="en-US" dirty="0"/>
          </a:p>
          <a:p>
            <a:endParaRPr lang="en-US" dirty="0"/>
          </a:p>
          <a:p>
            <a:endParaRPr lang="en-US" dirty="0"/>
          </a:p>
        </p:txBody>
      </p:sp>
      <p:pic>
        <p:nvPicPr>
          <p:cNvPr id="5" name="Picture 4" descr="Macintosh HD:Users:giuseppenardelli:Desktop:36.png"/>
          <p:cNvPicPr/>
          <p:nvPr/>
        </p:nvPicPr>
        <p:blipFill>
          <a:blip r:embed="rId2">
            <a:extLst>
              <a:ext uri="{28A0092B-C50C-407E-A947-70E740481C1C}">
                <a14:useLocalDpi xmlns:a14="http://schemas.microsoft.com/office/drawing/2010/main" val="0"/>
              </a:ext>
            </a:extLst>
          </a:blip>
          <a:srcRect/>
          <a:stretch>
            <a:fillRect/>
          </a:stretch>
        </p:blipFill>
        <p:spPr bwMode="auto">
          <a:xfrm>
            <a:off x="0" y="1044000"/>
            <a:ext cx="9144000" cy="4724400"/>
          </a:xfrm>
          <a:prstGeom prst="rect">
            <a:avLst/>
          </a:prstGeom>
          <a:noFill/>
          <a:ln>
            <a:noFill/>
          </a:ln>
        </p:spPr>
      </p:pic>
    </p:spTree>
    <p:extLst>
      <p:ext uri="{BB962C8B-B14F-4D97-AF65-F5344CB8AC3E}">
        <p14:creationId xmlns:p14="http://schemas.microsoft.com/office/powerpoint/2010/main" val="98009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620000" y="540000"/>
            <a:ext cx="7200000" cy="504000"/>
          </a:xfrm>
          <a:solidFill>
            <a:schemeClr val="bg2">
              <a:lumMod val="20000"/>
              <a:lumOff val="80000"/>
            </a:schemeClr>
          </a:solidFill>
        </p:spPr>
        <p:txBody>
          <a:bodyPr/>
          <a:lstStyle/>
          <a:p>
            <a:pPr algn="l"/>
            <a:r>
              <a:rPr lang="en-US" sz="2800" dirty="0">
                <a:solidFill>
                  <a:srgbClr val="000090"/>
                </a:solidFill>
                <a:latin typeface="Arial"/>
                <a:cs typeface="Arial"/>
              </a:rPr>
              <a:t>CLUSTERS POLICIES IN TCC</a:t>
            </a:r>
          </a:p>
        </p:txBody>
      </p:sp>
      <p:sp>
        <p:nvSpPr>
          <p:cNvPr id="4" name="Title 1"/>
          <p:cNvSpPr txBox="1">
            <a:spLocks/>
          </p:cNvSpPr>
          <p:nvPr/>
        </p:nvSpPr>
        <p:spPr bwMode="auto">
          <a:xfrm>
            <a:off x="1620000" y="1143000"/>
            <a:ext cx="72000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lang="en-GB" sz="3400" b="1" kern="0" cap="none" baseline="0" dirty="0">
                <a:solidFill>
                  <a:srgbClr val="C00000"/>
                </a:solidFill>
                <a:effectLst/>
                <a:latin typeface="Calibri" pitchFamily="34" charset="0"/>
                <a:ea typeface="+mj-ea"/>
                <a:cs typeface="+mj-cs"/>
              </a:defRPr>
            </a:lvl1pPr>
            <a:lvl2pPr algn="ctr" rtl="0" eaLnBrk="1" fontAlgn="base" hangingPunct="1">
              <a:spcBef>
                <a:spcPct val="0"/>
              </a:spcBef>
              <a:spcAft>
                <a:spcPct val="0"/>
              </a:spcAft>
              <a:defRPr sz="2800" b="1">
                <a:solidFill>
                  <a:srgbClr val="FF0000"/>
                </a:solidFill>
                <a:latin typeface="Arial Narrow" pitchFamily="34" charset="0"/>
              </a:defRPr>
            </a:lvl2pPr>
            <a:lvl3pPr algn="ctr" rtl="0" eaLnBrk="1" fontAlgn="base" hangingPunct="1">
              <a:spcBef>
                <a:spcPct val="0"/>
              </a:spcBef>
              <a:spcAft>
                <a:spcPct val="0"/>
              </a:spcAft>
              <a:defRPr sz="2800" b="1">
                <a:solidFill>
                  <a:srgbClr val="FF0000"/>
                </a:solidFill>
                <a:latin typeface="Arial Narrow" pitchFamily="34" charset="0"/>
              </a:defRPr>
            </a:lvl3pPr>
            <a:lvl4pPr algn="ctr" rtl="0" eaLnBrk="1" fontAlgn="base" hangingPunct="1">
              <a:spcBef>
                <a:spcPct val="0"/>
              </a:spcBef>
              <a:spcAft>
                <a:spcPct val="0"/>
              </a:spcAft>
              <a:defRPr sz="2800" b="1">
                <a:solidFill>
                  <a:srgbClr val="FF0000"/>
                </a:solidFill>
                <a:latin typeface="Arial Narrow" pitchFamily="34" charset="0"/>
              </a:defRPr>
            </a:lvl4pPr>
            <a:lvl5pPr algn="ctr" rtl="0" eaLnBrk="1" fontAlgn="base" hangingPunct="1">
              <a:spcBef>
                <a:spcPct val="0"/>
              </a:spcBef>
              <a:spcAft>
                <a:spcPct val="0"/>
              </a:spcAft>
              <a:defRPr sz="2800" b="1">
                <a:solidFill>
                  <a:srgbClr val="FF0000"/>
                </a:solidFill>
                <a:latin typeface="Arial Narrow" pitchFamily="34" charset="0"/>
              </a:defRPr>
            </a:lvl5pPr>
            <a:lvl6pPr marL="457200" algn="ctr" rtl="0" eaLnBrk="1" fontAlgn="base" hangingPunct="1">
              <a:spcBef>
                <a:spcPct val="0"/>
              </a:spcBef>
              <a:spcAft>
                <a:spcPct val="0"/>
              </a:spcAft>
              <a:defRPr sz="2800" b="1">
                <a:solidFill>
                  <a:srgbClr val="FF0000"/>
                </a:solidFill>
                <a:latin typeface="Arial Narrow" pitchFamily="34" charset="0"/>
              </a:defRPr>
            </a:lvl6pPr>
            <a:lvl7pPr marL="914400" algn="ctr" rtl="0" eaLnBrk="1" fontAlgn="base" hangingPunct="1">
              <a:spcBef>
                <a:spcPct val="0"/>
              </a:spcBef>
              <a:spcAft>
                <a:spcPct val="0"/>
              </a:spcAft>
              <a:defRPr sz="2800" b="1">
                <a:solidFill>
                  <a:srgbClr val="FF0000"/>
                </a:solidFill>
                <a:latin typeface="Arial Narrow" pitchFamily="34" charset="0"/>
              </a:defRPr>
            </a:lvl7pPr>
            <a:lvl8pPr marL="1371600" algn="ctr" rtl="0" eaLnBrk="1" fontAlgn="base" hangingPunct="1">
              <a:spcBef>
                <a:spcPct val="0"/>
              </a:spcBef>
              <a:spcAft>
                <a:spcPct val="0"/>
              </a:spcAft>
              <a:defRPr sz="2800" b="1">
                <a:solidFill>
                  <a:srgbClr val="FF0000"/>
                </a:solidFill>
                <a:latin typeface="Arial Narrow" pitchFamily="34" charset="0"/>
              </a:defRPr>
            </a:lvl8pPr>
            <a:lvl9pPr marL="1828800" algn="ctr" rtl="0" eaLnBrk="1" fontAlgn="base" hangingPunct="1">
              <a:spcBef>
                <a:spcPct val="0"/>
              </a:spcBef>
              <a:spcAft>
                <a:spcPct val="0"/>
              </a:spcAft>
              <a:defRPr sz="2800" b="1">
                <a:solidFill>
                  <a:srgbClr val="FF0000"/>
                </a:solidFill>
                <a:latin typeface="Arial Narrow" pitchFamily="34" charset="0"/>
              </a:defRPr>
            </a:lvl9pPr>
          </a:lstStyle>
          <a:p>
            <a:pPr algn="just">
              <a:spcAft>
                <a:spcPts val="600"/>
              </a:spcAft>
            </a:pPr>
            <a:r>
              <a:rPr lang="en-US" sz="2000" dirty="0">
                <a:solidFill>
                  <a:schemeClr val="tx2"/>
                </a:solidFill>
                <a:latin typeface="Arial"/>
                <a:cs typeface="Arial"/>
              </a:rPr>
              <a:t>SME STRATEGY</a:t>
            </a:r>
            <a:endParaRPr lang="hr-HR" sz="2000" dirty="0">
              <a:solidFill>
                <a:schemeClr val="tx2"/>
              </a:solidFill>
              <a:latin typeface="Arial"/>
              <a:cs typeface="Arial"/>
            </a:endParaRPr>
          </a:p>
          <a:p>
            <a:pPr algn="just">
              <a:spcAft>
                <a:spcPts val="600"/>
              </a:spcAft>
            </a:pPr>
            <a:r>
              <a:rPr lang="en-US" sz="2000" b="0" dirty="0">
                <a:solidFill>
                  <a:schemeClr val="tx2"/>
                </a:solidFill>
                <a:highlight>
                  <a:srgbClr val="D4E3F5"/>
                </a:highlight>
                <a:latin typeface="Arial"/>
                <a:cs typeface="Arial"/>
              </a:rPr>
              <a:t>Objective 4: </a:t>
            </a:r>
            <a:r>
              <a:rPr lang="en-US" sz="2000" b="0" dirty="0">
                <a:solidFill>
                  <a:schemeClr val="tx2"/>
                </a:solidFill>
                <a:latin typeface="Arial"/>
                <a:cs typeface="Arial"/>
              </a:rPr>
              <a:t>Strengthening the competitiveness of SMEs in both local and international fields</a:t>
            </a:r>
            <a:r>
              <a:rPr lang="tr-TR" sz="2000" b="0" dirty="0">
                <a:solidFill>
                  <a:schemeClr val="tx2"/>
                </a:solidFill>
                <a:latin typeface="Arial"/>
                <a:cs typeface="Arial"/>
              </a:rPr>
              <a:t>.</a:t>
            </a:r>
            <a:endParaRPr lang="hr-HR" sz="2000" b="0" dirty="0">
              <a:solidFill>
                <a:schemeClr val="tx2"/>
              </a:solidFill>
              <a:latin typeface="Arial"/>
              <a:cs typeface="Arial"/>
            </a:endParaRPr>
          </a:p>
        </p:txBody>
      </p:sp>
      <p:graphicFrame>
        <p:nvGraphicFramePr>
          <p:cNvPr id="2" name="Diagram 1"/>
          <p:cNvGraphicFramePr/>
          <p:nvPr>
            <p:extLst>
              <p:ext uri="{D42A27DB-BD31-4B8C-83A1-F6EECF244321}">
                <p14:modId xmlns:p14="http://schemas.microsoft.com/office/powerpoint/2010/main" val="1244931920"/>
              </p:ext>
            </p:extLst>
          </p:nvPr>
        </p:nvGraphicFramePr>
        <p:xfrm>
          <a:off x="1924800" y="2438400"/>
          <a:ext cx="6990600" cy="342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519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graphicEl>
                                              <a:dgm id="{097CCA5F-25A3-497F-AFCC-34998235196A}"/>
                                            </p:graphicEl>
                                          </p:spTgt>
                                        </p:tgtEl>
                                        <p:attrNameLst>
                                          <p:attrName>style.visibility</p:attrName>
                                        </p:attrNameLst>
                                      </p:cBhvr>
                                      <p:to>
                                        <p:strVal val="visible"/>
                                      </p:to>
                                    </p:set>
                                    <p:animEffect transition="in" filter="fade">
                                      <p:cBhvr>
                                        <p:cTn id="7" dur="2000"/>
                                        <p:tgtEl>
                                          <p:spTgt spid="2">
                                            <p:graphicEl>
                                              <a:dgm id="{097CCA5F-25A3-497F-AFCC-34998235196A}"/>
                                            </p:graphic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
                                            <p:graphicEl>
                                              <a:dgm id="{69CF32F6-1A35-4B08-8A3F-BD9678C28513}"/>
                                            </p:graphicEl>
                                          </p:spTgt>
                                        </p:tgtEl>
                                        <p:attrNameLst>
                                          <p:attrName>style.visibility</p:attrName>
                                        </p:attrNameLst>
                                      </p:cBhvr>
                                      <p:to>
                                        <p:strVal val="visible"/>
                                      </p:to>
                                    </p:set>
                                    <p:animEffect transition="in" filter="fade">
                                      <p:cBhvr>
                                        <p:cTn id="11" dur="2000"/>
                                        <p:tgtEl>
                                          <p:spTgt spid="2">
                                            <p:graphicEl>
                                              <a:dgm id="{69CF32F6-1A35-4B08-8A3F-BD9678C28513}"/>
                                            </p:graphic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graphicEl>
                                              <a:dgm id="{BCFDF676-1310-42C0-8243-5B5A02C56BB6}"/>
                                            </p:graphicEl>
                                          </p:spTgt>
                                        </p:tgtEl>
                                        <p:attrNameLst>
                                          <p:attrName>style.visibility</p:attrName>
                                        </p:attrNameLst>
                                      </p:cBhvr>
                                      <p:to>
                                        <p:strVal val="visible"/>
                                      </p:to>
                                    </p:set>
                                    <p:animEffect transition="in" filter="fade">
                                      <p:cBhvr>
                                        <p:cTn id="14" dur="2000"/>
                                        <p:tgtEl>
                                          <p:spTgt spid="2">
                                            <p:graphicEl>
                                              <a:dgm id="{BCFDF676-1310-42C0-8243-5B5A02C56BB6}"/>
                                            </p:graphic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
                                            <p:graphicEl>
                                              <a:dgm id="{41B3C3CE-D3D9-4AA2-B43C-E7B5135CA2AC}"/>
                                            </p:graphicEl>
                                          </p:spTgt>
                                        </p:tgtEl>
                                        <p:attrNameLst>
                                          <p:attrName>style.visibility</p:attrName>
                                        </p:attrNameLst>
                                      </p:cBhvr>
                                      <p:to>
                                        <p:strVal val="visible"/>
                                      </p:to>
                                    </p:set>
                                    <p:animEffect transition="in" filter="fade">
                                      <p:cBhvr>
                                        <p:cTn id="17" dur="2000"/>
                                        <p:tgtEl>
                                          <p:spTgt spid="2">
                                            <p:graphicEl>
                                              <a:dgm id="{41B3C3CE-D3D9-4AA2-B43C-E7B5135CA2AC}"/>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graphicEl>
                                              <a:dgm id="{D8D34C50-63BC-4EC6-AD5E-350BC447ED9C}"/>
                                            </p:graphicEl>
                                          </p:spTgt>
                                        </p:tgtEl>
                                        <p:attrNameLst>
                                          <p:attrName>style.visibility</p:attrName>
                                        </p:attrNameLst>
                                      </p:cBhvr>
                                      <p:to>
                                        <p:strVal val="visible"/>
                                      </p:to>
                                    </p:set>
                                    <p:animEffect transition="in" filter="fade">
                                      <p:cBhvr>
                                        <p:cTn id="20" dur="2000"/>
                                        <p:tgtEl>
                                          <p:spTgt spid="2">
                                            <p:graphicEl>
                                              <a:dgm id="{D8D34C50-63BC-4EC6-AD5E-350BC447ED9C}"/>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graphicEl>
                                              <a:dgm id="{23CC2A14-A907-44D1-A4A0-95B50F4FD6E9}"/>
                                            </p:graphicEl>
                                          </p:spTgt>
                                        </p:tgtEl>
                                        <p:attrNameLst>
                                          <p:attrName>style.visibility</p:attrName>
                                        </p:attrNameLst>
                                      </p:cBhvr>
                                      <p:to>
                                        <p:strVal val="visible"/>
                                      </p:to>
                                    </p:set>
                                    <p:animEffect transition="in" filter="fade">
                                      <p:cBhvr>
                                        <p:cTn id="23" dur="2000"/>
                                        <p:tgtEl>
                                          <p:spTgt spid="2">
                                            <p:graphicEl>
                                              <a:dgm id="{23CC2A14-A907-44D1-A4A0-95B50F4FD6E9}"/>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graphicEl>
                                              <a:dgm id="{87AD08B9-0D1D-495B-B9DE-152CBB05B555}"/>
                                            </p:graphicEl>
                                          </p:spTgt>
                                        </p:tgtEl>
                                        <p:attrNameLst>
                                          <p:attrName>style.visibility</p:attrName>
                                        </p:attrNameLst>
                                      </p:cBhvr>
                                      <p:to>
                                        <p:strVal val="visible"/>
                                      </p:to>
                                    </p:set>
                                    <p:animEffect transition="in" filter="fade">
                                      <p:cBhvr>
                                        <p:cTn id="26" dur="2000"/>
                                        <p:tgtEl>
                                          <p:spTgt spid="2">
                                            <p:graphicEl>
                                              <a:dgm id="{87AD08B9-0D1D-495B-B9DE-152CBB05B555}"/>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
                                            <p:graphicEl>
                                              <a:dgm id="{CB7AB072-3B8C-499D-BB2F-A2F82E383F61}"/>
                                            </p:graphicEl>
                                          </p:spTgt>
                                        </p:tgtEl>
                                        <p:attrNameLst>
                                          <p:attrName>style.visibility</p:attrName>
                                        </p:attrNameLst>
                                      </p:cBhvr>
                                      <p:to>
                                        <p:strVal val="visible"/>
                                      </p:to>
                                    </p:set>
                                    <p:animEffect transition="in" filter="fade">
                                      <p:cBhvr>
                                        <p:cTn id="29" dur="2000"/>
                                        <p:tgtEl>
                                          <p:spTgt spid="2">
                                            <p:graphicEl>
                                              <a:dgm id="{CB7AB072-3B8C-499D-BB2F-A2F82E383F61}"/>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
                                            <p:graphicEl>
                                              <a:dgm id="{E5733B5B-ED7C-4A0B-B6CC-6A771D8522AD}"/>
                                            </p:graphicEl>
                                          </p:spTgt>
                                        </p:tgtEl>
                                        <p:attrNameLst>
                                          <p:attrName>style.visibility</p:attrName>
                                        </p:attrNameLst>
                                      </p:cBhvr>
                                      <p:to>
                                        <p:strVal val="visible"/>
                                      </p:to>
                                    </p:set>
                                    <p:animEffect transition="in" filter="fade">
                                      <p:cBhvr>
                                        <p:cTn id="32" dur="2000"/>
                                        <p:tgtEl>
                                          <p:spTgt spid="2">
                                            <p:graphicEl>
                                              <a:dgm id="{E5733B5B-ED7C-4A0B-B6CC-6A771D8522AD}"/>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
                                            <p:graphicEl>
                                              <a:dgm id="{EC417098-5207-41BA-BE92-A3E08AA571DF}"/>
                                            </p:graphicEl>
                                          </p:spTgt>
                                        </p:tgtEl>
                                        <p:attrNameLst>
                                          <p:attrName>style.visibility</p:attrName>
                                        </p:attrNameLst>
                                      </p:cBhvr>
                                      <p:to>
                                        <p:strVal val="visible"/>
                                      </p:to>
                                    </p:set>
                                    <p:animEffect transition="in" filter="fade">
                                      <p:cBhvr>
                                        <p:cTn id="35" dur="2000"/>
                                        <p:tgtEl>
                                          <p:spTgt spid="2">
                                            <p:graphicEl>
                                              <a:dgm id="{EC417098-5207-41BA-BE92-A3E08AA571DF}"/>
                                            </p:graphic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
                                            <p:graphicEl>
                                              <a:dgm id="{6DCE80BC-7933-4AC9-82CA-215B8ED84C59}"/>
                                            </p:graphicEl>
                                          </p:spTgt>
                                        </p:tgtEl>
                                        <p:attrNameLst>
                                          <p:attrName>style.visibility</p:attrName>
                                        </p:attrNameLst>
                                      </p:cBhvr>
                                      <p:to>
                                        <p:strVal val="visible"/>
                                      </p:to>
                                    </p:set>
                                    <p:animEffect transition="in" filter="fade">
                                      <p:cBhvr>
                                        <p:cTn id="38" dur="2000"/>
                                        <p:tgtEl>
                                          <p:spTgt spid="2">
                                            <p:graphicEl>
                                              <a:dgm id="{6DCE80BC-7933-4AC9-82CA-215B8ED84C59}"/>
                                            </p:graphic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
                                            <p:graphicEl>
                                              <a:dgm id="{170EBA5C-75C3-4AFF-B2A5-966587957C4D}"/>
                                            </p:graphicEl>
                                          </p:spTgt>
                                        </p:tgtEl>
                                        <p:attrNameLst>
                                          <p:attrName>style.visibility</p:attrName>
                                        </p:attrNameLst>
                                      </p:cBhvr>
                                      <p:to>
                                        <p:strVal val="visible"/>
                                      </p:to>
                                    </p:set>
                                    <p:animEffect transition="in" filter="fade">
                                      <p:cBhvr>
                                        <p:cTn id="41" dur="2000"/>
                                        <p:tgtEl>
                                          <p:spTgt spid="2">
                                            <p:graphicEl>
                                              <a:dgm id="{170EBA5C-75C3-4AFF-B2A5-966587957C4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20000" y="1260000"/>
            <a:ext cx="7200000" cy="1224951"/>
          </a:xfrm>
          <a:prstGeom prst="rect">
            <a:avLst/>
          </a:prstGeom>
        </p:spPr>
        <p:txBody>
          <a:bodyPr wrap="square">
            <a:spAutoFit/>
          </a:bodyPr>
          <a:lstStyle/>
          <a:p>
            <a:pPr marL="342900" indent="-342900" algn="just" fontAlgn="auto">
              <a:spcBef>
                <a:spcPct val="20000"/>
              </a:spcBef>
              <a:spcAft>
                <a:spcPts val="0"/>
              </a:spcAft>
              <a:buClr>
                <a:srgbClr val="00FFCC"/>
              </a:buClr>
              <a:buSzPct val="80000"/>
              <a:defRPr/>
            </a:pPr>
            <a:r>
              <a:rPr lang="en-GB" sz="1600" kern="0" dirty="0">
                <a:solidFill>
                  <a:srgbClr val="000000"/>
                </a:solidFill>
                <a:latin typeface="Arial"/>
              </a:rPr>
              <a:t>Team Leader:</a:t>
            </a:r>
            <a:r>
              <a:rPr lang="hr-HR" sz="1600" kern="0" dirty="0">
                <a:solidFill>
                  <a:srgbClr val="000000"/>
                </a:solidFill>
                <a:latin typeface="Arial"/>
              </a:rPr>
              <a:t> </a:t>
            </a:r>
            <a:r>
              <a:rPr lang="en-GB" sz="1600" b="1" kern="0" dirty="0">
                <a:solidFill>
                  <a:srgbClr val="000000"/>
                </a:solidFill>
                <a:latin typeface="Arial"/>
              </a:rPr>
              <a:t>Jean Claude Duplouy  </a:t>
            </a:r>
          </a:p>
          <a:p>
            <a:pPr marL="342900" indent="-342900" algn="just" fontAlgn="auto">
              <a:spcBef>
                <a:spcPct val="20000"/>
              </a:spcBef>
              <a:spcAft>
                <a:spcPts val="0"/>
              </a:spcAft>
              <a:buClr>
                <a:srgbClr val="00FFCC"/>
              </a:buClr>
              <a:buSzPct val="80000"/>
              <a:defRPr/>
            </a:pPr>
            <a:r>
              <a:rPr lang="en-GB" sz="1600" kern="0" dirty="0">
                <a:solidFill>
                  <a:srgbClr val="000000"/>
                </a:solidFill>
                <a:latin typeface="Arial"/>
              </a:rPr>
              <a:t>Deputy Team Leader: </a:t>
            </a:r>
            <a:r>
              <a:rPr lang="en-GB" sz="1600" b="1" kern="0" dirty="0">
                <a:solidFill>
                  <a:srgbClr val="000000"/>
                </a:solidFill>
                <a:latin typeface="Arial"/>
              </a:rPr>
              <a:t>Giuseppe Nardelli </a:t>
            </a:r>
          </a:p>
          <a:p>
            <a:pPr marL="342900" indent="-342900" algn="just" fontAlgn="auto">
              <a:spcBef>
                <a:spcPct val="20000"/>
              </a:spcBef>
              <a:spcAft>
                <a:spcPts val="0"/>
              </a:spcAft>
              <a:buClr>
                <a:srgbClr val="00FFCC"/>
              </a:buClr>
              <a:buSzPct val="80000"/>
              <a:defRPr/>
            </a:pPr>
            <a:r>
              <a:rPr lang="en-GB" sz="1600" b="1" kern="0" dirty="0">
                <a:solidFill>
                  <a:srgbClr val="000090"/>
                </a:solidFill>
                <a:latin typeface="Arial"/>
              </a:rPr>
              <a:t>A pool of around 10 NKEs</a:t>
            </a:r>
          </a:p>
          <a:p>
            <a:pPr marL="342900" indent="-342900" algn="just" fontAlgn="auto">
              <a:spcBef>
                <a:spcPct val="20000"/>
              </a:spcBef>
              <a:spcAft>
                <a:spcPts val="0"/>
              </a:spcAft>
              <a:buClr>
                <a:srgbClr val="00FFCC"/>
              </a:buClr>
              <a:buSzPct val="80000"/>
              <a:defRPr/>
            </a:pPr>
            <a:r>
              <a:rPr lang="en-GB" sz="1600" kern="0" dirty="0">
                <a:solidFill>
                  <a:srgbClr val="000000"/>
                </a:solidFill>
                <a:latin typeface="Arial"/>
              </a:rPr>
              <a:t>Project Assistant: </a:t>
            </a:r>
            <a:r>
              <a:rPr lang="en-GB" sz="1600" b="1" kern="0" dirty="0">
                <a:solidFill>
                  <a:srgbClr val="000000"/>
                </a:solidFill>
                <a:latin typeface="Arial"/>
              </a:rPr>
              <a:t>Cansu Tilki</a:t>
            </a:r>
          </a:p>
        </p:txBody>
      </p:sp>
      <p:sp>
        <p:nvSpPr>
          <p:cNvPr id="14" name="Rectangle 13"/>
          <p:cNvSpPr/>
          <p:nvPr/>
        </p:nvSpPr>
        <p:spPr bwMode="auto">
          <a:xfrm>
            <a:off x="1620000" y="540000"/>
            <a:ext cx="7200000" cy="50400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r>
              <a:rPr lang="tr-TR" sz="2800" b="1" kern="0" dirty="0">
                <a:solidFill>
                  <a:srgbClr val="000090"/>
                </a:solidFill>
                <a:latin typeface="Arial"/>
              </a:rPr>
              <a:t>Project Team</a:t>
            </a:r>
            <a:endParaRPr lang="hr-HR" sz="2800" b="1" kern="0" dirty="0">
              <a:solidFill>
                <a:srgbClr val="000090"/>
              </a:solidFill>
              <a:latin typeface="Arial"/>
            </a:endParaRPr>
          </a:p>
        </p:txBody>
      </p:sp>
      <p:sp>
        <p:nvSpPr>
          <p:cNvPr id="15" name="Rectangle 14"/>
          <p:cNvSpPr/>
          <p:nvPr/>
        </p:nvSpPr>
        <p:spPr bwMode="auto">
          <a:xfrm>
            <a:off x="1620000" y="3060000"/>
            <a:ext cx="7200000" cy="50400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r>
              <a:rPr lang="tr-TR" sz="2800" b="1" kern="0" dirty="0">
                <a:solidFill>
                  <a:srgbClr val="000090"/>
                </a:solidFill>
                <a:latin typeface="Arial"/>
              </a:rPr>
              <a:t>General</a:t>
            </a:r>
            <a:r>
              <a:rPr lang="en-US" sz="2800" b="1" kern="0" dirty="0">
                <a:solidFill>
                  <a:srgbClr val="000090"/>
                </a:solidFill>
                <a:latin typeface="Arial"/>
              </a:rPr>
              <a:t> </a:t>
            </a:r>
            <a:r>
              <a:rPr lang="tr-TR" sz="2800" b="1" kern="0" dirty="0">
                <a:solidFill>
                  <a:srgbClr val="000090"/>
                </a:solidFill>
                <a:latin typeface="Arial"/>
              </a:rPr>
              <a:t>Information</a:t>
            </a:r>
            <a:endParaRPr lang="hr-HR" sz="2800" b="1" kern="0" dirty="0">
              <a:solidFill>
                <a:srgbClr val="000090"/>
              </a:solidFill>
              <a:latin typeface="Arial"/>
            </a:endParaRPr>
          </a:p>
        </p:txBody>
      </p:sp>
      <p:sp>
        <p:nvSpPr>
          <p:cNvPr id="16" name="Rectangle 15"/>
          <p:cNvSpPr/>
          <p:nvPr/>
        </p:nvSpPr>
        <p:spPr>
          <a:xfrm>
            <a:off x="1620000" y="3780000"/>
            <a:ext cx="7226586" cy="1384995"/>
          </a:xfrm>
          <a:prstGeom prst="rect">
            <a:avLst/>
          </a:prstGeom>
          <a:noFill/>
        </p:spPr>
        <p:txBody>
          <a:bodyPr wrap="square">
            <a:spAutoFit/>
          </a:bodyPr>
          <a:lstStyle/>
          <a:p>
            <a:pPr>
              <a:lnSpc>
                <a:spcPct val="150000"/>
              </a:lnSpc>
              <a:buFont typeface="Wingdings" pitchFamily="2" charset="2"/>
              <a:buNone/>
              <a:defRPr/>
            </a:pPr>
            <a:r>
              <a:rPr lang="tr-TR" sz="1400" b="1" kern="0" dirty="0">
                <a:solidFill>
                  <a:srgbClr val="000090"/>
                </a:solidFill>
                <a:latin typeface="Arial"/>
              </a:rPr>
              <a:t>Starting Date</a:t>
            </a:r>
            <a:r>
              <a:rPr lang="en-US" sz="1400" b="1" kern="0" dirty="0">
                <a:solidFill>
                  <a:srgbClr val="000090"/>
                </a:solidFill>
                <a:latin typeface="Arial"/>
              </a:rPr>
              <a:t>: </a:t>
            </a:r>
            <a:r>
              <a:rPr lang="tr-TR" sz="1400" b="1" kern="0" dirty="0">
                <a:latin typeface="Arial" pitchFamily="34" charset="0"/>
                <a:cs typeface="Arial" pitchFamily="34" charset="0"/>
              </a:rPr>
              <a:t>27</a:t>
            </a:r>
            <a:r>
              <a:rPr lang="en-US" sz="1400" b="1" kern="0" dirty="0">
                <a:latin typeface="Arial" pitchFamily="34" charset="0"/>
                <a:cs typeface="Arial" pitchFamily="34" charset="0"/>
              </a:rPr>
              <a:t>.</a:t>
            </a:r>
            <a:r>
              <a:rPr lang="tr-TR" sz="1400" b="1" kern="0" dirty="0">
                <a:latin typeface="Arial" pitchFamily="34" charset="0"/>
                <a:cs typeface="Arial" pitchFamily="34" charset="0"/>
              </a:rPr>
              <a:t>11</a:t>
            </a:r>
            <a:r>
              <a:rPr lang="en-US" sz="1400" b="1" kern="0" dirty="0">
                <a:latin typeface="Arial" pitchFamily="34" charset="0"/>
                <a:cs typeface="Arial" pitchFamily="34" charset="0"/>
              </a:rPr>
              <a:t>.201</a:t>
            </a:r>
            <a:r>
              <a:rPr lang="tr-TR" sz="1400" b="1" kern="0" dirty="0">
                <a:latin typeface="Arial" pitchFamily="34" charset="0"/>
                <a:cs typeface="Arial" pitchFamily="34" charset="0"/>
              </a:rPr>
              <a:t>5 </a:t>
            </a:r>
            <a:r>
              <a:rPr lang="en-US" sz="1400" b="1" kern="0" dirty="0">
                <a:latin typeface="Arial" pitchFamily="34" charset="0"/>
                <a:cs typeface="Arial" pitchFamily="34" charset="0"/>
              </a:rPr>
              <a:t> </a:t>
            </a:r>
            <a:endParaRPr lang="tr-TR" sz="1400" b="1" kern="0" dirty="0">
              <a:latin typeface="Arial" pitchFamily="34" charset="0"/>
              <a:cs typeface="Arial" pitchFamily="34" charset="0"/>
            </a:endParaRPr>
          </a:p>
          <a:p>
            <a:pPr>
              <a:lnSpc>
                <a:spcPct val="150000"/>
              </a:lnSpc>
              <a:buFont typeface="Wingdings" pitchFamily="2" charset="2"/>
              <a:buNone/>
              <a:defRPr/>
            </a:pPr>
            <a:r>
              <a:rPr lang="tr-TR" sz="1400" b="1" kern="0" dirty="0">
                <a:solidFill>
                  <a:srgbClr val="000090"/>
                </a:solidFill>
                <a:latin typeface="Arial"/>
              </a:rPr>
              <a:t>Project Duration</a:t>
            </a:r>
            <a:r>
              <a:rPr lang="en-US" sz="1400" b="1" kern="0" dirty="0">
                <a:solidFill>
                  <a:srgbClr val="000090"/>
                </a:solidFill>
                <a:latin typeface="Arial"/>
              </a:rPr>
              <a:t>: </a:t>
            </a:r>
            <a:r>
              <a:rPr lang="tr-TR" sz="1400" b="1" kern="0" dirty="0">
                <a:latin typeface="Arial" pitchFamily="34" charset="0"/>
                <a:cs typeface="Arial" pitchFamily="34" charset="0"/>
              </a:rPr>
              <a:t>17</a:t>
            </a:r>
            <a:r>
              <a:rPr lang="en-US" sz="1400" b="1" kern="0" dirty="0">
                <a:latin typeface="Arial" pitchFamily="34" charset="0"/>
                <a:cs typeface="Arial" pitchFamily="34" charset="0"/>
              </a:rPr>
              <a:t> </a:t>
            </a:r>
            <a:r>
              <a:rPr lang="tr-TR" sz="1400" b="1" kern="0" dirty="0">
                <a:latin typeface="Arial" pitchFamily="34" charset="0"/>
                <a:cs typeface="Arial" pitchFamily="34" charset="0"/>
              </a:rPr>
              <a:t>months</a:t>
            </a:r>
            <a:endParaRPr lang="en-US" sz="1400" b="1" kern="0" dirty="0">
              <a:latin typeface="Arial" pitchFamily="34" charset="0"/>
              <a:cs typeface="Arial" pitchFamily="34" charset="0"/>
            </a:endParaRPr>
          </a:p>
          <a:p>
            <a:pPr>
              <a:lnSpc>
                <a:spcPct val="150000"/>
              </a:lnSpc>
              <a:buFont typeface="Wingdings" pitchFamily="2" charset="2"/>
              <a:buNone/>
              <a:defRPr/>
            </a:pPr>
            <a:r>
              <a:rPr lang="tr-TR" sz="1400" b="1" kern="0" dirty="0">
                <a:solidFill>
                  <a:srgbClr val="000090"/>
                </a:solidFill>
                <a:latin typeface="Arial"/>
              </a:rPr>
              <a:t>Project Address</a:t>
            </a:r>
            <a:r>
              <a:rPr lang="en-US" sz="1400" b="1" kern="0" dirty="0">
                <a:solidFill>
                  <a:srgbClr val="000090"/>
                </a:solidFill>
                <a:latin typeface="Arial"/>
              </a:rPr>
              <a:t>: </a:t>
            </a:r>
            <a:r>
              <a:rPr lang="tr-TR" sz="1400" dirty="0">
                <a:latin typeface="Arial" pitchFamily="34" charset="0"/>
                <a:cs typeface="Arial" pitchFamily="34" charset="0"/>
              </a:rPr>
              <a:t>KOBİGEM Ofisi, Şht. Agah Top Sk. Ortaköy, Nicosia</a:t>
            </a:r>
            <a:endParaRPr lang="en-US" sz="1400" kern="0" dirty="0">
              <a:latin typeface="Arial" pitchFamily="34" charset="0"/>
              <a:cs typeface="Arial" pitchFamily="34" charset="0"/>
            </a:endParaRPr>
          </a:p>
          <a:p>
            <a:pPr>
              <a:lnSpc>
                <a:spcPct val="150000"/>
              </a:lnSpc>
              <a:buFont typeface="Wingdings" pitchFamily="2" charset="2"/>
              <a:buNone/>
              <a:defRPr/>
            </a:pPr>
            <a:r>
              <a:rPr lang="el-GR" sz="1400" b="1" kern="0" dirty="0">
                <a:solidFill>
                  <a:srgbClr val="000090"/>
                </a:solidFill>
                <a:latin typeface="Arial"/>
              </a:rPr>
              <a:t>Tel: </a:t>
            </a:r>
            <a:r>
              <a:rPr lang="el-GR" sz="1400" kern="0" dirty="0">
                <a:latin typeface="Arial" pitchFamily="34" charset="0"/>
                <a:cs typeface="Arial" pitchFamily="34" charset="0"/>
              </a:rPr>
              <a:t>+90 392 </a:t>
            </a:r>
            <a:r>
              <a:rPr lang="tr-TR" sz="1400" kern="0" dirty="0">
                <a:latin typeface="Arial" pitchFamily="34" charset="0"/>
                <a:cs typeface="Arial" pitchFamily="34" charset="0"/>
              </a:rPr>
              <a:t>228 96 44</a:t>
            </a:r>
            <a:endParaRPr lang="en-US" sz="1400" kern="0" dirty="0">
              <a:latin typeface="Arial" pitchFamily="34" charset="0"/>
              <a:cs typeface="Arial" pitchFamily="34" charset="0"/>
            </a:endParaRPr>
          </a:p>
        </p:txBody>
      </p:sp>
    </p:spTree>
    <p:extLst>
      <p:ext uri="{BB962C8B-B14F-4D97-AF65-F5344CB8AC3E}">
        <p14:creationId xmlns:p14="http://schemas.microsoft.com/office/powerpoint/2010/main" val="2318380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40000"/>
            <a:ext cx="7200000" cy="504000"/>
          </a:xfrm>
          <a:solidFill>
            <a:schemeClr val="bg2">
              <a:lumMod val="20000"/>
              <a:lumOff val="80000"/>
            </a:schemeClr>
          </a:solidFill>
        </p:spPr>
        <p:txBody>
          <a:bodyPr/>
          <a:lstStyle/>
          <a:p>
            <a:pPr algn="l"/>
            <a:r>
              <a:rPr lang="en-US" sz="2800" dirty="0">
                <a:solidFill>
                  <a:srgbClr val="000090"/>
                </a:solidFill>
                <a:latin typeface="Arial" panose="020B0604020202020204" pitchFamily="34" charset="0"/>
                <a:cs typeface="Arial" panose="020B0604020202020204" pitchFamily="34" charset="0"/>
              </a:rPr>
              <a:t>Clusters and S3</a:t>
            </a:r>
          </a:p>
        </p:txBody>
      </p:sp>
      <p:sp>
        <p:nvSpPr>
          <p:cNvPr id="9" name="TextBox 8"/>
          <p:cNvSpPr txBox="1"/>
          <p:nvPr/>
        </p:nvSpPr>
        <p:spPr>
          <a:xfrm>
            <a:off x="3898900" y="5930900"/>
            <a:ext cx="184666" cy="369332"/>
          </a:xfrm>
          <a:prstGeom prst="rect">
            <a:avLst/>
          </a:prstGeom>
          <a:noFill/>
        </p:spPr>
        <p:txBody>
          <a:bodyPr wrap="none" rtlCol="0">
            <a:spAutoFit/>
          </a:bodyPr>
          <a:lstStyle/>
          <a:p>
            <a:endParaRPr lang="en-US" dirty="0"/>
          </a:p>
        </p:txBody>
      </p:sp>
      <p:sp>
        <p:nvSpPr>
          <p:cNvPr id="14" name="TextBox 13"/>
          <p:cNvSpPr txBox="1"/>
          <p:nvPr/>
        </p:nvSpPr>
        <p:spPr>
          <a:xfrm>
            <a:off x="1852185" y="5632339"/>
            <a:ext cx="2899815" cy="246221"/>
          </a:xfrm>
          <a:prstGeom prst="rect">
            <a:avLst/>
          </a:prstGeom>
          <a:noFill/>
        </p:spPr>
        <p:txBody>
          <a:bodyPr wrap="none" rtlCol="0">
            <a:spAutoFit/>
          </a:bodyPr>
          <a:lstStyle/>
          <a:p>
            <a:r>
              <a:rPr lang="en-US" sz="1000" b="1" dirty="0">
                <a:solidFill>
                  <a:srgbClr val="000090"/>
                </a:solidFill>
                <a:latin typeface="Arial"/>
                <a:cs typeface="Arial"/>
              </a:rPr>
              <a:t>Source : The Role of Clusters in  S3-EU-2013</a:t>
            </a:r>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335" t="4653" r="1173" b="-1099"/>
          <a:stretch/>
        </p:blipFill>
        <p:spPr>
          <a:xfrm>
            <a:off x="1631654" y="1125000"/>
            <a:ext cx="7512346" cy="5580600"/>
          </a:xfrm>
          <a:prstGeom prst="rect">
            <a:avLst/>
          </a:prstGeom>
          <a:solidFill>
            <a:schemeClr val="bg1"/>
          </a:solidFill>
        </p:spPr>
      </p:pic>
    </p:spTree>
    <p:extLst>
      <p:ext uri="{BB962C8B-B14F-4D97-AF65-F5344CB8AC3E}">
        <p14:creationId xmlns:p14="http://schemas.microsoft.com/office/powerpoint/2010/main" val="4213862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40000"/>
            <a:ext cx="7200000" cy="504000"/>
          </a:xfrm>
          <a:solidFill>
            <a:schemeClr val="bg2">
              <a:lumMod val="20000"/>
              <a:lumOff val="80000"/>
            </a:schemeClr>
          </a:solidFill>
        </p:spPr>
        <p:txBody>
          <a:bodyPr/>
          <a:lstStyle/>
          <a:p>
            <a:pPr algn="l"/>
            <a:r>
              <a:rPr lang="en-US" sz="2800" dirty="0">
                <a:solidFill>
                  <a:srgbClr val="000090"/>
                </a:solidFill>
                <a:latin typeface="Arial" panose="020B0604020202020204" pitchFamily="34" charset="0"/>
                <a:cs typeface="Arial" panose="020B0604020202020204" pitchFamily="34" charset="0"/>
              </a:rPr>
              <a:t>Clusters and the</a:t>
            </a:r>
            <a:r>
              <a:rPr lang="hr-HR" sz="2800" dirty="0">
                <a:solidFill>
                  <a:srgbClr val="000090"/>
                </a:solidFill>
                <a:latin typeface="Arial" panose="020B0604020202020204" pitchFamily="34" charset="0"/>
                <a:cs typeface="Arial" panose="020B0604020202020204" pitchFamily="34" charset="0"/>
              </a:rPr>
              <a:t> Eu</a:t>
            </a:r>
            <a:r>
              <a:rPr lang="en-US" sz="2800" dirty="0">
                <a:solidFill>
                  <a:srgbClr val="000090"/>
                </a:solidFill>
                <a:latin typeface="Arial" panose="020B0604020202020204" pitchFamily="34" charset="0"/>
                <a:cs typeface="Arial" panose="020B0604020202020204" pitchFamily="34" charset="0"/>
              </a:rPr>
              <a:t> policies</a:t>
            </a:r>
            <a:endParaRPr lang="en-US" dirty="0">
              <a:solidFill>
                <a:srgbClr val="000090"/>
              </a:solidFill>
            </a:endParaRPr>
          </a:p>
        </p:txBody>
      </p:sp>
      <p:sp>
        <p:nvSpPr>
          <p:cNvPr id="3" name="TextBox 2"/>
          <p:cNvSpPr txBox="1"/>
          <p:nvPr/>
        </p:nvSpPr>
        <p:spPr>
          <a:xfrm>
            <a:off x="1620000" y="1260000"/>
            <a:ext cx="7200000" cy="3323987"/>
          </a:xfrm>
          <a:prstGeom prst="rect">
            <a:avLst/>
          </a:prstGeom>
          <a:noFill/>
        </p:spPr>
        <p:txBody>
          <a:bodyPr wrap="square" rtlCol="0">
            <a:spAutoFit/>
          </a:bodyPr>
          <a:lstStyle/>
          <a:p>
            <a:pPr marL="342900" indent="-342900" algn="just">
              <a:spcAft>
                <a:spcPts val="1200"/>
              </a:spcAft>
              <a:buFont typeface="Arial" panose="020B0604020202020204" pitchFamily="34" charset="0"/>
              <a:buChar char="•"/>
            </a:pPr>
            <a:r>
              <a:rPr lang="en-US" sz="2000" dirty="0">
                <a:solidFill>
                  <a:schemeClr val="tx2"/>
                </a:solidFill>
                <a:latin typeface="Arial"/>
                <a:cs typeface="Arial"/>
              </a:rPr>
              <a:t>Clusters are the chance for EU to catch up with the objectives of the Lisbon strategy by encouraging</a:t>
            </a:r>
            <a:r>
              <a:rPr lang="tr-TR" sz="2000" dirty="0">
                <a:solidFill>
                  <a:schemeClr val="tx2"/>
                </a:solidFill>
                <a:latin typeface="Arial"/>
                <a:cs typeface="Arial"/>
              </a:rPr>
              <a:t>:</a:t>
            </a:r>
          </a:p>
          <a:p>
            <a:pPr marL="800100" lvl="1" indent="-342900" algn="just">
              <a:spcAft>
                <a:spcPts val="1200"/>
              </a:spcAft>
              <a:buFont typeface="Arial" panose="020B0604020202020204" pitchFamily="34" charset="0"/>
              <a:buChar char="•"/>
            </a:pPr>
            <a:r>
              <a:rPr lang="en-US" sz="2000" dirty="0">
                <a:solidFill>
                  <a:schemeClr val="tx2"/>
                </a:solidFill>
                <a:latin typeface="Arial"/>
                <a:cs typeface="Arial"/>
              </a:rPr>
              <a:t>competitiveness, </a:t>
            </a:r>
            <a:endParaRPr lang="tr-TR" sz="2000" dirty="0">
              <a:solidFill>
                <a:schemeClr val="tx2"/>
              </a:solidFill>
              <a:latin typeface="Arial"/>
              <a:cs typeface="Arial"/>
            </a:endParaRPr>
          </a:p>
          <a:p>
            <a:pPr marL="800100" lvl="1" indent="-342900" algn="just">
              <a:spcAft>
                <a:spcPts val="1200"/>
              </a:spcAft>
              <a:buFont typeface="Arial" panose="020B0604020202020204" pitchFamily="34" charset="0"/>
              <a:buChar char="•"/>
            </a:pPr>
            <a:r>
              <a:rPr lang="en-US" sz="2000" dirty="0">
                <a:solidFill>
                  <a:schemeClr val="tx2"/>
                </a:solidFill>
                <a:latin typeface="Arial"/>
                <a:cs typeface="Arial"/>
              </a:rPr>
              <a:t>innovations and </a:t>
            </a:r>
            <a:endParaRPr lang="tr-TR" sz="2000" dirty="0">
              <a:solidFill>
                <a:schemeClr val="tx2"/>
              </a:solidFill>
              <a:latin typeface="Arial"/>
              <a:cs typeface="Arial"/>
            </a:endParaRPr>
          </a:p>
          <a:p>
            <a:pPr marL="800100" lvl="1" indent="-342900" algn="just">
              <a:spcAft>
                <a:spcPts val="1200"/>
              </a:spcAft>
              <a:buFont typeface="Arial" panose="020B0604020202020204" pitchFamily="34" charset="0"/>
              <a:buChar char="•"/>
            </a:pPr>
            <a:r>
              <a:rPr lang="en-US" sz="2000" dirty="0">
                <a:solidFill>
                  <a:schemeClr val="tx2"/>
                </a:solidFill>
                <a:latin typeface="Arial"/>
                <a:cs typeface="Arial"/>
              </a:rPr>
              <a:t>sustainable development in the regions.</a:t>
            </a:r>
            <a:endParaRPr lang="hr-HR" sz="2000" dirty="0">
              <a:solidFill>
                <a:schemeClr val="tx2"/>
              </a:solidFill>
              <a:latin typeface="Arial"/>
              <a:cs typeface="Arial"/>
            </a:endParaRPr>
          </a:p>
          <a:p>
            <a:pPr marL="342900" indent="-342900" algn="just">
              <a:spcAft>
                <a:spcPts val="1200"/>
              </a:spcAft>
              <a:buFont typeface="Arial" panose="020B0604020202020204" pitchFamily="34" charset="0"/>
              <a:buChar char="•"/>
            </a:pPr>
            <a:endParaRPr lang="hr-HR" sz="2000" dirty="0">
              <a:solidFill>
                <a:schemeClr val="tx2"/>
              </a:solidFill>
              <a:latin typeface="Arial"/>
              <a:cs typeface="Arial"/>
            </a:endParaRPr>
          </a:p>
          <a:p>
            <a:pPr marL="342900" indent="-342900" algn="just">
              <a:spcAft>
                <a:spcPts val="1200"/>
              </a:spcAft>
              <a:buFont typeface="Arial" panose="020B0604020202020204" pitchFamily="34" charset="0"/>
              <a:buChar char="•"/>
            </a:pPr>
            <a:r>
              <a:rPr lang="en-US" sz="2000" dirty="0">
                <a:solidFill>
                  <a:schemeClr val="tx2"/>
                </a:solidFill>
                <a:latin typeface="Arial"/>
                <a:cs typeface="Arial"/>
              </a:rPr>
              <a:t>Synergy between cluster development and</a:t>
            </a:r>
            <a:r>
              <a:rPr lang="hr-HR" sz="2000" dirty="0">
                <a:solidFill>
                  <a:schemeClr val="tx2"/>
                </a:solidFill>
                <a:latin typeface="Arial"/>
                <a:cs typeface="Arial"/>
              </a:rPr>
              <a:t> Eu</a:t>
            </a:r>
            <a:r>
              <a:rPr lang="en-US" sz="2000" b="1" dirty="0">
                <a:solidFill>
                  <a:schemeClr val="tx2"/>
                </a:solidFill>
                <a:latin typeface="Arial"/>
                <a:cs typeface="Arial"/>
              </a:rPr>
              <a:t> </a:t>
            </a:r>
            <a:r>
              <a:rPr lang="en-US" sz="2000" dirty="0">
                <a:solidFill>
                  <a:schemeClr val="tx2"/>
                </a:solidFill>
                <a:latin typeface="Arial"/>
                <a:cs typeface="Arial"/>
              </a:rPr>
              <a:t>structural funds</a:t>
            </a:r>
            <a:endParaRPr lang="hr-HR" sz="2000" dirty="0">
              <a:solidFill>
                <a:schemeClr val="tx2"/>
              </a:solidFill>
            </a:endParaRPr>
          </a:p>
        </p:txBody>
      </p:sp>
    </p:spTree>
    <p:extLst>
      <p:ext uri="{BB962C8B-B14F-4D97-AF65-F5344CB8AC3E}">
        <p14:creationId xmlns:p14="http://schemas.microsoft.com/office/powerpoint/2010/main" val="7578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2000" y="1800000"/>
            <a:ext cx="7200000" cy="504000"/>
          </a:xfrm>
        </p:spPr>
        <p:txBody>
          <a:bodyPr/>
          <a:lstStyle/>
          <a:p>
            <a:r>
              <a:rPr lang="en-US" sz="2800" dirty="0">
                <a:solidFill>
                  <a:srgbClr val="000090"/>
                </a:solidFill>
                <a:latin typeface="Arial" panose="020B0604020202020204" pitchFamily="34" charset="0"/>
                <a:cs typeface="Arial" panose="020B0604020202020204" pitchFamily="34" charset="0"/>
              </a:rPr>
              <a:t>SESSION </a:t>
            </a:r>
            <a:r>
              <a:rPr lang="hr-HR" sz="2800" dirty="0">
                <a:solidFill>
                  <a:srgbClr val="000090"/>
                </a:solidFill>
                <a:latin typeface="Arial" panose="020B0604020202020204" pitchFamily="34" charset="0"/>
                <a:cs typeface="Arial" panose="020B0604020202020204" pitchFamily="34" charset="0"/>
              </a:rPr>
              <a:t>TWO</a:t>
            </a:r>
            <a:r>
              <a:rPr lang="en-US" sz="2800" dirty="0">
                <a:solidFill>
                  <a:srgbClr val="00009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14576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2680" y="1143000"/>
            <a:ext cx="4770120" cy="3975100"/>
          </a:xfrm>
          <a:prstGeom prst="rect">
            <a:avLst/>
          </a:prstGeom>
          <a:solidFill>
            <a:schemeClr val="bg1"/>
          </a:solidFill>
        </p:spPr>
      </p:pic>
    </p:spTree>
    <p:extLst>
      <p:ext uri="{BB962C8B-B14F-4D97-AF65-F5344CB8AC3E}">
        <p14:creationId xmlns:p14="http://schemas.microsoft.com/office/powerpoint/2010/main" val="1241997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ppt_w</p:attrName>
                                        </p:attrNameLst>
                                      </p:cBhvr>
                                      <p:tavLst>
                                        <p:tav tm="0">
                                          <p:val>
                                            <p:fltVal val="0"/>
                                          </p:val>
                                        </p:tav>
                                        <p:tav tm="100000">
                                          <p:val>
                                            <p:strVal val="#ppt_w"/>
                                          </p:val>
                                        </p:tav>
                                      </p:tavLst>
                                    </p:anim>
                                    <p:anim calcmode="lin" valueType="num">
                                      <p:cBhvr>
                                        <p:cTn id="8" dur="2000" fill="hold"/>
                                        <p:tgtEl>
                                          <p:spTgt spid="10"/>
                                        </p:tgtEl>
                                        <p:attrNameLst>
                                          <p:attrName>ppt_h</p:attrName>
                                        </p:attrNameLst>
                                      </p:cBhvr>
                                      <p:tavLst>
                                        <p:tav tm="0">
                                          <p:val>
                                            <p:fltVal val="0"/>
                                          </p:val>
                                        </p:tav>
                                        <p:tav tm="100000">
                                          <p:val>
                                            <p:strVal val="#ppt_h"/>
                                          </p:val>
                                        </p:tav>
                                      </p:tavLst>
                                    </p:anim>
                                    <p:animEffect transition="in" filter="fade">
                                      <p:cBhvr>
                                        <p:cTn id="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Rectangle 182"/>
          <p:cNvSpPr/>
          <p:nvPr/>
        </p:nvSpPr>
        <p:spPr bwMode="auto">
          <a:xfrm>
            <a:off x="1620000" y="1260000"/>
            <a:ext cx="7200000" cy="2626200"/>
          </a:xfrm>
          <a:prstGeom prst="rect">
            <a:avLst/>
          </a:prstGeom>
          <a:solidFill>
            <a:schemeClr val="bg1">
              <a:lumMod val="95000"/>
            </a:schemeClr>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2" name="Title 1"/>
          <p:cNvSpPr>
            <a:spLocks noGrp="1"/>
          </p:cNvSpPr>
          <p:nvPr>
            <p:ph type="title"/>
          </p:nvPr>
        </p:nvSpPr>
        <p:spPr>
          <a:xfrm>
            <a:off x="1620000" y="540000"/>
            <a:ext cx="7200000" cy="504000"/>
          </a:xfrm>
          <a:solidFill>
            <a:schemeClr val="bg2">
              <a:lumMod val="20000"/>
              <a:lumOff val="80000"/>
            </a:schemeClr>
          </a:solidFill>
        </p:spPr>
        <p:txBody>
          <a:bodyPr/>
          <a:lstStyle/>
          <a:p>
            <a:pPr lvl="1" algn="l">
              <a:spcAft>
                <a:spcPts val="0"/>
              </a:spcAft>
            </a:pPr>
            <a:r>
              <a:rPr lang="en-US" dirty="0">
                <a:solidFill>
                  <a:srgbClr val="000090"/>
                </a:solidFill>
                <a:latin typeface="Arial"/>
                <a:cs typeface="Arial"/>
              </a:rPr>
              <a:t>Cluster life cycle</a:t>
            </a:r>
          </a:p>
        </p:txBody>
      </p:sp>
      <p:sp>
        <p:nvSpPr>
          <p:cNvPr id="4" name="Rectangle 3"/>
          <p:cNvSpPr/>
          <p:nvPr/>
        </p:nvSpPr>
        <p:spPr>
          <a:xfrm>
            <a:off x="3863975" y="392550"/>
            <a:ext cx="2286000" cy="369332"/>
          </a:xfrm>
          <a:prstGeom prst="rect">
            <a:avLst/>
          </a:prstGeom>
        </p:spPr>
        <p:txBody>
          <a:bodyPr>
            <a:spAutoFit/>
          </a:bodyPr>
          <a:lstStyle/>
          <a:p>
            <a:endParaRPr lang="en-US" dirty="0"/>
          </a:p>
        </p:txBody>
      </p:sp>
      <p:sp>
        <p:nvSpPr>
          <p:cNvPr id="7" name="TextBox 6"/>
          <p:cNvSpPr txBox="1"/>
          <p:nvPr/>
        </p:nvSpPr>
        <p:spPr>
          <a:xfrm>
            <a:off x="1620000" y="4724400"/>
            <a:ext cx="6393600" cy="307777"/>
          </a:xfrm>
          <a:prstGeom prst="rect">
            <a:avLst/>
          </a:prstGeom>
          <a:noFill/>
        </p:spPr>
        <p:txBody>
          <a:bodyPr wrap="square" rtlCol="0">
            <a:spAutoFit/>
          </a:bodyPr>
          <a:lstStyle/>
          <a:p>
            <a:r>
              <a:rPr lang="hr-HR" sz="1400" dirty="0"/>
              <a:t>Source: Elisabeth Waelbroeck-Rocha based and SRI International (2001)</a:t>
            </a:r>
          </a:p>
        </p:txBody>
      </p:sp>
      <p:sp>
        <p:nvSpPr>
          <p:cNvPr id="8" name="TextBox 7"/>
          <p:cNvSpPr txBox="1"/>
          <p:nvPr/>
        </p:nvSpPr>
        <p:spPr>
          <a:xfrm>
            <a:off x="1619999" y="4022400"/>
            <a:ext cx="1396667" cy="307777"/>
          </a:xfrm>
          <a:prstGeom prst="rect">
            <a:avLst/>
          </a:prstGeom>
          <a:noFill/>
        </p:spPr>
        <p:txBody>
          <a:bodyPr wrap="square" rtlCol="0">
            <a:spAutoFit/>
          </a:bodyPr>
          <a:lstStyle/>
          <a:p>
            <a:r>
              <a:rPr lang="hr-HR" sz="1400" dirty="0">
                <a:latin typeface="Arial" panose="020B0604020202020204" pitchFamily="34" charset="0"/>
                <a:cs typeface="Arial" panose="020B0604020202020204" pitchFamily="34" charset="0"/>
              </a:rPr>
              <a:t>Agglomeration</a:t>
            </a:r>
          </a:p>
        </p:txBody>
      </p:sp>
      <p:sp>
        <p:nvSpPr>
          <p:cNvPr id="9" name="TextBox 8"/>
          <p:cNvSpPr txBox="1"/>
          <p:nvPr/>
        </p:nvSpPr>
        <p:spPr>
          <a:xfrm>
            <a:off x="3103950" y="4022401"/>
            <a:ext cx="1391850" cy="523220"/>
          </a:xfrm>
          <a:prstGeom prst="rect">
            <a:avLst/>
          </a:prstGeom>
          <a:noFill/>
        </p:spPr>
        <p:txBody>
          <a:bodyPr wrap="square" rtlCol="0">
            <a:spAutoFit/>
          </a:bodyPr>
          <a:lstStyle/>
          <a:p>
            <a:r>
              <a:rPr lang="hr-HR" sz="1400" dirty="0">
                <a:latin typeface="Arial" panose="020B0604020202020204" pitchFamily="34" charset="0"/>
                <a:cs typeface="Arial" panose="020B0604020202020204" pitchFamily="34" charset="0"/>
              </a:rPr>
              <a:t>Emerging cluster</a:t>
            </a:r>
          </a:p>
        </p:txBody>
      </p:sp>
      <p:sp>
        <p:nvSpPr>
          <p:cNvPr id="10" name="TextBox 9"/>
          <p:cNvSpPr txBox="1"/>
          <p:nvPr/>
        </p:nvSpPr>
        <p:spPr>
          <a:xfrm>
            <a:off x="4506536" y="4022401"/>
            <a:ext cx="1487866" cy="523220"/>
          </a:xfrm>
          <a:prstGeom prst="rect">
            <a:avLst/>
          </a:prstGeom>
          <a:noFill/>
        </p:spPr>
        <p:txBody>
          <a:bodyPr wrap="square" rtlCol="0">
            <a:spAutoFit/>
          </a:bodyPr>
          <a:lstStyle/>
          <a:p>
            <a:r>
              <a:rPr lang="hr-HR" sz="1400" dirty="0">
                <a:latin typeface="Arial" panose="020B0604020202020204" pitchFamily="34" charset="0"/>
                <a:cs typeface="Arial" panose="020B0604020202020204" pitchFamily="34" charset="0"/>
              </a:rPr>
              <a:t>Developing cluster</a:t>
            </a:r>
          </a:p>
        </p:txBody>
      </p:sp>
      <p:sp>
        <p:nvSpPr>
          <p:cNvPr id="11" name="TextBox 10"/>
          <p:cNvSpPr txBox="1"/>
          <p:nvPr/>
        </p:nvSpPr>
        <p:spPr>
          <a:xfrm>
            <a:off x="6009554" y="4035919"/>
            <a:ext cx="1305646" cy="307777"/>
          </a:xfrm>
          <a:prstGeom prst="rect">
            <a:avLst/>
          </a:prstGeom>
          <a:noFill/>
        </p:spPr>
        <p:txBody>
          <a:bodyPr wrap="square" rtlCol="0">
            <a:spAutoFit/>
          </a:bodyPr>
          <a:lstStyle/>
          <a:p>
            <a:r>
              <a:rPr lang="hr-HR" sz="1400" dirty="0">
                <a:latin typeface="Arial" panose="020B0604020202020204" pitchFamily="34" charset="0"/>
                <a:cs typeface="Arial" panose="020B0604020202020204" pitchFamily="34" charset="0"/>
              </a:rPr>
              <a:t>Mature cluster</a:t>
            </a:r>
          </a:p>
        </p:txBody>
      </p:sp>
      <p:sp>
        <p:nvSpPr>
          <p:cNvPr id="12" name="TextBox 11"/>
          <p:cNvSpPr txBox="1"/>
          <p:nvPr/>
        </p:nvSpPr>
        <p:spPr>
          <a:xfrm>
            <a:off x="7381727" y="4022401"/>
            <a:ext cx="1438273" cy="307777"/>
          </a:xfrm>
          <a:prstGeom prst="rect">
            <a:avLst/>
          </a:prstGeom>
          <a:noFill/>
        </p:spPr>
        <p:txBody>
          <a:bodyPr wrap="square" rtlCol="0">
            <a:spAutoFit/>
          </a:bodyPr>
          <a:lstStyle/>
          <a:p>
            <a:r>
              <a:rPr lang="hr-HR" sz="1400" dirty="0">
                <a:latin typeface="Arial" panose="020B0604020202020204" pitchFamily="34" charset="0"/>
                <a:cs typeface="Arial" panose="020B0604020202020204" pitchFamily="34" charset="0"/>
              </a:rPr>
              <a:t>Transformation</a:t>
            </a:r>
          </a:p>
        </p:txBody>
      </p:sp>
      <p:grpSp>
        <p:nvGrpSpPr>
          <p:cNvPr id="23" name="Group 22"/>
          <p:cNvGrpSpPr/>
          <p:nvPr/>
        </p:nvGrpSpPr>
        <p:grpSpPr>
          <a:xfrm>
            <a:off x="1880267" y="1828800"/>
            <a:ext cx="939133" cy="1419241"/>
            <a:chOff x="2360867" y="1973576"/>
            <a:chExt cx="939133" cy="1419241"/>
          </a:xfrm>
        </p:grpSpPr>
        <p:sp>
          <p:nvSpPr>
            <p:cNvPr id="13" name="Oval 12"/>
            <p:cNvSpPr/>
            <p:nvPr/>
          </p:nvSpPr>
          <p:spPr bwMode="auto">
            <a:xfrm>
              <a:off x="2426700" y="2127644"/>
              <a:ext cx="252000" cy="180000"/>
            </a:xfrm>
            <a:prstGeom prst="ellipse">
              <a:avLst/>
            </a:prstGeom>
            <a:solidFill>
              <a:srgbClr val="00009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14" name="Oval 13"/>
            <p:cNvSpPr/>
            <p:nvPr/>
          </p:nvSpPr>
          <p:spPr bwMode="auto">
            <a:xfrm>
              <a:off x="2872200" y="2399593"/>
              <a:ext cx="252000" cy="180000"/>
            </a:xfrm>
            <a:prstGeom prst="ellipse">
              <a:avLst/>
            </a:prstGeom>
            <a:solidFill>
              <a:srgbClr val="00009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15" name="Oval 14"/>
            <p:cNvSpPr/>
            <p:nvPr/>
          </p:nvSpPr>
          <p:spPr bwMode="auto">
            <a:xfrm>
              <a:off x="3048000" y="2806704"/>
              <a:ext cx="252000" cy="180000"/>
            </a:xfrm>
            <a:prstGeom prst="ellipse">
              <a:avLst/>
            </a:prstGeom>
            <a:solidFill>
              <a:srgbClr val="00009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16" name="Oval 15"/>
            <p:cNvSpPr/>
            <p:nvPr/>
          </p:nvSpPr>
          <p:spPr bwMode="auto">
            <a:xfrm>
              <a:off x="2571000" y="2898000"/>
              <a:ext cx="252000" cy="180000"/>
            </a:xfrm>
            <a:prstGeom prst="ellipse">
              <a:avLst/>
            </a:prstGeom>
            <a:solidFill>
              <a:schemeClr val="accent6">
                <a:lumMod val="20000"/>
                <a:lumOff val="80000"/>
              </a:schemeClr>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17" name="Star: 5 Points 16"/>
            <p:cNvSpPr/>
            <p:nvPr/>
          </p:nvSpPr>
          <p:spPr bwMode="auto">
            <a:xfrm>
              <a:off x="2856267" y="1973576"/>
              <a:ext cx="252000" cy="228283"/>
            </a:xfrm>
            <a:prstGeom prst="star5">
              <a:avLst/>
            </a:prstGeom>
            <a:solidFill>
              <a:srgbClr val="FFDE0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18" name="Star: 5 Points 17"/>
            <p:cNvSpPr/>
            <p:nvPr/>
          </p:nvSpPr>
          <p:spPr bwMode="auto">
            <a:xfrm>
              <a:off x="2629800" y="2549044"/>
              <a:ext cx="252000" cy="228283"/>
            </a:xfrm>
            <a:prstGeom prst="star5">
              <a:avLst/>
            </a:prstGeom>
            <a:solidFill>
              <a:srgbClr val="FFDE0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19" name="Star: 5 Points 18"/>
            <p:cNvSpPr/>
            <p:nvPr/>
          </p:nvSpPr>
          <p:spPr bwMode="auto">
            <a:xfrm>
              <a:off x="2360867" y="3164534"/>
              <a:ext cx="252000" cy="228283"/>
            </a:xfrm>
            <a:prstGeom prst="star5">
              <a:avLst/>
            </a:prstGeom>
            <a:solidFill>
              <a:srgbClr val="FFDE0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grpSp>
      <p:grpSp>
        <p:nvGrpSpPr>
          <p:cNvPr id="189" name="Group 188"/>
          <p:cNvGrpSpPr/>
          <p:nvPr/>
        </p:nvGrpSpPr>
        <p:grpSpPr>
          <a:xfrm>
            <a:off x="3241226" y="1828800"/>
            <a:ext cx="949774" cy="1258685"/>
            <a:chOff x="3124200" y="1968007"/>
            <a:chExt cx="949774" cy="1258685"/>
          </a:xfrm>
        </p:grpSpPr>
        <p:sp>
          <p:nvSpPr>
            <p:cNvPr id="29" name="Oval 28"/>
            <p:cNvSpPr/>
            <p:nvPr/>
          </p:nvSpPr>
          <p:spPr bwMode="auto">
            <a:xfrm>
              <a:off x="3757335" y="3046692"/>
              <a:ext cx="252000" cy="180000"/>
            </a:xfrm>
            <a:prstGeom prst="ellipse">
              <a:avLst/>
            </a:prstGeom>
            <a:solidFill>
              <a:schemeClr val="accent6">
                <a:lumMod val="20000"/>
                <a:lumOff val="80000"/>
              </a:schemeClr>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grpSp>
          <p:nvGrpSpPr>
            <p:cNvPr id="42" name="Group 41"/>
            <p:cNvGrpSpPr/>
            <p:nvPr/>
          </p:nvGrpSpPr>
          <p:grpSpPr>
            <a:xfrm>
              <a:off x="3124200" y="1968007"/>
              <a:ext cx="949774" cy="1214772"/>
              <a:chOff x="3553800" y="1968007"/>
              <a:chExt cx="949774" cy="1214772"/>
            </a:xfrm>
          </p:grpSpPr>
          <p:sp>
            <p:nvSpPr>
              <p:cNvPr id="22" name="Oval 21"/>
              <p:cNvSpPr/>
              <p:nvPr/>
            </p:nvSpPr>
            <p:spPr bwMode="auto">
              <a:xfrm>
                <a:off x="3947734" y="1968007"/>
                <a:ext cx="252000" cy="180000"/>
              </a:xfrm>
              <a:prstGeom prst="ellipse">
                <a:avLst/>
              </a:prstGeom>
              <a:solidFill>
                <a:schemeClr val="accent6">
                  <a:lumMod val="20000"/>
                  <a:lumOff val="80000"/>
                </a:schemeClr>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24" name="Star: 5 Points 23"/>
              <p:cNvSpPr/>
              <p:nvPr/>
            </p:nvSpPr>
            <p:spPr bwMode="auto">
              <a:xfrm>
                <a:off x="4251574" y="2261310"/>
                <a:ext cx="252000" cy="228283"/>
              </a:xfrm>
              <a:prstGeom prst="star5">
                <a:avLst/>
              </a:prstGeom>
              <a:solidFill>
                <a:srgbClr val="FFDE0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26" name="Oval 25"/>
              <p:cNvSpPr/>
              <p:nvPr/>
            </p:nvSpPr>
            <p:spPr bwMode="auto">
              <a:xfrm>
                <a:off x="3585246" y="3002779"/>
                <a:ext cx="252000" cy="180000"/>
              </a:xfrm>
              <a:prstGeom prst="ellipse">
                <a:avLst/>
              </a:prstGeom>
              <a:solidFill>
                <a:srgbClr val="00009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28" name="Oval 27"/>
              <p:cNvSpPr/>
              <p:nvPr/>
            </p:nvSpPr>
            <p:spPr bwMode="auto">
              <a:xfrm>
                <a:off x="3947734" y="2523157"/>
                <a:ext cx="252000" cy="180000"/>
              </a:xfrm>
              <a:prstGeom prst="ellipse">
                <a:avLst/>
              </a:prstGeom>
              <a:solidFill>
                <a:schemeClr val="accent6">
                  <a:lumMod val="20000"/>
                  <a:lumOff val="80000"/>
                </a:schemeClr>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grpSp>
            <p:nvGrpSpPr>
              <p:cNvPr id="40" name="Group 39"/>
              <p:cNvGrpSpPr/>
              <p:nvPr/>
            </p:nvGrpSpPr>
            <p:grpSpPr>
              <a:xfrm>
                <a:off x="3553800" y="1994853"/>
                <a:ext cx="252000" cy="598064"/>
                <a:chOff x="3553800" y="1994853"/>
                <a:chExt cx="252000" cy="598064"/>
              </a:xfrm>
            </p:grpSpPr>
            <p:sp>
              <p:nvSpPr>
                <p:cNvPr id="21" name="Oval 20"/>
                <p:cNvSpPr/>
                <p:nvPr/>
              </p:nvSpPr>
              <p:spPr bwMode="auto">
                <a:xfrm>
                  <a:off x="3553800" y="2412917"/>
                  <a:ext cx="252000" cy="180000"/>
                </a:xfrm>
                <a:prstGeom prst="ellipse">
                  <a:avLst/>
                </a:prstGeom>
                <a:solidFill>
                  <a:srgbClr val="00009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cxnSp>
              <p:nvCxnSpPr>
                <p:cNvPr id="31" name="Straight Connector 30"/>
                <p:cNvCxnSpPr>
                  <a:stCxn id="21" idx="0"/>
                </p:cNvCxnSpPr>
                <p:nvPr/>
              </p:nvCxnSpPr>
              <p:spPr bwMode="auto">
                <a:xfrm flipH="1" flipV="1">
                  <a:off x="3675600" y="2186400"/>
                  <a:ext cx="4200" cy="226517"/>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5" name="Star: 5 Points 24"/>
                <p:cNvSpPr/>
                <p:nvPr/>
              </p:nvSpPr>
              <p:spPr bwMode="auto">
                <a:xfrm>
                  <a:off x="3553800" y="1994853"/>
                  <a:ext cx="252000" cy="228283"/>
                </a:xfrm>
                <a:prstGeom prst="star5">
                  <a:avLst/>
                </a:prstGeom>
                <a:solidFill>
                  <a:srgbClr val="FFDE0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grpSp>
          <p:cxnSp>
            <p:nvCxnSpPr>
              <p:cNvPr id="34" name="Straight Connector 33"/>
              <p:cNvCxnSpPr>
                <a:stCxn id="26" idx="0"/>
                <a:endCxn id="28" idx="4"/>
              </p:cNvCxnSpPr>
              <p:nvPr/>
            </p:nvCxnSpPr>
            <p:spPr bwMode="auto">
              <a:xfrm flipV="1">
                <a:off x="3711246" y="2703157"/>
                <a:ext cx="362488" cy="299622"/>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7" name="Straight Connector 36"/>
              <p:cNvCxnSpPr>
                <a:stCxn id="28" idx="0"/>
                <a:endCxn id="22" idx="4"/>
              </p:cNvCxnSpPr>
              <p:nvPr/>
            </p:nvCxnSpPr>
            <p:spPr bwMode="auto">
              <a:xfrm flipV="1">
                <a:off x="4073734" y="2148007"/>
                <a:ext cx="0" cy="375150"/>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cxnSp>
        <p:nvCxnSpPr>
          <p:cNvPr id="56" name="Straight Connector 55"/>
          <p:cNvCxnSpPr>
            <a:stCxn id="27" idx="1"/>
          </p:cNvCxnSpPr>
          <p:nvPr/>
        </p:nvCxnSpPr>
        <p:spPr bwMode="auto">
          <a:xfrm flipV="1">
            <a:off x="4769273" y="2067557"/>
            <a:ext cx="36295" cy="146600"/>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nvGrpSpPr>
          <p:cNvPr id="71" name="Group 70"/>
          <p:cNvGrpSpPr/>
          <p:nvPr/>
        </p:nvGrpSpPr>
        <p:grpSpPr>
          <a:xfrm>
            <a:off x="4724400" y="1828800"/>
            <a:ext cx="988368" cy="1441714"/>
            <a:chOff x="4673832" y="1947644"/>
            <a:chExt cx="988368" cy="1441714"/>
          </a:xfrm>
        </p:grpSpPr>
        <p:sp>
          <p:nvSpPr>
            <p:cNvPr id="27" name="Oval 26"/>
            <p:cNvSpPr/>
            <p:nvPr/>
          </p:nvSpPr>
          <p:spPr bwMode="auto">
            <a:xfrm>
              <a:off x="4681800" y="2306641"/>
              <a:ext cx="252000" cy="180000"/>
            </a:xfrm>
            <a:prstGeom prst="ellipse">
              <a:avLst/>
            </a:prstGeom>
            <a:solidFill>
              <a:srgbClr val="00009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43" name="Oval 42"/>
            <p:cNvSpPr/>
            <p:nvPr/>
          </p:nvSpPr>
          <p:spPr bwMode="auto">
            <a:xfrm>
              <a:off x="5410200" y="1947644"/>
              <a:ext cx="252000" cy="180000"/>
            </a:xfrm>
            <a:prstGeom prst="ellipse">
              <a:avLst/>
            </a:prstGeom>
            <a:solidFill>
              <a:schemeClr val="accent6">
                <a:lumMod val="20000"/>
                <a:lumOff val="80000"/>
              </a:schemeClr>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46" name="Oval 45"/>
            <p:cNvSpPr/>
            <p:nvPr/>
          </p:nvSpPr>
          <p:spPr bwMode="auto">
            <a:xfrm>
              <a:off x="4730236" y="3209358"/>
              <a:ext cx="252000" cy="180000"/>
            </a:xfrm>
            <a:prstGeom prst="ellipse">
              <a:avLst/>
            </a:prstGeom>
            <a:solidFill>
              <a:schemeClr val="accent6">
                <a:lumMod val="20000"/>
                <a:lumOff val="80000"/>
              </a:schemeClr>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47" name="Oval 46"/>
            <p:cNvSpPr/>
            <p:nvPr/>
          </p:nvSpPr>
          <p:spPr bwMode="auto">
            <a:xfrm>
              <a:off x="5063742" y="2890783"/>
              <a:ext cx="252000" cy="180000"/>
            </a:xfrm>
            <a:prstGeom prst="ellipse">
              <a:avLst/>
            </a:prstGeom>
            <a:solidFill>
              <a:srgbClr val="00009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48" name="Star: 5 Points 47"/>
            <p:cNvSpPr/>
            <p:nvPr/>
          </p:nvSpPr>
          <p:spPr bwMode="auto">
            <a:xfrm>
              <a:off x="4673832" y="1993741"/>
              <a:ext cx="252000" cy="228283"/>
            </a:xfrm>
            <a:prstGeom prst="star5">
              <a:avLst/>
            </a:prstGeom>
            <a:solidFill>
              <a:srgbClr val="FFDE0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49" name="Star: 5 Points 48"/>
            <p:cNvSpPr/>
            <p:nvPr/>
          </p:nvSpPr>
          <p:spPr bwMode="auto">
            <a:xfrm>
              <a:off x="5053641" y="2093862"/>
              <a:ext cx="252000" cy="228283"/>
            </a:xfrm>
            <a:prstGeom prst="star5">
              <a:avLst/>
            </a:prstGeom>
            <a:solidFill>
              <a:srgbClr val="FFDE0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50" name="Star: 5 Points 49"/>
            <p:cNvSpPr/>
            <p:nvPr/>
          </p:nvSpPr>
          <p:spPr bwMode="auto">
            <a:xfrm>
              <a:off x="5186774" y="2511513"/>
              <a:ext cx="252000" cy="228283"/>
            </a:xfrm>
            <a:prstGeom prst="star5">
              <a:avLst/>
            </a:prstGeom>
            <a:solidFill>
              <a:srgbClr val="FFDE0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51" name="Star: 5 Points 50"/>
            <p:cNvSpPr/>
            <p:nvPr/>
          </p:nvSpPr>
          <p:spPr bwMode="auto">
            <a:xfrm>
              <a:off x="5410200" y="3104596"/>
              <a:ext cx="252000" cy="228283"/>
            </a:xfrm>
            <a:prstGeom prst="star5">
              <a:avLst/>
            </a:prstGeom>
            <a:solidFill>
              <a:srgbClr val="FFDE0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53" name="Oval 52"/>
            <p:cNvSpPr/>
            <p:nvPr/>
          </p:nvSpPr>
          <p:spPr bwMode="auto">
            <a:xfrm>
              <a:off x="4724401" y="2768879"/>
              <a:ext cx="252000" cy="180000"/>
            </a:xfrm>
            <a:prstGeom prst="ellipse">
              <a:avLst/>
            </a:prstGeom>
            <a:solidFill>
              <a:srgbClr val="FF000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cxnSp>
          <p:nvCxnSpPr>
            <p:cNvPr id="58" name="Straight Connector 57"/>
            <p:cNvCxnSpPr>
              <a:stCxn id="27" idx="4"/>
              <a:endCxn id="53" idx="0"/>
            </p:cNvCxnSpPr>
            <p:nvPr/>
          </p:nvCxnSpPr>
          <p:spPr bwMode="auto">
            <a:xfrm>
              <a:off x="4807800" y="2486641"/>
              <a:ext cx="42601" cy="282238"/>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0" name="Straight Connector 59"/>
            <p:cNvCxnSpPr>
              <a:endCxn id="46" idx="0"/>
            </p:cNvCxnSpPr>
            <p:nvPr/>
          </p:nvCxnSpPr>
          <p:spPr bwMode="auto">
            <a:xfrm>
              <a:off x="4844863" y="2959123"/>
              <a:ext cx="11373" cy="250235"/>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2" name="Straight Connector 61"/>
            <p:cNvCxnSpPr>
              <a:endCxn id="47" idx="1"/>
            </p:cNvCxnSpPr>
            <p:nvPr/>
          </p:nvCxnSpPr>
          <p:spPr bwMode="auto">
            <a:xfrm>
              <a:off x="4982236" y="2861791"/>
              <a:ext cx="118411" cy="55352"/>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4" name="Straight Connector 63"/>
            <p:cNvCxnSpPr>
              <a:endCxn id="51" idx="1"/>
            </p:cNvCxnSpPr>
            <p:nvPr/>
          </p:nvCxnSpPr>
          <p:spPr bwMode="auto">
            <a:xfrm>
              <a:off x="5312774" y="3006918"/>
              <a:ext cx="97426" cy="184874"/>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6" name="Straight Connector 65"/>
            <p:cNvCxnSpPr>
              <a:endCxn id="49" idx="2"/>
            </p:cNvCxnSpPr>
            <p:nvPr/>
          </p:nvCxnSpPr>
          <p:spPr bwMode="auto">
            <a:xfrm flipV="1">
              <a:off x="4950285" y="2322144"/>
              <a:ext cx="151484" cy="64930"/>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8" name="Straight Connector 67"/>
            <p:cNvCxnSpPr>
              <a:stCxn id="49" idx="4"/>
              <a:endCxn id="43" idx="3"/>
            </p:cNvCxnSpPr>
            <p:nvPr/>
          </p:nvCxnSpPr>
          <p:spPr bwMode="auto">
            <a:xfrm flipV="1">
              <a:off x="5305641" y="2101284"/>
              <a:ext cx="141464" cy="79774"/>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0" name="Straight Connector 69"/>
            <p:cNvCxnSpPr/>
            <p:nvPr/>
          </p:nvCxnSpPr>
          <p:spPr bwMode="auto">
            <a:xfrm>
              <a:off x="4856236" y="2225064"/>
              <a:ext cx="363764" cy="395298"/>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210" name="Group 209"/>
          <p:cNvGrpSpPr/>
          <p:nvPr/>
        </p:nvGrpSpPr>
        <p:grpSpPr>
          <a:xfrm>
            <a:off x="6019800" y="1693873"/>
            <a:ext cx="1295400" cy="2039927"/>
            <a:chOff x="5638800" y="1693873"/>
            <a:chExt cx="1295400" cy="2039927"/>
          </a:xfrm>
        </p:grpSpPr>
        <p:sp>
          <p:nvSpPr>
            <p:cNvPr id="93" name="Star: 5 Points 92"/>
            <p:cNvSpPr/>
            <p:nvPr/>
          </p:nvSpPr>
          <p:spPr bwMode="auto">
            <a:xfrm>
              <a:off x="6682200" y="2286000"/>
              <a:ext cx="252000" cy="228283"/>
            </a:xfrm>
            <a:prstGeom prst="star5">
              <a:avLst/>
            </a:prstGeom>
            <a:solidFill>
              <a:srgbClr val="FFDE0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94" name="Star: 5 Points 93"/>
            <p:cNvSpPr/>
            <p:nvPr/>
          </p:nvSpPr>
          <p:spPr bwMode="auto">
            <a:xfrm>
              <a:off x="6553200" y="2644232"/>
              <a:ext cx="252000" cy="228283"/>
            </a:xfrm>
            <a:prstGeom prst="star5">
              <a:avLst/>
            </a:prstGeom>
            <a:solidFill>
              <a:srgbClr val="FFDE0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grpSp>
          <p:nvGrpSpPr>
            <p:cNvPr id="187" name="Group 186"/>
            <p:cNvGrpSpPr/>
            <p:nvPr/>
          </p:nvGrpSpPr>
          <p:grpSpPr>
            <a:xfrm>
              <a:off x="5638800" y="1693873"/>
              <a:ext cx="1295400" cy="2039927"/>
              <a:chOff x="5638800" y="1693873"/>
              <a:chExt cx="1295400" cy="2039927"/>
            </a:xfrm>
          </p:grpSpPr>
          <p:sp>
            <p:nvSpPr>
              <p:cNvPr id="52" name="Star: 5 Points 51"/>
              <p:cNvSpPr/>
              <p:nvPr/>
            </p:nvSpPr>
            <p:spPr bwMode="auto">
              <a:xfrm>
                <a:off x="6682200" y="1828800"/>
                <a:ext cx="252000" cy="228283"/>
              </a:xfrm>
              <a:prstGeom prst="star5">
                <a:avLst/>
              </a:prstGeom>
              <a:solidFill>
                <a:srgbClr val="FFDE0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73" name="Oval 72"/>
              <p:cNvSpPr/>
              <p:nvPr/>
            </p:nvSpPr>
            <p:spPr bwMode="auto">
              <a:xfrm>
                <a:off x="6534143" y="2106000"/>
                <a:ext cx="252000" cy="180000"/>
              </a:xfrm>
              <a:prstGeom prst="ellipse">
                <a:avLst/>
              </a:prstGeom>
              <a:solidFill>
                <a:schemeClr val="accent6">
                  <a:lumMod val="20000"/>
                  <a:lumOff val="80000"/>
                </a:schemeClr>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grpSp>
            <p:nvGrpSpPr>
              <p:cNvPr id="146" name="Group 145"/>
              <p:cNvGrpSpPr/>
              <p:nvPr/>
            </p:nvGrpSpPr>
            <p:grpSpPr>
              <a:xfrm>
                <a:off x="5638800" y="1693873"/>
                <a:ext cx="1169400" cy="2039927"/>
                <a:chOff x="5731470" y="1693873"/>
                <a:chExt cx="1169400" cy="2039927"/>
              </a:xfrm>
            </p:grpSpPr>
            <p:cxnSp>
              <p:nvCxnSpPr>
                <p:cNvPr id="121" name="Straight Connector 120"/>
                <p:cNvCxnSpPr>
                  <a:stCxn id="79" idx="5"/>
                </p:cNvCxnSpPr>
                <p:nvPr/>
              </p:nvCxnSpPr>
              <p:spPr bwMode="auto">
                <a:xfrm>
                  <a:off x="5946565" y="2244698"/>
                  <a:ext cx="104287" cy="90884"/>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0" name="Star: 5 Points 19"/>
                <p:cNvSpPr/>
                <p:nvPr/>
              </p:nvSpPr>
              <p:spPr bwMode="auto">
                <a:xfrm>
                  <a:off x="5924852" y="2217644"/>
                  <a:ext cx="252000" cy="228283"/>
                </a:xfrm>
                <a:prstGeom prst="star5">
                  <a:avLst/>
                </a:prstGeom>
                <a:solidFill>
                  <a:srgbClr val="FFDE0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44" name="Oval 43"/>
                <p:cNvSpPr/>
                <p:nvPr/>
              </p:nvSpPr>
              <p:spPr bwMode="auto">
                <a:xfrm>
                  <a:off x="6331200" y="2579593"/>
                  <a:ext cx="252000" cy="180000"/>
                </a:xfrm>
                <a:prstGeom prst="ellipse">
                  <a:avLst/>
                </a:prstGeom>
                <a:solidFill>
                  <a:schemeClr val="accent6">
                    <a:lumMod val="20000"/>
                    <a:lumOff val="80000"/>
                  </a:schemeClr>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54" name="Oval 53"/>
                <p:cNvSpPr/>
                <p:nvPr/>
              </p:nvSpPr>
              <p:spPr bwMode="auto">
                <a:xfrm>
                  <a:off x="6375667" y="1904853"/>
                  <a:ext cx="252000" cy="180000"/>
                </a:xfrm>
                <a:prstGeom prst="ellipse">
                  <a:avLst/>
                </a:prstGeom>
                <a:solidFill>
                  <a:srgbClr val="00009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72" name="Oval 71"/>
                <p:cNvSpPr/>
                <p:nvPr/>
              </p:nvSpPr>
              <p:spPr bwMode="auto">
                <a:xfrm>
                  <a:off x="6501667" y="1698901"/>
                  <a:ext cx="252000" cy="180000"/>
                </a:xfrm>
                <a:prstGeom prst="ellipse">
                  <a:avLst/>
                </a:prstGeom>
                <a:solidFill>
                  <a:schemeClr val="accent6">
                    <a:lumMod val="20000"/>
                    <a:lumOff val="80000"/>
                  </a:schemeClr>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74" name="Oval 73"/>
                <p:cNvSpPr/>
                <p:nvPr/>
              </p:nvSpPr>
              <p:spPr bwMode="auto">
                <a:xfrm>
                  <a:off x="6205200" y="1693873"/>
                  <a:ext cx="252000" cy="180000"/>
                </a:xfrm>
                <a:prstGeom prst="ellipse">
                  <a:avLst/>
                </a:prstGeom>
                <a:solidFill>
                  <a:schemeClr val="accent6">
                    <a:lumMod val="20000"/>
                    <a:lumOff val="80000"/>
                  </a:schemeClr>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75" name="Oval 74"/>
                <p:cNvSpPr/>
                <p:nvPr/>
              </p:nvSpPr>
              <p:spPr bwMode="auto">
                <a:xfrm>
                  <a:off x="6543000" y="3014462"/>
                  <a:ext cx="252000" cy="180000"/>
                </a:xfrm>
                <a:prstGeom prst="ellipse">
                  <a:avLst/>
                </a:prstGeom>
                <a:solidFill>
                  <a:schemeClr val="accent6">
                    <a:lumMod val="20000"/>
                    <a:lumOff val="80000"/>
                  </a:schemeClr>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79" name="Oval 78"/>
                <p:cNvSpPr/>
                <p:nvPr/>
              </p:nvSpPr>
              <p:spPr bwMode="auto">
                <a:xfrm>
                  <a:off x="5731470" y="2091058"/>
                  <a:ext cx="252000" cy="180000"/>
                </a:xfrm>
                <a:prstGeom prst="ellipse">
                  <a:avLst/>
                </a:prstGeom>
                <a:solidFill>
                  <a:srgbClr val="00009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80" name="Oval 79"/>
                <p:cNvSpPr/>
                <p:nvPr/>
              </p:nvSpPr>
              <p:spPr bwMode="auto">
                <a:xfrm>
                  <a:off x="5733959" y="2678879"/>
                  <a:ext cx="252000" cy="180000"/>
                </a:xfrm>
                <a:prstGeom prst="ellipse">
                  <a:avLst/>
                </a:prstGeom>
                <a:solidFill>
                  <a:srgbClr val="00009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81" name="Oval 80"/>
                <p:cNvSpPr/>
                <p:nvPr/>
              </p:nvSpPr>
              <p:spPr bwMode="auto">
                <a:xfrm>
                  <a:off x="5808579" y="3029358"/>
                  <a:ext cx="252000" cy="180000"/>
                </a:xfrm>
                <a:prstGeom prst="ellipse">
                  <a:avLst/>
                </a:prstGeom>
                <a:solidFill>
                  <a:srgbClr val="00009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82" name="Oval 81"/>
                <p:cNvSpPr/>
                <p:nvPr/>
              </p:nvSpPr>
              <p:spPr bwMode="auto">
                <a:xfrm>
                  <a:off x="5986760" y="3538553"/>
                  <a:ext cx="252000" cy="180000"/>
                </a:xfrm>
                <a:prstGeom prst="ellipse">
                  <a:avLst/>
                </a:prstGeom>
                <a:solidFill>
                  <a:srgbClr val="00009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89" name="Oval 88"/>
                <p:cNvSpPr/>
                <p:nvPr/>
              </p:nvSpPr>
              <p:spPr bwMode="auto">
                <a:xfrm>
                  <a:off x="6183985" y="2364892"/>
                  <a:ext cx="252000" cy="180000"/>
                </a:xfrm>
                <a:prstGeom prst="ellipse">
                  <a:avLst/>
                </a:prstGeom>
                <a:solidFill>
                  <a:srgbClr val="FF000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95" name="Star: 5 Points 94"/>
                <p:cNvSpPr/>
                <p:nvPr/>
              </p:nvSpPr>
              <p:spPr bwMode="auto">
                <a:xfrm>
                  <a:off x="5981511" y="3193117"/>
                  <a:ext cx="252000" cy="228283"/>
                </a:xfrm>
                <a:prstGeom prst="star5">
                  <a:avLst/>
                </a:prstGeom>
                <a:solidFill>
                  <a:srgbClr val="FFDE0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96" name="Star: 5 Points 95"/>
                <p:cNvSpPr/>
                <p:nvPr/>
              </p:nvSpPr>
              <p:spPr bwMode="auto">
                <a:xfrm>
                  <a:off x="6331200" y="3200326"/>
                  <a:ext cx="252000" cy="228283"/>
                </a:xfrm>
                <a:prstGeom prst="star5">
                  <a:avLst/>
                </a:prstGeom>
                <a:solidFill>
                  <a:srgbClr val="FFDE0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97" name="Star: 5 Points 96"/>
                <p:cNvSpPr/>
                <p:nvPr/>
              </p:nvSpPr>
              <p:spPr bwMode="auto">
                <a:xfrm>
                  <a:off x="6470070" y="3505517"/>
                  <a:ext cx="252000" cy="228283"/>
                </a:xfrm>
                <a:prstGeom prst="star5">
                  <a:avLst/>
                </a:prstGeom>
                <a:solidFill>
                  <a:srgbClr val="FFDE0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cxnSp>
              <p:nvCxnSpPr>
                <p:cNvPr id="103" name="Straight Connector 102"/>
                <p:cNvCxnSpPr>
                  <a:stCxn id="79" idx="4"/>
                  <a:endCxn id="80" idx="0"/>
                </p:cNvCxnSpPr>
                <p:nvPr/>
              </p:nvCxnSpPr>
              <p:spPr bwMode="auto">
                <a:xfrm>
                  <a:off x="5857470" y="2271058"/>
                  <a:ext cx="2489" cy="407821"/>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05" name="Straight Connector 104"/>
                <p:cNvCxnSpPr>
                  <a:stCxn id="80" idx="4"/>
                  <a:endCxn id="81" idx="0"/>
                </p:cNvCxnSpPr>
                <p:nvPr/>
              </p:nvCxnSpPr>
              <p:spPr bwMode="auto">
                <a:xfrm>
                  <a:off x="5859959" y="2858879"/>
                  <a:ext cx="74620" cy="170479"/>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07" name="Straight Connector 106"/>
                <p:cNvCxnSpPr>
                  <a:stCxn id="81" idx="5"/>
                  <a:endCxn id="95" idx="0"/>
                </p:cNvCxnSpPr>
                <p:nvPr/>
              </p:nvCxnSpPr>
              <p:spPr bwMode="auto">
                <a:xfrm>
                  <a:off x="6023674" y="3182998"/>
                  <a:ext cx="83837" cy="10119"/>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09" name="Straight Connector 108"/>
                <p:cNvCxnSpPr>
                  <a:stCxn id="95" idx="3"/>
                  <a:endCxn id="82" idx="0"/>
                </p:cNvCxnSpPr>
                <p:nvPr/>
              </p:nvCxnSpPr>
              <p:spPr bwMode="auto">
                <a:xfrm flipH="1">
                  <a:off x="6112760" y="3421399"/>
                  <a:ext cx="72623" cy="117154"/>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1" name="Straight Connector 110"/>
                <p:cNvCxnSpPr>
                  <a:stCxn id="82" idx="7"/>
                  <a:endCxn id="97" idx="1"/>
                </p:cNvCxnSpPr>
                <p:nvPr/>
              </p:nvCxnSpPr>
              <p:spPr bwMode="auto">
                <a:xfrm>
                  <a:off x="6201855" y="3564913"/>
                  <a:ext cx="268215" cy="27800"/>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3" name="Straight Connector 112"/>
                <p:cNvCxnSpPr>
                  <a:stCxn id="97" idx="0"/>
                  <a:endCxn id="96" idx="3"/>
                </p:cNvCxnSpPr>
                <p:nvPr/>
              </p:nvCxnSpPr>
              <p:spPr bwMode="auto">
                <a:xfrm flipH="1" flipV="1">
                  <a:off x="6535072" y="3428608"/>
                  <a:ext cx="60998" cy="76909"/>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5" name="Straight Connector 114"/>
                <p:cNvCxnSpPr>
                  <a:stCxn id="95" idx="4"/>
                  <a:endCxn id="96" idx="1"/>
                </p:cNvCxnSpPr>
                <p:nvPr/>
              </p:nvCxnSpPr>
              <p:spPr bwMode="auto">
                <a:xfrm>
                  <a:off x="6233511" y="3280313"/>
                  <a:ext cx="97689" cy="7209"/>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7" name="Straight Connector 116"/>
                <p:cNvCxnSpPr>
                  <a:stCxn id="81" idx="7"/>
                  <a:endCxn id="44" idx="3"/>
                </p:cNvCxnSpPr>
                <p:nvPr/>
              </p:nvCxnSpPr>
              <p:spPr bwMode="auto">
                <a:xfrm flipV="1">
                  <a:off x="6023674" y="2733233"/>
                  <a:ext cx="344431" cy="322485"/>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9" name="Straight Connector 118"/>
                <p:cNvCxnSpPr>
                  <a:stCxn id="80" idx="7"/>
                  <a:endCxn id="89" idx="3"/>
                </p:cNvCxnSpPr>
                <p:nvPr/>
              </p:nvCxnSpPr>
              <p:spPr bwMode="auto">
                <a:xfrm flipV="1">
                  <a:off x="5949054" y="2518532"/>
                  <a:ext cx="271836" cy="186707"/>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3" name="Straight Connector 122"/>
                <p:cNvCxnSpPr>
                  <a:stCxn id="20" idx="4"/>
                  <a:endCxn id="54" idx="3"/>
                </p:cNvCxnSpPr>
                <p:nvPr/>
              </p:nvCxnSpPr>
              <p:spPr bwMode="auto">
                <a:xfrm flipV="1">
                  <a:off x="6176852" y="2058493"/>
                  <a:ext cx="235720" cy="246347"/>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5" name="Straight Connector 124"/>
                <p:cNvCxnSpPr>
                  <a:stCxn id="74" idx="4"/>
                </p:cNvCxnSpPr>
                <p:nvPr/>
              </p:nvCxnSpPr>
              <p:spPr bwMode="auto">
                <a:xfrm flipH="1">
                  <a:off x="6324199" y="1873873"/>
                  <a:ext cx="7001" cy="208075"/>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7" name="Straight Connector 126"/>
                <p:cNvCxnSpPr>
                  <a:endCxn id="73" idx="2"/>
                </p:cNvCxnSpPr>
                <p:nvPr/>
              </p:nvCxnSpPr>
              <p:spPr bwMode="auto">
                <a:xfrm>
                  <a:off x="6323594" y="2090717"/>
                  <a:ext cx="303219" cy="105283"/>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9" name="Straight Connector 128"/>
                <p:cNvCxnSpPr>
                  <a:stCxn id="54" idx="7"/>
                  <a:endCxn id="72" idx="4"/>
                </p:cNvCxnSpPr>
                <p:nvPr/>
              </p:nvCxnSpPr>
              <p:spPr bwMode="auto">
                <a:xfrm flipV="1">
                  <a:off x="6590762" y="1878901"/>
                  <a:ext cx="36905" cy="52312"/>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31" name="Straight Connector 130"/>
                <p:cNvCxnSpPr>
                  <a:stCxn id="54" idx="6"/>
                  <a:endCxn id="52" idx="1"/>
                </p:cNvCxnSpPr>
                <p:nvPr/>
              </p:nvCxnSpPr>
              <p:spPr bwMode="auto">
                <a:xfrm flipV="1">
                  <a:off x="6627667" y="1915996"/>
                  <a:ext cx="147203" cy="78857"/>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33" name="Straight Connector 132"/>
                <p:cNvCxnSpPr>
                  <a:stCxn id="52" idx="2"/>
                  <a:endCxn id="73" idx="0"/>
                </p:cNvCxnSpPr>
                <p:nvPr/>
              </p:nvCxnSpPr>
              <p:spPr bwMode="auto">
                <a:xfrm flipH="1">
                  <a:off x="6752813" y="2057082"/>
                  <a:ext cx="70185" cy="48918"/>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35" name="Straight Connector 134"/>
                <p:cNvCxnSpPr>
                  <a:endCxn id="93" idx="0"/>
                </p:cNvCxnSpPr>
                <p:nvPr/>
              </p:nvCxnSpPr>
              <p:spPr bwMode="auto">
                <a:xfrm>
                  <a:off x="6830880" y="2250234"/>
                  <a:ext cx="69990" cy="35766"/>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37" name="Straight Connector 136"/>
                <p:cNvCxnSpPr>
                  <a:stCxn id="89" idx="6"/>
                  <a:endCxn id="93" idx="1"/>
                </p:cNvCxnSpPr>
                <p:nvPr/>
              </p:nvCxnSpPr>
              <p:spPr bwMode="auto">
                <a:xfrm flipV="1">
                  <a:off x="6435985" y="2373196"/>
                  <a:ext cx="338885" cy="81696"/>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39" name="Straight Connector 138"/>
                <p:cNvCxnSpPr>
                  <a:stCxn id="93" idx="2"/>
                  <a:endCxn id="94" idx="0"/>
                </p:cNvCxnSpPr>
                <p:nvPr/>
              </p:nvCxnSpPr>
              <p:spPr bwMode="auto">
                <a:xfrm flipH="1">
                  <a:off x="6771870" y="2514282"/>
                  <a:ext cx="51128" cy="129950"/>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41" name="Straight Connector 140"/>
                <p:cNvCxnSpPr>
                  <a:stCxn id="89" idx="5"/>
                  <a:endCxn id="44" idx="0"/>
                </p:cNvCxnSpPr>
                <p:nvPr/>
              </p:nvCxnSpPr>
              <p:spPr bwMode="auto">
                <a:xfrm>
                  <a:off x="6399080" y="2518532"/>
                  <a:ext cx="58120" cy="61061"/>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43" name="Straight Connector 142"/>
                <p:cNvCxnSpPr>
                  <a:stCxn id="96" idx="4"/>
                  <a:endCxn id="75" idx="4"/>
                </p:cNvCxnSpPr>
                <p:nvPr/>
              </p:nvCxnSpPr>
              <p:spPr bwMode="auto">
                <a:xfrm flipV="1">
                  <a:off x="6583200" y="3194462"/>
                  <a:ext cx="85800" cy="93060"/>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45" name="Straight Connector 144"/>
                <p:cNvCxnSpPr>
                  <a:stCxn id="75" idx="0"/>
                  <a:endCxn id="94" idx="2"/>
                </p:cNvCxnSpPr>
                <p:nvPr/>
              </p:nvCxnSpPr>
              <p:spPr bwMode="auto">
                <a:xfrm flipV="1">
                  <a:off x="6669000" y="2872514"/>
                  <a:ext cx="24998" cy="141948"/>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grpSp>
      <p:grpSp>
        <p:nvGrpSpPr>
          <p:cNvPr id="206" name="Group 205"/>
          <p:cNvGrpSpPr/>
          <p:nvPr/>
        </p:nvGrpSpPr>
        <p:grpSpPr>
          <a:xfrm>
            <a:off x="7475793" y="1525691"/>
            <a:ext cx="1211007" cy="2231119"/>
            <a:chOff x="7239000" y="1525691"/>
            <a:chExt cx="1211007" cy="2231119"/>
          </a:xfrm>
        </p:grpSpPr>
        <p:sp>
          <p:nvSpPr>
            <p:cNvPr id="101" name="Star: 5 Points 100"/>
            <p:cNvSpPr/>
            <p:nvPr/>
          </p:nvSpPr>
          <p:spPr bwMode="auto">
            <a:xfrm>
              <a:off x="7977600" y="3528527"/>
              <a:ext cx="252000" cy="228283"/>
            </a:xfrm>
            <a:prstGeom prst="star5">
              <a:avLst/>
            </a:prstGeom>
            <a:solidFill>
              <a:srgbClr val="FFDE0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grpSp>
          <p:nvGrpSpPr>
            <p:cNvPr id="182" name="Group 181"/>
            <p:cNvGrpSpPr/>
            <p:nvPr/>
          </p:nvGrpSpPr>
          <p:grpSpPr>
            <a:xfrm>
              <a:off x="7239000" y="1525691"/>
              <a:ext cx="1211007" cy="2090032"/>
              <a:chOff x="6863618" y="1525691"/>
              <a:chExt cx="1211007" cy="2090032"/>
            </a:xfrm>
          </p:grpSpPr>
          <p:sp>
            <p:nvSpPr>
              <p:cNvPr id="45" name="Oval 44"/>
              <p:cNvSpPr/>
              <p:nvPr/>
            </p:nvSpPr>
            <p:spPr bwMode="auto">
              <a:xfrm>
                <a:off x="7417090" y="1525691"/>
                <a:ext cx="252000" cy="180000"/>
              </a:xfrm>
              <a:prstGeom prst="ellipse">
                <a:avLst/>
              </a:prstGeom>
              <a:solidFill>
                <a:schemeClr val="accent6">
                  <a:lumMod val="20000"/>
                  <a:lumOff val="80000"/>
                </a:schemeClr>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76" name="Oval 75"/>
              <p:cNvSpPr/>
              <p:nvPr/>
            </p:nvSpPr>
            <p:spPr bwMode="auto">
              <a:xfrm>
                <a:off x="7822625" y="1671454"/>
                <a:ext cx="252000" cy="180000"/>
              </a:xfrm>
              <a:prstGeom prst="ellipse">
                <a:avLst/>
              </a:prstGeom>
              <a:solidFill>
                <a:schemeClr val="accent6">
                  <a:lumMod val="20000"/>
                  <a:lumOff val="80000"/>
                </a:schemeClr>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77" name="Oval 76"/>
              <p:cNvSpPr/>
              <p:nvPr/>
            </p:nvSpPr>
            <p:spPr bwMode="auto">
              <a:xfrm>
                <a:off x="7101765" y="1947644"/>
                <a:ext cx="252000" cy="180000"/>
              </a:xfrm>
              <a:prstGeom prst="ellipse">
                <a:avLst/>
              </a:prstGeom>
              <a:solidFill>
                <a:schemeClr val="accent6">
                  <a:lumMod val="20000"/>
                  <a:lumOff val="80000"/>
                </a:schemeClr>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78" name="Oval 77"/>
              <p:cNvSpPr/>
              <p:nvPr/>
            </p:nvSpPr>
            <p:spPr bwMode="auto">
              <a:xfrm>
                <a:off x="7790684" y="3098675"/>
                <a:ext cx="252000" cy="180000"/>
              </a:xfrm>
              <a:prstGeom prst="ellipse">
                <a:avLst/>
              </a:prstGeom>
              <a:solidFill>
                <a:schemeClr val="accent6">
                  <a:lumMod val="20000"/>
                  <a:lumOff val="80000"/>
                </a:schemeClr>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83" name="Oval 82"/>
              <p:cNvSpPr/>
              <p:nvPr/>
            </p:nvSpPr>
            <p:spPr bwMode="auto">
              <a:xfrm>
                <a:off x="6880550" y="2433157"/>
                <a:ext cx="252000" cy="180000"/>
              </a:xfrm>
              <a:prstGeom prst="ellipse">
                <a:avLst/>
              </a:prstGeom>
              <a:solidFill>
                <a:srgbClr val="00009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84" name="Oval 83"/>
              <p:cNvSpPr/>
              <p:nvPr/>
            </p:nvSpPr>
            <p:spPr bwMode="auto">
              <a:xfrm>
                <a:off x="6863618" y="2869076"/>
                <a:ext cx="252000" cy="180000"/>
              </a:xfrm>
              <a:prstGeom prst="ellipse">
                <a:avLst/>
              </a:prstGeom>
              <a:solidFill>
                <a:srgbClr val="00009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85" name="Oval 84"/>
              <p:cNvSpPr/>
              <p:nvPr/>
            </p:nvSpPr>
            <p:spPr bwMode="auto">
              <a:xfrm>
                <a:off x="7180970" y="2523157"/>
                <a:ext cx="252000" cy="180000"/>
              </a:xfrm>
              <a:prstGeom prst="ellipse">
                <a:avLst/>
              </a:prstGeom>
              <a:solidFill>
                <a:srgbClr val="00009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86" name="Oval 85"/>
              <p:cNvSpPr/>
              <p:nvPr/>
            </p:nvSpPr>
            <p:spPr bwMode="auto">
              <a:xfrm>
                <a:off x="7701860" y="1945809"/>
                <a:ext cx="252000" cy="180000"/>
              </a:xfrm>
              <a:prstGeom prst="ellipse">
                <a:avLst/>
              </a:prstGeom>
              <a:solidFill>
                <a:srgbClr val="00009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87" name="Oval 86"/>
              <p:cNvSpPr/>
              <p:nvPr/>
            </p:nvSpPr>
            <p:spPr bwMode="auto">
              <a:xfrm>
                <a:off x="7669090" y="2412563"/>
                <a:ext cx="252000" cy="180000"/>
              </a:xfrm>
              <a:prstGeom prst="ellipse">
                <a:avLst/>
              </a:prstGeom>
              <a:solidFill>
                <a:schemeClr val="accent6">
                  <a:lumMod val="20000"/>
                  <a:lumOff val="80000"/>
                </a:schemeClr>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88" name="Oval 87"/>
              <p:cNvSpPr/>
              <p:nvPr/>
            </p:nvSpPr>
            <p:spPr bwMode="auto">
              <a:xfrm>
                <a:off x="7463643" y="1829539"/>
                <a:ext cx="252000" cy="180000"/>
              </a:xfrm>
              <a:prstGeom prst="ellipse">
                <a:avLst/>
              </a:prstGeom>
              <a:solidFill>
                <a:srgbClr val="FF000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90" name="Star: 5 Points 89"/>
              <p:cNvSpPr/>
              <p:nvPr/>
            </p:nvSpPr>
            <p:spPr bwMode="auto">
              <a:xfrm>
                <a:off x="7199636" y="1651315"/>
                <a:ext cx="252000" cy="228283"/>
              </a:xfrm>
              <a:prstGeom prst="star5">
                <a:avLst/>
              </a:prstGeom>
              <a:solidFill>
                <a:srgbClr val="FFDE0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91" name="Star: 5 Points 90"/>
              <p:cNvSpPr/>
              <p:nvPr/>
            </p:nvSpPr>
            <p:spPr bwMode="auto">
              <a:xfrm>
                <a:off x="7448948" y="2017325"/>
                <a:ext cx="252000" cy="228283"/>
              </a:xfrm>
              <a:prstGeom prst="star5">
                <a:avLst/>
              </a:prstGeom>
              <a:solidFill>
                <a:srgbClr val="FFDE0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92" name="Star: 5 Points 91"/>
              <p:cNvSpPr/>
              <p:nvPr/>
            </p:nvSpPr>
            <p:spPr bwMode="auto">
              <a:xfrm>
                <a:off x="7231253" y="2141381"/>
                <a:ext cx="252000" cy="228283"/>
              </a:xfrm>
              <a:prstGeom prst="star5">
                <a:avLst/>
              </a:prstGeom>
              <a:solidFill>
                <a:srgbClr val="FFDE0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98" name="Star: 5 Points 97"/>
              <p:cNvSpPr/>
              <p:nvPr/>
            </p:nvSpPr>
            <p:spPr bwMode="auto">
              <a:xfrm>
                <a:off x="7212919" y="2747649"/>
                <a:ext cx="252000" cy="228283"/>
              </a:xfrm>
              <a:prstGeom prst="star5">
                <a:avLst/>
              </a:prstGeom>
              <a:solidFill>
                <a:srgbClr val="FFDE0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99" name="Star: 5 Points 98"/>
              <p:cNvSpPr/>
              <p:nvPr/>
            </p:nvSpPr>
            <p:spPr bwMode="auto">
              <a:xfrm>
                <a:off x="7517368" y="2913616"/>
                <a:ext cx="252000" cy="228283"/>
              </a:xfrm>
              <a:prstGeom prst="star5">
                <a:avLst/>
              </a:prstGeom>
              <a:solidFill>
                <a:srgbClr val="FFDE0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100" name="Star: 5 Points 99"/>
              <p:cNvSpPr/>
              <p:nvPr/>
            </p:nvSpPr>
            <p:spPr bwMode="auto">
              <a:xfrm>
                <a:off x="7160225" y="3182779"/>
                <a:ext cx="252000" cy="228283"/>
              </a:xfrm>
              <a:prstGeom prst="star5">
                <a:avLst/>
              </a:prstGeom>
              <a:solidFill>
                <a:srgbClr val="FFDE0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cxnSp>
            <p:nvCxnSpPr>
              <p:cNvPr id="149" name="Straight Connector 148"/>
              <p:cNvCxnSpPr>
                <a:stCxn id="77" idx="0"/>
                <a:endCxn id="90" idx="2"/>
              </p:cNvCxnSpPr>
              <p:nvPr/>
            </p:nvCxnSpPr>
            <p:spPr bwMode="auto">
              <a:xfrm flipV="1">
                <a:off x="7227765" y="1879597"/>
                <a:ext cx="19999" cy="68047"/>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51" name="Straight Connector 150"/>
              <p:cNvCxnSpPr>
                <a:stCxn id="90" idx="4"/>
                <a:endCxn id="88" idx="1"/>
              </p:cNvCxnSpPr>
              <p:nvPr/>
            </p:nvCxnSpPr>
            <p:spPr bwMode="auto">
              <a:xfrm>
                <a:off x="7451636" y="1738511"/>
                <a:ext cx="48912" cy="117388"/>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53" name="Straight Connector 152"/>
              <p:cNvCxnSpPr>
                <a:stCxn id="88" idx="0"/>
                <a:endCxn id="45" idx="4"/>
              </p:cNvCxnSpPr>
              <p:nvPr/>
            </p:nvCxnSpPr>
            <p:spPr bwMode="auto">
              <a:xfrm flipH="1" flipV="1">
                <a:off x="7543090" y="1705691"/>
                <a:ext cx="46553" cy="123848"/>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55" name="Straight Connector 154"/>
              <p:cNvCxnSpPr>
                <a:stCxn id="88" idx="7"/>
                <a:endCxn id="76" idx="3"/>
              </p:cNvCxnSpPr>
              <p:nvPr/>
            </p:nvCxnSpPr>
            <p:spPr bwMode="auto">
              <a:xfrm flipV="1">
                <a:off x="7678738" y="1825094"/>
                <a:ext cx="180792" cy="30805"/>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57" name="Straight Connector 156"/>
              <p:cNvCxnSpPr>
                <a:stCxn id="86" idx="3"/>
                <a:endCxn id="91" idx="4"/>
              </p:cNvCxnSpPr>
              <p:nvPr/>
            </p:nvCxnSpPr>
            <p:spPr bwMode="auto">
              <a:xfrm flipH="1">
                <a:off x="7700948" y="2099449"/>
                <a:ext cx="37817" cy="5072"/>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59" name="Straight Connector 158"/>
              <p:cNvCxnSpPr>
                <a:stCxn id="77" idx="4"/>
                <a:endCxn id="92" idx="1"/>
              </p:cNvCxnSpPr>
              <p:nvPr/>
            </p:nvCxnSpPr>
            <p:spPr bwMode="auto">
              <a:xfrm>
                <a:off x="7227765" y="2127644"/>
                <a:ext cx="3488" cy="100933"/>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61" name="Straight Connector 160"/>
              <p:cNvCxnSpPr>
                <a:stCxn id="92" idx="0"/>
                <a:endCxn id="91" idx="1"/>
              </p:cNvCxnSpPr>
              <p:nvPr/>
            </p:nvCxnSpPr>
            <p:spPr bwMode="auto">
              <a:xfrm flipV="1">
                <a:off x="7357253" y="2104521"/>
                <a:ext cx="91695" cy="36860"/>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63" name="Straight Connector 162"/>
              <p:cNvCxnSpPr>
                <a:stCxn id="87" idx="0"/>
                <a:endCxn id="86" idx="4"/>
              </p:cNvCxnSpPr>
              <p:nvPr/>
            </p:nvCxnSpPr>
            <p:spPr bwMode="auto">
              <a:xfrm flipV="1">
                <a:off x="7795090" y="2125809"/>
                <a:ext cx="32770" cy="286754"/>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65" name="Straight Connector 164"/>
              <p:cNvCxnSpPr>
                <a:stCxn id="87" idx="2"/>
                <a:endCxn id="92" idx="3"/>
              </p:cNvCxnSpPr>
              <p:nvPr/>
            </p:nvCxnSpPr>
            <p:spPr bwMode="auto">
              <a:xfrm flipH="1" flipV="1">
                <a:off x="7435125" y="2369663"/>
                <a:ext cx="233965" cy="132900"/>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67" name="Straight Connector 166"/>
              <p:cNvCxnSpPr>
                <a:stCxn id="84" idx="0"/>
                <a:endCxn id="83" idx="4"/>
              </p:cNvCxnSpPr>
              <p:nvPr/>
            </p:nvCxnSpPr>
            <p:spPr bwMode="auto">
              <a:xfrm flipV="1">
                <a:off x="6989618" y="2613157"/>
                <a:ext cx="16932" cy="255919"/>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69" name="Straight Connector 168"/>
              <p:cNvCxnSpPr>
                <a:stCxn id="84" idx="7"/>
                <a:endCxn id="85" idx="3"/>
              </p:cNvCxnSpPr>
              <p:nvPr/>
            </p:nvCxnSpPr>
            <p:spPr bwMode="auto">
              <a:xfrm flipV="1">
                <a:off x="7078713" y="2676797"/>
                <a:ext cx="139162" cy="218639"/>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71" name="Straight Connector 170"/>
              <p:cNvCxnSpPr>
                <a:stCxn id="83" idx="5"/>
                <a:endCxn id="98" idx="1"/>
              </p:cNvCxnSpPr>
              <p:nvPr/>
            </p:nvCxnSpPr>
            <p:spPr bwMode="auto">
              <a:xfrm>
                <a:off x="7095645" y="2586797"/>
                <a:ext cx="117274" cy="248048"/>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73" name="Straight Connector 172"/>
              <p:cNvCxnSpPr>
                <a:endCxn id="99" idx="2"/>
              </p:cNvCxnSpPr>
              <p:nvPr/>
            </p:nvCxnSpPr>
            <p:spPr bwMode="auto">
              <a:xfrm flipV="1">
                <a:off x="7439570" y="3141898"/>
                <a:ext cx="125926" cy="110417"/>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75" name="Straight Connector 174"/>
              <p:cNvCxnSpPr>
                <a:stCxn id="99" idx="3"/>
                <a:endCxn id="78" idx="2"/>
              </p:cNvCxnSpPr>
              <p:nvPr/>
            </p:nvCxnSpPr>
            <p:spPr bwMode="auto">
              <a:xfrm>
                <a:off x="7721240" y="3141898"/>
                <a:ext cx="69444" cy="46777"/>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77" name="Straight Connector 176"/>
              <p:cNvCxnSpPr>
                <a:endCxn id="78" idx="3"/>
              </p:cNvCxnSpPr>
              <p:nvPr/>
            </p:nvCxnSpPr>
            <p:spPr bwMode="auto">
              <a:xfrm flipV="1">
                <a:off x="7738765" y="3252315"/>
                <a:ext cx="88824" cy="300637"/>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79" name="Straight Connector 178"/>
              <p:cNvCxnSpPr>
                <a:stCxn id="101" idx="1"/>
                <a:endCxn id="100" idx="3"/>
              </p:cNvCxnSpPr>
              <p:nvPr/>
            </p:nvCxnSpPr>
            <p:spPr bwMode="auto">
              <a:xfrm flipH="1" flipV="1">
                <a:off x="7364097" y="3411061"/>
                <a:ext cx="238121" cy="204662"/>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81" name="Straight Connector 180"/>
              <p:cNvCxnSpPr>
                <a:stCxn id="100" idx="4"/>
                <a:endCxn id="78" idx="2"/>
              </p:cNvCxnSpPr>
              <p:nvPr/>
            </p:nvCxnSpPr>
            <p:spPr bwMode="auto">
              <a:xfrm flipV="1">
                <a:off x="7412225" y="3188675"/>
                <a:ext cx="378459" cy="81300"/>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grpSp>
        <p:nvGrpSpPr>
          <p:cNvPr id="6" name="Group 5"/>
          <p:cNvGrpSpPr/>
          <p:nvPr/>
        </p:nvGrpSpPr>
        <p:grpSpPr>
          <a:xfrm>
            <a:off x="3068939" y="1260000"/>
            <a:ext cx="4312788" cy="2626200"/>
            <a:chOff x="3068939" y="1260000"/>
            <a:chExt cx="4312788" cy="2626200"/>
          </a:xfrm>
        </p:grpSpPr>
        <p:cxnSp>
          <p:nvCxnSpPr>
            <p:cNvPr id="200" name="Straight Connector 199"/>
            <p:cNvCxnSpPr/>
            <p:nvPr/>
          </p:nvCxnSpPr>
          <p:spPr bwMode="auto">
            <a:xfrm>
              <a:off x="3068939" y="1260000"/>
              <a:ext cx="0" cy="2626200"/>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01" name="Straight Connector 200"/>
            <p:cNvCxnSpPr/>
            <p:nvPr/>
          </p:nvCxnSpPr>
          <p:spPr bwMode="auto">
            <a:xfrm>
              <a:off x="4506535" y="1260000"/>
              <a:ext cx="0" cy="2626200"/>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02" name="Straight Connector 201"/>
            <p:cNvCxnSpPr/>
            <p:nvPr/>
          </p:nvCxnSpPr>
          <p:spPr bwMode="auto">
            <a:xfrm>
              <a:off x="5944131" y="1260000"/>
              <a:ext cx="0" cy="2626200"/>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03" name="Straight Connector 202"/>
            <p:cNvCxnSpPr/>
            <p:nvPr/>
          </p:nvCxnSpPr>
          <p:spPr bwMode="auto">
            <a:xfrm>
              <a:off x="7381727" y="1260000"/>
              <a:ext cx="0" cy="2626200"/>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cxnSp>
        <p:nvCxnSpPr>
          <p:cNvPr id="212" name="Straight Connector 211"/>
          <p:cNvCxnSpPr/>
          <p:nvPr/>
        </p:nvCxnSpPr>
        <p:spPr bwMode="auto">
          <a:xfrm>
            <a:off x="1620000" y="4724400"/>
            <a:ext cx="7200000" cy="0"/>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44735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40000"/>
            <a:ext cx="7200000" cy="504000"/>
          </a:xfrm>
          <a:solidFill>
            <a:schemeClr val="bg2">
              <a:lumMod val="20000"/>
              <a:lumOff val="80000"/>
            </a:schemeClr>
          </a:solidFill>
        </p:spPr>
        <p:txBody>
          <a:bodyPr/>
          <a:lstStyle/>
          <a:p>
            <a:pPr lvl="1" algn="l">
              <a:spcAft>
                <a:spcPts val="0"/>
              </a:spcAft>
            </a:pPr>
            <a:r>
              <a:rPr lang="en-US" dirty="0">
                <a:solidFill>
                  <a:srgbClr val="000090"/>
                </a:solidFill>
                <a:latin typeface="Arial"/>
                <a:cs typeface="Arial"/>
              </a:rPr>
              <a:t>Cluster life cycle </a:t>
            </a:r>
          </a:p>
        </p:txBody>
      </p:sp>
      <p:sp>
        <p:nvSpPr>
          <p:cNvPr id="3" name="Rectangle 2"/>
          <p:cNvSpPr/>
          <p:nvPr/>
        </p:nvSpPr>
        <p:spPr>
          <a:xfrm>
            <a:off x="2286000" y="2864743"/>
            <a:ext cx="4572000" cy="636072"/>
          </a:xfrm>
          <a:prstGeom prst="rect">
            <a:avLst/>
          </a:prstGeom>
        </p:spPr>
        <p:txBody>
          <a:bodyPr>
            <a:spAutoFit/>
          </a:bodyPr>
          <a:lstStyle/>
          <a:p>
            <a:pPr marL="620713" lvl="1" indent="-277813">
              <a:spcAft>
                <a:spcPts val="400"/>
              </a:spcAft>
            </a:pPr>
            <a:endParaRPr lang="en-US" sz="1600" dirty="0"/>
          </a:p>
          <a:p>
            <a:pPr marL="620713" lvl="1" indent="-277813">
              <a:spcAft>
                <a:spcPts val="400"/>
              </a:spcAft>
            </a:pPr>
            <a:endParaRPr lang="en-US" sz="1600" dirty="0">
              <a:latin typeface="Arial" charset="0"/>
              <a:ea typeface="ＭＳ Ｐゴシック" charset="0"/>
              <a:cs typeface="ＭＳ Ｐゴシック" charset="0"/>
            </a:endParaRPr>
          </a:p>
        </p:txBody>
      </p:sp>
      <p:sp>
        <p:nvSpPr>
          <p:cNvPr id="4" name="Rectangle 3"/>
          <p:cNvSpPr/>
          <p:nvPr/>
        </p:nvSpPr>
        <p:spPr>
          <a:xfrm>
            <a:off x="3863975" y="392550"/>
            <a:ext cx="2286000" cy="369332"/>
          </a:xfrm>
          <a:prstGeom prst="rect">
            <a:avLst/>
          </a:prstGeom>
        </p:spPr>
        <p:txBody>
          <a:bodyPr>
            <a:spAutoFit/>
          </a:bodyPr>
          <a:lstStyle/>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0000" y="1260000"/>
            <a:ext cx="7200000" cy="2990476"/>
          </a:xfrm>
          <a:prstGeom prst="rect">
            <a:avLst/>
          </a:prstGeom>
        </p:spPr>
      </p:pic>
    </p:spTree>
    <p:extLst>
      <p:ext uri="{BB962C8B-B14F-4D97-AF65-F5344CB8AC3E}">
        <p14:creationId xmlns:p14="http://schemas.microsoft.com/office/powerpoint/2010/main" val="52531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Arrow Connector 15"/>
          <p:cNvCxnSpPr>
            <a:stCxn id="11" idx="2"/>
            <a:endCxn id="12" idx="0"/>
          </p:cNvCxnSpPr>
          <p:nvPr/>
        </p:nvCxnSpPr>
        <p:spPr bwMode="auto">
          <a:xfrm>
            <a:off x="4010401" y="2305543"/>
            <a:ext cx="0" cy="2156057"/>
          </a:xfrm>
          <a:prstGeom prst="straightConnector1">
            <a:avLst/>
          </a:prstGeom>
          <a:solidFill>
            <a:schemeClr val="accent1"/>
          </a:solidFill>
          <a:ln w="25400" cap="flat" cmpd="sng" algn="ctr">
            <a:solidFill>
              <a:srgbClr val="000090"/>
            </a:solidFill>
            <a:prstDash val="solid"/>
            <a:miter lim="800000"/>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1" name="Rectangle: Rounded Corners 10"/>
          <p:cNvSpPr/>
          <p:nvPr/>
        </p:nvSpPr>
        <p:spPr bwMode="auto">
          <a:xfrm>
            <a:off x="1620001" y="1261543"/>
            <a:ext cx="4780800" cy="1044000"/>
          </a:xfrm>
          <a:prstGeom prst="roundRect">
            <a:avLst/>
          </a:prstGeom>
          <a:solidFill>
            <a:schemeClr val="bg2">
              <a:lumMod val="20000"/>
              <a:lumOff val="80000"/>
            </a:schemeClr>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algn="ctr"/>
            <a:r>
              <a:rPr lang="en-GB" b="1" dirty="0">
                <a:solidFill>
                  <a:srgbClr val="000090"/>
                </a:solidFill>
                <a:latin typeface="Arial" panose="020B0604020202020204" pitchFamily="34" charset="0"/>
                <a:cs typeface="Arial" panose="020B0604020202020204" pitchFamily="34" charset="0"/>
              </a:rPr>
              <a:t>The Government</a:t>
            </a:r>
          </a:p>
          <a:p>
            <a:pPr algn="ctr"/>
            <a:r>
              <a:rPr lang="en-GB" dirty="0">
                <a:solidFill>
                  <a:srgbClr val="000090"/>
                </a:solidFill>
                <a:latin typeface="Arial" panose="020B0604020202020204" pitchFamily="34" charset="0"/>
                <a:cs typeface="Arial" panose="020B0604020202020204" pitchFamily="34" charset="0"/>
              </a:rPr>
              <a:t>Roles; regulator, facilitator, </a:t>
            </a:r>
            <a:br>
              <a:rPr lang="en-GB" dirty="0">
                <a:solidFill>
                  <a:srgbClr val="000090"/>
                </a:solidFill>
                <a:latin typeface="Arial" panose="020B0604020202020204" pitchFamily="34" charset="0"/>
                <a:cs typeface="Arial" panose="020B0604020202020204" pitchFamily="34" charset="0"/>
              </a:rPr>
            </a:br>
            <a:r>
              <a:rPr lang="en-GB" dirty="0">
                <a:solidFill>
                  <a:srgbClr val="000090"/>
                </a:solidFill>
                <a:latin typeface="Arial" panose="020B0604020202020204" pitchFamily="34" charset="0"/>
                <a:cs typeface="Arial" panose="020B0604020202020204" pitchFamily="34" charset="0"/>
              </a:rPr>
              <a:t>coaching, and technical assistance</a:t>
            </a:r>
          </a:p>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tx1"/>
              </a:solidFill>
              <a:effectLst/>
              <a:latin typeface="Arial" pitchFamily="34" charset="0"/>
            </a:endParaRPr>
          </a:p>
        </p:txBody>
      </p:sp>
      <p:sp>
        <p:nvSpPr>
          <p:cNvPr id="2" name="Title 1"/>
          <p:cNvSpPr>
            <a:spLocks noGrp="1"/>
          </p:cNvSpPr>
          <p:nvPr>
            <p:ph type="title"/>
          </p:nvPr>
        </p:nvSpPr>
        <p:spPr>
          <a:xfrm>
            <a:off x="1620000" y="381000"/>
            <a:ext cx="7200000" cy="504000"/>
          </a:xfrm>
          <a:solidFill>
            <a:schemeClr val="bg2">
              <a:lumMod val="20000"/>
              <a:lumOff val="80000"/>
            </a:schemeClr>
          </a:solidFill>
        </p:spPr>
        <p:txBody>
          <a:bodyPr/>
          <a:lstStyle/>
          <a:p>
            <a:pPr lvl="1" algn="l">
              <a:spcAft>
                <a:spcPts val="400"/>
              </a:spcAft>
            </a:pPr>
            <a:r>
              <a:rPr lang="en-GB" dirty="0">
                <a:solidFill>
                  <a:srgbClr val="000090"/>
                </a:solidFill>
                <a:latin typeface="Arial"/>
                <a:cs typeface="Arial"/>
              </a:rPr>
              <a:t>Cluster life cycle </a:t>
            </a:r>
          </a:p>
        </p:txBody>
      </p:sp>
      <p:sp>
        <p:nvSpPr>
          <p:cNvPr id="3" name="Rectangle 2"/>
          <p:cNvSpPr/>
          <p:nvPr/>
        </p:nvSpPr>
        <p:spPr>
          <a:xfrm>
            <a:off x="2286000" y="2864743"/>
            <a:ext cx="4572000" cy="636072"/>
          </a:xfrm>
          <a:prstGeom prst="rect">
            <a:avLst/>
          </a:prstGeom>
        </p:spPr>
        <p:txBody>
          <a:bodyPr>
            <a:spAutoFit/>
          </a:bodyPr>
          <a:lstStyle/>
          <a:p>
            <a:pPr marL="620713" lvl="1" indent="-277813">
              <a:spcAft>
                <a:spcPts val="400"/>
              </a:spcAft>
            </a:pPr>
            <a:endParaRPr lang="en-GB" sz="1600" dirty="0"/>
          </a:p>
          <a:p>
            <a:pPr marL="620713" lvl="1" indent="-277813">
              <a:spcAft>
                <a:spcPts val="400"/>
              </a:spcAft>
            </a:pPr>
            <a:endParaRPr lang="en-GB" sz="1600" dirty="0">
              <a:latin typeface="Arial" charset="0"/>
              <a:ea typeface="ＭＳ Ｐゴシック" charset="0"/>
              <a:cs typeface="ＭＳ Ｐゴシック" charset="0"/>
            </a:endParaRPr>
          </a:p>
        </p:txBody>
      </p:sp>
      <p:sp>
        <p:nvSpPr>
          <p:cNvPr id="4" name="Rectangle 3"/>
          <p:cNvSpPr/>
          <p:nvPr/>
        </p:nvSpPr>
        <p:spPr>
          <a:xfrm>
            <a:off x="3863975" y="392550"/>
            <a:ext cx="2286000" cy="369332"/>
          </a:xfrm>
          <a:prstGeom prst="rect">
            <a:avLst/>
          </a:prstGeom>
        </p:spPr>
        <p:txBody>
          <a:bodyPr>
            <a:spAutoFit/>
          </a:bodyPr>
          <a:lstStyle/>
          <a:p>
            <a:endParaRPr lang="en-GB" dirty="0"/>
          </a:p>
        </p:txBody>
      </p:sp>
      <p:sp>
        <p:nvSpPr>
          <p:cNvPr id="6" name="Rectangle 5"/>
          <p:cNvSpPr/>
          <p:nvPr/>
        </p:nvSpPr>
        <p:spPr>
          <a:xfrm>
            <a:off x="2286000" y="1182232"/>
            <a:ext cx="4572000" cy="430887"/>
          </a:xfrm>
          <a:prstGeom prst="rect">
            <a:avLst/>
          </a:prstGeom>
        </p:spPr>
        <p:txBody>
          <a:bodyPr>
            <a:spAutoFit/>
          </a:bodyPr>
          <a:lstStyle/>
          <a:p>
            <a:pPr marL="361950" indent="-361950">
              <a:spcBef>
                <a:spcPct val="30000"/>
              </a:spcBef>
              <a:defRPr/>
            </a:pPr>
            <a:endParaRPr lang="en-GB" sz="2200" b="1" dirty="0"/>
          </a:p>
        </p:txBody>
      </p:sp>
      <p:sp>
        <p:nvSpPr>
          <p:cNvPr id="12" name="Rectangle: Rounded Corners 11"/>
          <p:cNvSpPr/>
          <p:nvPr/>
        </p:nvSpPr>
        <p:spPr bwMode="auto">
          <a:xfrm>
            <a:off x="1629277" y="4461600"/>
            <a:ext cx="4762248" cy="720000"/>
          </a:xfrm>
          <a:prstGeom prst="roundRect">
            <a:avLst/>
          </a:prstGeom>
          <a:solidFill>
            <a:schemeClr val="bg2">
              <a:lumMod val="20000"/>
              <a:lumOff val="80000"/>
            </a:schemeClr>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algn="ctr"/>
            <a:r>
              <a:rPr lang="en-GB" b="1" dirty="0">
                <a:solidFill>
                  <a:srgbClr val="000090"/>
                </a:solidFill>
                <a:latin typeface="Arial" panose="020B0604020202020204" pitchFamily="34" charset="0"/>
                <a:cs typeface="Arial" panose="020B0604020202020204" pitchFamily="34" charset="0"/>
              </a:rPr>
              <a:t>Industrial Cluster</a:t>
            </a:r>
          </a:p>
          <a:p>
            <a:pPr algn="ctr"/>
            <a:r>
              <a:rPr lang="en-GB" dirty="0">
                <a:solidFill>
                  <a:srgbClr val="000090"/>
                </a:solidFill>
                <a:latin typeface="Arial" panose="020B0604020202020204" pitchFamily="34" charset="0"/>
                <a:cs typeface="Arial" panose="020B0604020202020204" pitchFamily="34" charset="0"/>
              </a:rPr>
              <a:t>Cluster evolve through their life cycle</a:t>
            </a:r>
          </a:p>
        </p:txBody>
      </p:sp>
      <p:sp>
        <p:nvSpPr>
          <p:cNvPr id="13" name="Arrow: Left 12"/>
          <p:cNvSpPr/>
          <p:nvPr/>
        </p:nvSpPr>
        <p:spPr bwMode="auto">
          <a:xfrm>
            <a:off x="5882858" y="2209800"/>
            <a:ext cx="2937142" cy="2479336"/>
          </a:xfrm>
          <a:prstGeom prst="leftArrow">
            <a:avLst/>
          </a:prstGeom>
          <a:solidFill>
            <a:srgbClr val="FFDE0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r>
              <a:rPr lang="en-GB" b="1" dirty="0">
                <a:solidFill>
                  <a:srgbClr val="000090"/>
                </a:solidFill>
                <a:latin typeface="Arial" panose="020B0604020202020204" pitchFamily="34" charset="0"/>
                <a:cs typeface="Arial" panose="020B0604020202020204" pitchFamily="34" charset="0"/>
              </a:rPr>
              <a:t>Assessment to </a:t>
            </a:r>
            <a:br>
              <a:rPr lang="en-GB" b="1" dirty="0">
                <a:solidFill>
                  <a:srgbClr val="000090"/>
                </a:solidFill>
                <a:latin typeface="Arial" panose="020B0604020202020204" pitchFamily="34" charset="0"/>
                <a:cs typeface="Arial" panose="020B0604020202020204" pitchFamily="34" charset="0"/>
              </a:rPr>
            </a:br>
            <a:r>
              <a:rPr lang="en-GB" b="1" dirty="0">
                <a:solidFill>
                  <a:srgbClr val="000090"/>
                </a:solidFill>
                <a:latin typeface="Arial" panose="020B0604020202020204" pitchFamily="34" charset="0"/>
                <a:cs typeface="Arial" panose="020B0604020202020204" pitchFamily="34" charset="0"/>
              </a:rPr>
              <a:t>Identify Phases of </a:t>
            </a:r>
            <a:br>
              <a:rPr lang="en-GB" b="1" dirty="0">
                <a:solidFill>
                  <a:srgbClr val="000090"/>
                </a:solidFill>
                <a:latin typeface="Arial" panose="020B0604020202020204" pitchFamily="34" charset="0"/>
                <a:cs typeface="Arial" panose="020B0604020202020204" pitchFamily="34" charset="0"/>
              </a:rPr>
            </a:br>
            <a:r>
              <a:rPr lang="en-GB" b="1" dirty="0">
                <a:solidFill>
                  <a:srgbClr val="000090"/>
                </a:solidFill>
                <a:latin typeface="Arial" panose="020B0604020202020204" pitchFamily="34" charset="0"/>
                <a:cs typeface="Arial" panose="020B0604020202020204" pitchFamily="34" charset="0"/>
              </a:rPr>
              <a:t>Industrial Cluster </a:t>
            </a:r>
            <a:br>
              <a:rPr lang="en-GB" b="1" dirty="0">
                <a:solidFill>
                  <a:srgbClr val="000090"/>
                </a:solidFill>
                <a:latin typeface="Arial" panose="020B0604020202020204" pitchFamily="34" charset="0"/>
                <a:cs typeface="Arial" panose="020B0604020202020204" pitchFamily="34" charset="0"/>
              </a:rPr>
            </a:br>
            <a:r>
              <a:rPr lang="en-GB" b="1" dirty="0">
                <a:solidFill>
                  <a:srgbClr val="000090"/>
                </a:solidFill>
                <a:latin typeface="Arial" panose="020B0604020202020204" pitchFamily="34" charset="0"/>
                <a:cs typeface="Arial" panose="020B0604020202020204" pitchFamily="34" charset="0"/>
              </a:rPr>
              <a:t>Life Cycle</a:t>
            </a:r>
          </a:p>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tx1"/>
              </a:solidFill>
              <a:effectLst/>
              <a:latin typeface="Arial" pitchFamily="34" charset="0"/>
            </a:endParaRPr>
          </a:p>
        </p:txBody>
      </p:sp>
      <p:sp>
        <p:nvSpPr>
          <p:cNvPr id="14" name="Rectangle 13"/>
          <p:cNvSpPr/>
          <p:nvPr/>
        </p:nvSpPr>
        <p:spPr bwMode="auto">
          <a:xfrm>
            <a:off x="2270480" y="2636192"/>
            <a:ext cx="3479842" cy="1450746"/>
          </a:xfrm>
          <a:prstGeom prst="rect">
            <a:avLst/>
          </a:prstGeom>
          <a:solidFill>
            <a:srgbClr val="00009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r>
              <a:rPr lang="en-GB" b="1" dirty="0">
                <a:solidFill>
                  <a:schemeClr val="bg1"/>
                </a:solidFill>
                <a:latin typeface="Arial" panose="020B0604020202020204" pitchFamily="34" charset="0"/>
                <a:cs typeface="Arial" panose="020B0604020202020204" pitchFamily="34" charset="0"/>
              </a:rPr>
              <a:t>Policy interventions in </a:t>
            </a:r>
            <a:br>
              <a:rPr lang="en-GB" b="1" dirty="0">
                <a:solidFill>
                  <a:schemeClr val="bg1"/>
                </a:solidFill>
                <a:latin typeface="Arial" panose="020B0604020202020204" pitchFamily="34" charset="0"/>
                <a:cs typeface="Arial" panose="020B0604020202020204" pitchFamily="34" charset="0"/>
              </a:rPr>
            </a:br>
            <a:r>
              <a:rPr lang="en-GB" b="1" dirty="0">
                <a:solidFill>
                  <a:schemeClr val="bg1"/>
                </a:solidFill>
                <a:latin typeface="Arial" panose="020B0604020202020204" pitchFamily="34" charset="0"/>
                <a:cs typeface="Arial" panose="020B0604020202020204" pitchFamily="34" charset="0"/>
              </a:rPr>
              <a:t>accordance with </a:t>
            </a:r>
            <a:br>
              <a:rPr lang="en-GB" b="1" dirty="0">
                <a:solidFill>
                  <a:schemeClr val="bg1"/>
                </a:solidFill>
                <a:latin typeface="Arial" panose="020B0604020202020204" pitchFamily="34" charset="0"/>
                <a:cs typeface="Arial" panose="020B0604020202020204" pitchFamily="34" charset="0"/>
              </a:rPr>
            </a:br>
            <a:r>
              <a:rPr lang="en-GB" b="1" dirty="0">
                <a:solidFill>
                  <a:schemeClr val="bg1"/>
                </a:solidFill>
                <a:latin typeface="Arial" panose="020B0604020202020204" pitchFamily="34" charset="0"/>
                <a:cs typeface="Arial" panose="020B0604020202020204" pitchFamily="34" charset="0"/>
              </a:rPr>
              <a:t>characteristics of each </a:t>
            </a:r>
            <a:br>
              <a:rPr lang="en-GB" b="1" dirty="0">
                <a:solidFill>
                  <a:schemeClr val="bg1"/>
                </a:solidFill>
                <a:latin typeface="Arial" panose="020B0604020202020204" pitchFamily="34" charset="0"/>
                <a:cs typeface="Arial" panose="020B0604020202020204" pitchFamily="34" charset="0"/>
              </a:rPr>
            </a:br>
            <a:r>
              <a:rPr lang="en-GB" b="1" dirty="0">
                <a:solidFill>
                  <a:schemeClr val="bg1"/>
                </a:solidFill>
                <a:latin typeface="Arial" panose="020B0604020202020204" pitchFamily="34" charset="0"/>
                <a:cs typeface="Arial" panose="020B0604020202020204" pitchFamily="34" charset="0"/>
              </a:rPr>
              <a:t>phase of industrial cluster </a:t>
            </a:r>
            <a:br>
              <a:rPr lang="en-GB" b="1" dirty="0">
                <a:solidFill>
                  <a:schemeClr val="bg1"/>
                </a:solidFill>
                <a:latin typeface="Arial" panose="020B0604020202020204" pitchFamily="34" charset="0"/>
                <a:cs typeface="Arial" panose="020B0604020202020204" pitchFamily="34" charset="0"/>
              </a:rPr>
            </a:br>
            <a:r>
              <a:rPr lang="en-GB" b="1" dirty="0">
                <a:solidFill>
                  <a:schemeClr val="bg1"/>
                </a:solidFill>
                <a:latin typeface="Arial" panose="020B0604020202020204" pitchFamily="34" charset="0"/>
                <a:cs typeface="Arial" panose="020B0604020202020204" pitchFamily="34" charset="0"/>
              </a:rPr>
              <a:t>life cycle</a:t>
            </a:r>
          </a:p>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bg1"/>
              </a:solidFill>
              <a:effectLst/>
              <a:latin typeface="Arial" pitchFamily="34" charset="0"/>
            </a:endParaRPr>
          </a:p>
        </p:txBody>
      </p:sp>
    </p:spTree>
    <p:extLst>
      <p:ext uri="{BB962C8B-B14F-4D97-AF65-F5344CB8AC3E}">
        <p14:creationId xmlns:p14="http://schemas.microsoft.com/office/powerpoint/2010/main" val="910664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childTnLst>
                                </p:cTn>
                              </p:par>
                            </p:childTnLst>
                          </p:cTn>
                        </p:par>
                        <p:par>
                          <p:cTn id="21" fill="hold">
                            <p:stCondLst>
                              <p:cond delay="2500"/>
                            </p:stCondLst>
                            <p:childTnLst>
                              <p:par>
                                <p:cTn id="22" presetID="2" presetClass="entr" presetSubtype="2"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1+#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re 1"/>
          <p:cNvSpPr>
            <a:spLocks noGrp="1"/>
          </p:cNvSpPr>
          <p:nvPr>
            <p:ph type="title" idx="4294967295"/>
          </p:nvPr>
        </p:nvSpPr>
        <p:spPr>
          <a:xfrm>
            <a:off x="1620000" y="539750"/>
            <a:ext cx="7200900" cy="504825"/>
          </a:xfrm>
          <a:solidFill>
            <a:schemeClr val="bg2">
              <a:lumMod val="20000"/>
              <a:lumOff val="80000"/>
            </a:schemeClr>
          </a:solidFill>
        </p:spPr>
        <p:txBody>
          <a:bodyPr lIns="91440" tIns="45720" rIns="91440" bIns="45720" anchor="ctr" anchorCtr="0"/>
          <a:lstStyle/>
          <a:p>
            <a:pPr algn="l">
              <a:lnSpc>
                <a:spcPts val="3000"/>
              </a:lnSpc>
            </a:pPr>
            <a:r>
              <a:rPr lang="fr-FR" sz="2300" dirty="0">
                <a:solidFill>
                  <a:srgbClr val="000090"/>
                </a:solidFill>
                <a:latin typeface="Arial" charset="0"/>
                <a:ea typeface="MS Gothic" charset="0"/>
                <a:cs typeface="Arial" charset="0"/>
              </a:rPr>
              <a:t>Cluster: </a:t>
            </a:r>
            <a:r>
              <a:rPr lang="fr-FR" sz="2300" b="1" dirty="0">
                <a:solidFill>
                  <a:srgbClr val="000090"/>
                </a:solidFill>
                <a:latin typeface="Arial" charset="0"/>
                <a:ea typeface="MS Gothic" charset="0"/>
                <a:cs typeface="Arial" charset="0"/>
              </a:rPr>
              <a:t>Formalisation, </a:t>
            </a:r>
            <a:r>
              <a:rPr lang="fr-FR" sz="2300" dirty="0">
                <a:solidFill>
                  <a:srgbClr val="000090"/>
                </a:solidFill>
                <a:latin typeface="Arial" charset="0"/>
                <a:ea typeface="MS Gothic" charset="0"/>
                <a:cs typeface="Arial" charset="0"/>
              </a:rPr>
              <a:t>G</a:t>
            </a:r>
            <a:r>
              <a:rPr lang="fr-FR" sz="2300" b="1" dirty="0">
                <a:solidFill>
                  <a:srgbClr val="000090"/>
                </a:solidFill>
                <a:latin typeface="Arial" charset="0"/>
                <a:ea typeface="MS Gothic" charset="0"/>
                <a:cs typeface="Arial" charset="0"/>
              </a:rPr>
              <a:t>overnance and </a:t>
            </a:r>
            <a:r>
              <a:rPr lang="fr-FR" sz="2300" dirty="0">
                <a:solidFill>
                  <a:srgbClr val="000090"/>
                </a:solidFill>
                <a:latin typeface="Arial" charset="0"/>
                <a:ea typeface="MS Gothic" charset="0"/>
                <a:cs typeface="Arial" charset="0"/>
              </a:rPr>
              <a:t>F</a:t>
            </a:r>
            <a:r>
              <a:rPr lang="fr-FR" sz="2300" b="1" dirty="0">
                <a:solidFill>
                  <a:srgbClr val="000090"/>
                </a:solidFill>
                <a:latin typeface="Arial" charset="0"/>
                <a:ea typeface="MS Gothic" charset="0"/>
                <a:cs typeface="Arial" charset="0"/>
              </a:rPr>
              <a:t>unding</a:t>
            </a:r>
          </a:p>
        </p:txBody>
      </p:sp>
      <p:sp>
        <p:nvSpPr>
          <p:cNvPr id="14" name="Ellipse 13"/>
          <p:cNvSpPr>
            <a:spLocks noChangeArrowheads="1"/>
          </p:cNvSpPr>
          <p:nvPr/>
        </p:nvSpPr>
        <p:spPr bwMode="auto">
          <a:xfrm>
            <a:off x="1781107" y="1503661"/>
            <a:ext cx="1871662" cy="1163339"/>
          </a:xfrm>
          <a:prstGeom prst="ellipse">
            <a:avLst/>
          </a:prstGeom>
          <a:noFill/>
          <a:ln w="12700">
            <a:solidFill>
              <a:srgbClr val="2828B8"/>
            </a:solidFill>
            <a:round/>
            <a:headEnd/>
            <a:tailEnd/>
          </a:ln>
          <a:effectLst/>
          <a:extLst>
            <a:ext uri="{909E8E84-426E-40dd-AFC4-6F175D3DCCD1}">
              <a14:hiddenFill xmlns:a14="http://schemas.microsoft.com/office/drawing/2010/main" xmlns="">
                <a:solidFill>
                  <a:srgbClr val="FFFFFF"/>
                </a:solidFill>
              </a14:hiddenFill>
            </a:ext>
          </a:extLst>
        </p:spPr>
        <p:txBody>
          <a:bodyPr anchor="ctr"/>
          <a:lstStyle/>
          <a:p>
            <a:pPr marL="1588" algn="ctr" defTabSz="914400">
              <a:lnSpc>
                <a:spcPts val="2000"/>
              </a:lnSpc>
              <a:buClrTx/>
              <a:buSzTx/>
              <a:buFontTx/>
              <a:buNone/>
              <a:defRPr/>
            </a:pPr>
            <a:r>
              <a:rPr lang="fr-FR" dirty="0">
                <a:solidFill>
                  <a:srgbClr val="000090"/>
                </a:solidFill>
                <a:latin typeface="Arial" charset="0"/>
                <a:ea typeface="+mn-ea"/>
                <a:cs typeface="Arial" charset="0"/>
              </a:rPr>
              <a:t>Informal cluster </a:t>
            </a:r>
          </a:p>
        </p:txBody>
      </p:sp>
      <p:grpSp>
        <p:nvGrpSpPr>
          <p:cNvPr id="2" name="Group 1"/>
          <p:cNvGrpSpPr/>
          <p:nvPr/>
        </p:nvGrpSpPr>
        <p:grpSpPr>
          <a:xfrm>
            <a:off x="1335295" y="1423946"/>
            <a:ext cx="2447925" cy="1652629"/>
            <a:chOff x="1335295" y="1601746"/>
            <a:chExt cx="2447925" cy="1652629"/>
          </a:xfrm>
        </p:grpSpPr>
        <p:sp>
          <p:nvSpPr>
            <p:cNvPr id="15" name="Ellipse 14"/>
            <p:cNvSpPr>
              <a:spLocks noChangeArrowheads="1"/>
            </p:cNvSpPr>
            <p:nvPr/>
          </p:nvSpPr>
          <p:spPr bwMode="auto">
            <a:xfrm>
              <a:off x="3351420" y="2249446"/>
              <a:ext cx="431800" cy="360362"/>
            </a:xfrm>
            <a:prstGeom prst="ellipse">
              <a:avLst/>
            </a:prstGeom>
            <a:solidFill>
              <a:srgbClr val="FFDE00"/>
            </a:solidFill>
            <a:ln w="9525">
              <a:noFill/>
              <a:round/>
              <a:headEnd/>
              <a:tailEnd/>
            </a:ln>
            <a:effectLst>
              <a:outerShdw blurRad="12700" dist="20000" dir="5400000" rotWithShape="0">
                <a:srgbClr val="000000">
                  <a:alpha val="37999"/>
                </a:srgbClr>
              </a:outerShdw>
            </a:effectLst>
          </p:spPr>
          <p:txBody>
            <a:bodyPr anchor="ctr"/>
            <a:lstStyle/>
            <a:p>
              <a:pPr marL="1588" algn="ctr" defTabSz="914400">
                <a:lnSpc>
                  <a:spcPct val="120000"/>
                </a:lnSpc>
                <a:buClrTx/>
                <a:buSzTx/>
                <a:buFontTx/>
                <a:buNone/>
                <a:defRPr/>
              </a:pPr>
              <a:endParaRPr lang="fr-FR" sz="1200" dirty="0">
                <a:solidFill>
                  <a:schemeClr val="tx1"/>
                </a:solidFill>
                <a:latin typeface="+mn-lt"/>
                <a:ea typeface="+mn-ea"/>
                <a:cs typeface="+mn-cs"/>
              </a:endParaRPr>
            </a:p>
          </p:txBody>
        </p:sp>
        <p:sp>
          <p:nvSpPr>
            <p:cNvPr id="16" name="Ellipse 15"/>
            <p:cNvSpPr>
              <a:spLocks noChangeArrowheads="1"/>
            </p:cNvSpPr>
            <p:nvPr/>
          </p:nvSpPr>
          <p:spPr bwMode="auto">
            <a:xfrm>
              <a:off x="2270333" y="1601746"/>
              <a:ext cx="433387" cy="358775"/>
            </a:xfrm>
            <a:prstGeom prst="ellipse">
              <a:avLst/>
            </a:prstGeom>
            <a:solidFill>
              <a:srgbClr val="FFDE00"/>
            </a:solidFill>
            <a:ln w="9525">
              <a:noFill/>
              <a:round/>
              <a:headEnd/>
              <a:tailEnd/>
            </a:ln>
            <a:effectLst>
              <a:outerShdw blurRad="12700" dist="20000" dir="5400000" rotWithShape="0">
                <a:srgbClr val="000000">
                  <a:alpha val="37999"/>
                </a:srgbClr>
              </a:outerShdw>
            </a:effectLst>
          </p:spPr>
          <p:txBody>
            <a:bodyPr anchor="ctr"/>
            <a:lstStyle/>
            <a:p>
              <a:pPr marL="1588" algn="ctr" defTabSz="914400">
                <a:lnSpc>
                  <a:spcPct val="120000"/>
                </a:lnSpc>
                <a:buClrTx/>
                <a:buSzTx/>
                <a:buFontTx/>
                <a:buNone/>
                <a:defRPr/>
              </a:pPr>
              <a:endParaRPr lang="fr-FR" sz="1200" dirty="0">
                <a:solidFill>
                  <a:schemeClr val="tx1"/>
                </a:solidFill>
                <a:latin typeface="+mn-lt"/>
                <a:ea typeface="+mn-ea"/>
                <a:cs typeface="+mn-cs"/>
              </a:endParaRPr>
            </a:p>
          </p:txBody>
        </p:sp>
        <p:sp>
          <p:nvSpPr>
            <p:cNvPr id="17" name="Ellipse 16"/>
            <p:cNvSpPr>
              <a:spLocks noChangeArrowheads="1"/>
            </p:cNvSpPr>
            <p:nvPr/>
          </p:nvSpPr>
          <p:spPr bwMode="auto">
            <a:xfrm>
              <a:off x="2343358" y="2895600"/>
              <a:ext cx="431800" cy="358775"/>
            </a:xfrm>
            <a:prstGeom prst="ellipse">
              <a:avLst/>
            </a:prstGeom>
            <a:solidFill>
              <a:srgbClr val="FFDE00"/>
            </a:solidFill>
            <a:ln w="9525">
              <a:noFill/>
              <a:round/>
              <a:headEnd/>
              <a:tailEnd/>
            </a:ln>
            <a:effectLst>
              <a:outerShdw blurRad="12700" dist="20000" dir="5400000" rotWithShape="0">
                <a:srgbClr val="000000">
                  <a:alpha val="37999"/>
                </a:srgbClr>
              </a:outerShdw>
            </a:effectLst>
          </p:spPr>
          <p:txBody>
            <a:bodyPr anchor="ctr"/>
            <a:lstStyle/>
            <a:p>
              <a:pPr marL="1588" algn="ctr" defTabSz="914400">
                <a:lnSpc>
                  <a:spcPct val="120000"/>
                </a:lnSpc>
                <a:buClrTx/>
                <a:buSzTx/>
                <a:buFontTx/>
                <a:buNone/>
                <a:defRPr/>
              </a:pPr>
              <a:endParaRPr lang="fr-FR" sz="1200" dirty="0">
                <a:solidFill>
                  <a:schemeClr val="tx1"/>
                </a:solidFill>
                <a:latin typeface="+mn-lt"/>
                <a:ea typeface="+mn-ea"/>
                <a:cs typeface="+mn-cs"/>
              </a:endParaRPr>
            </a:p>
          </p:txBody>
        </p:sp>
        <p:sp>
          <p:nvSpPr>
            <p:cNvPr id="18" name="Ellipse 17"/>
            <p:cNvSpPr>
              <a:spLocks noChangeArrowheads="1"/>
            </p:cNvSpPr>
            <p:nvPr/>
          </p:nvSpPr>
          <p:spPr bwMode="auto">
            <a:xfrm>
              <a:off x="1335295" y="2249446"/>
              <a:ext cx="431800" cy="360362"/>
            </a:xfrm>
            <a:prstGeom prst="ellipse">
              <a:avLst/>
            </a:prstGeom>
            <a:solidFill>
              <a:srgbClr val="FFDE00"/>
            </a:solidFill>
            <a:ln w="9525">
              <a:noFill/>
              <a:round/>
              <a:headEnd/>
              <a:tailEnd/>
            </a:ln>
            <a:effectLst>
              <a:outerShdw blurRad="12700" dist="20000" dir="5400000" rotWithShape="0">
                <a:srgbClr val="000000">
                  <a:alpha val="37999"/>
                </a:srgbClr>
              </a:outerShdw>
            </a:effectLst>
          </p:spPr>
          <p:txBody>
            <a:bodyPr anchor="ctr"/>
            <a:lstStyle/>
            <a:p>
              <a:pPr marL="1588" algn="ctr" defTabSz="914400">
                <a:lnSpc>
                  <a:spcPct val="120000"/>
                </a:lnSpc>
                <a:buClrTx/>
                <a:buSzTx/>
                <a:buFontTx/>
                <a:buNone/>
                <a:defRPr/>
              </a:pPr>
              <a:endParaRPr lang="fr-FR" sz="1200" dirty="0">
                <a:solidFill>
                  <a:schemeClr val="tx1"/>
                </a:solidFill>
                <a:latin typeface="+mn-lt"/>
                <a:ea typeface="+mn-ea"/>
                <a:cs typeface="+mn-cs"/>
              </a:endParaRPr>
            </a:p>
          </p:txBody>
        </p:sp>
      </p:grpSp>
      <p:grpSp>
        <p:nvGrpSpPr>
          <p:cNvPr id="5" name="Group 4"/>
          <p:cNvGrpSpPr/>
          <p:nvPr/>
        </p:nvGrpSpPr>
        <p:grpSpPr>
          <a:xfrm>
            <a:off x="5867400" y="1371600"/>
            <a:ext cx="2305050" cy="1439863"/>
            <a:chOff x="5867400" y="1549400"/>
            <a:chExt cx="2305050" cy="1439863"/>
          </a:xfrm>
        </p:grpSpPr>
        <p:sp>
          <p:nvSpPr>
            <p:cNvPr id="4" name="Ellipse 3"/>
            <p:cNvSpPr>
              <a:spLocks noChangeArrowheads="1"/>
            </p:cNvSpPr>
            <p:nvPr/>
          </p:nvSpPr>
          <p:spPr bwMode="auto">
            <a:xfrm>
              <a:off x="6084888" y="1693863"/>
              <a:ext cx="1871662" cy="1150937"/>
            </a:xfrm>
            <a:prstGeom prst="ellipse">
              <a:avLst/>
            </a:prstGeom>
            <a:solidFill>
              <a:srgbClr val="000090"/>
            </a:solidFill>
            <a:ln w="9525">
              <a:noFill/>
              <a:round/>
              <a:headEnd/>
              <a:tailEnd/>
            </a:ln>
            <a:effectLst>
              <a:outerShdw blurRad="12700" dist="20000" dir="5400000" rotWithShape="0">
                <a:srgbClr val="000000">
                  <a:alpha val="37999"/>
                </a:srgbClr>
              </a:outerShdw>
            </a:effectLst>
          </p:spPr>
          <p:txBody>
            <a:bodyPr anchor="ctr"/>
            <a:lstStyle/>
            <a:p>
              <a:pPr marL="1588" algn="ctr" defTabSz="914400">
                <a:lnSpc>
                  <a:spcPts val="2000"/>
                </a:lnSpc>
                <a:buClrTx/>
                <a:buSzTx/>
                <a:buFontTx/>
                <a:buNone/>
                <a:defRPr/>
              </a:pPr>
              <a:r>
                <a:rPr lang="fr-FR" dirty="0">
                  <a:solidFill>
                    <a:schemeClr val="bg1"/>
                  </a:solidFill>
                  <a:latin typeface="+mn-lt"/>
                  <a:ea typeface="+mn-ea"/>
                  <a:cs typeface="+mn-cs"/>
                </a:rPr>
                <a:t>Cluster organisation</a:t>
              </a:r>
            </a:p>
          </p:txBody>
        </p:sp>
        <p:sp>
          <p:nvSpPr>
            <p:cNvPr id="19" name="Ellipse 18"/>
            <p:cNvSpPr>
              <a:spLocks noChangeArrowheads="1"/>
            </p:cNvSpPr>
            <p:nvPr/>
          </p:nvSpPr>
          <p:spPr bwMode="auto">
            <a:xfrm>
              <a:off x="6804025" y="1549400"/>
              <a:ext cx="431800" cy="360363"/>
            </a:xfrm>
            <a:prstGeom prst="ellipse">
              <a:avLst/>
            </a:prstGeom>
            <a:solidFill>
              <a:srgbClr val="FFDE00"/>
            </a:solidFill>
            <a:ln w="9525">
              <a:noFill/>
              <a:round/>
              <a:headEnd/>
              <a:tailEnd/>
            </a:ln>
            <a:effectLst>
              <a:outerShdw blurRad="12700" dist="20000" dir="5400000" rotWithShape="0">
                <a:srgbClr val="000000">
                  <a:alpha val="37999"/>
                </a:srgbClr>
              </a:outerShdw>
            </a:effectLst>
          </p:spPr>
          <p:txBody>
            <a:bodyPr anchor="ctr"/>
            <a:lstStyle/>
            <a:p>
              <a:pPr marL="1588" algn="ctr" defTabSz="914400">
                <a:lnSpc>
                  <a:spcPct val="120000"/>
                </a:lnSpc>
                <a:buClrTx/>
                <a:buSzTx/>
                <a:buFontTx/>
                <a:buNone/>
                <a:defRPr/>
              </a:pPr>
              <a:endParaRPr lang="fr-FR" sz="1200" dirty="0">
                <a:solidFill>
                  <a:schemeClr val="tx1"/>
                </a:solidFill>
                <a:latin typeface="+mn-lt"/>
                <a:ea typeface="+mn-ea"/>
                <a:cs typeface="+mn-cs"/>
              </a:endParaRPr>
            </a:p>
          </p:txBody>
        </p:sp>
        <p:sp>
          <p:nvSpPr>
            <p:cNvPr id="23" name="Ellipse 22"/>
            <p:cNvSpPr>
              <a:spLocks noChangeArrowheads="1"/>
            </p:cNvSpPr>
            <p:nvPr/>
          </p:nvSpPr>
          <p:spPr bwMode="auto">
            <a:xfrm>
              <a:off x="5867400" y="2052638"/>
              <a:ext cx="433388" cy="360362"/>
            </a:xfrm>
            <a:prstGeom prst="ellipse">
              <a:avLst/>
            </a:prstGeom>
            <a:solidFill>
              <a:srgbClr val="FFDE00"/>
            </a:solidFill>
            <a:ln w="9525">
              <a:noFill/>
              <a:round/>
              <a:headEnd/>
              <a:tailEnd/>
            </a:ln>
            <a:effectLst>
              <a:outerShdw blurRad="12700" dist="20000" dir="5400000" rotWithShape="0">
                <a:srgbClr val="000000">
                  <a:alpha val="37999"/>
                </a:srgbClr>
              </a:outerShdw>
            </a:effectLst>
          </p:spPr>
          <p:txBody>
            <a:bodyPr anchor="ctr"/>
            <a:lstStyle/>
            <a:p>
              <a:pPr marL="1588" algn="ctr" defTabSz="914400">
                <a:lnSpc>
                  <a:spcPct val="120000"/>
                </a:lnSpc>
                <a:buClrTx/>
                <a:buSzTx/>
                <a:buFontTx/>
                <a:buNone/>
                <a:defRPr/>
              </a:pPr>
              <a:endParaRPr lang="fr-FR" sz="1200" dirty="0">
                <a:solidFill>
                  <a:schemeClr val="tx1"/>
                </a:solidFill>
                <a:latin typeface="+mn-lt"/>
                <a:ea typeface="+mn-ea"/>
                <a:cs typeface="+mn-cs"/>
              </a:endParaRPr>
            </a:p>
          </p:txBody>
        </p:sp>
        <p:sp>
          <p:nvSpPr>
            <p:cNvPr id="24" name="Ellipse 23"/>
            <p:cNvSpPr>
              <a:spLocks noChangeArrowheads="1"/>
            </p:cNvSpPr>
            <p:nvPr/>
          </p:nvSpPr>
          <p:spPr bwMode="auto">
            <a:xfrm>
              <a:off x="6804025" y="2628900"/>
              <a:ext cx="431800" cy="360363"/>
            </a:xfrm>
            <a:prstGeom prst="ellipse">
              <a:avLst/>
            </a:prstGeom>
            <a:solidFill>
              <a:srgbClr val="FFDE00"/>
            </a:solidFill>
            <a:ln w="9525">
              <a:noFill/>
              <a:round/>
              <a:headEnd/>
              <a:tailEnd/>
            </a:ln>
            <a:effectLst>
              <a:outerShdw blurRad="12700" dist="20000" dir="5400000" rotWithShape="0">
                <a:srgbClr val="000000">
                  <a:alpha val="37999"/>
                </a:srgbClr>
              </a:outerShdw>
            </a:effectLst>
          </p:spPr>
          <p:txBody>
            <a:bodyPr anchor="ctr"/>
            <a:lstStyle/>
            <a:p>
              <a:pPr marL="1588" algn="ctr" defTabSz="914400">
                <a:lnSpc>
                  <a:spcPct val="120000"/>
                </a:lnSpc>
                <a:buClrTx/>
                <a:buSzTx/>
                <a:buFontTx/>
                <a:buNone/>
                <a:defRPr/>
              </a:pPr>
              <a:endParaRPr lang="fr-FR" sz="1200" dirty="0">
                <a:solidFill>
                  <a:schemeClr val="tx1"/>
                </a:solidFill>
                <a:latin typeface="+mn-lt"/>
                <a:ea typeface="+mn-ea"/>
                <a:cs typeface="+mn-cs"/>
              </a:endParaRPr>
            </a:p>
          </p:txBody>
        </p:sp>
        <p:sp>
          <p:nvSpPr>
            <p:cNvPr id="25" name="Ellipse 24"/>
            <p:cNvSpPr>
              <a:spLocks noChangeArrowheads="1"/>
            </p:cNvSpPr>
            <p:nvPr/>
          </p:nvSpPr>
          <p:spPr bwMode="auto">
            <a:xfrm>
              <a:off x="7740650" y="2125663"/>
              <a:ext cx="431800" cy="360362"/>
            </a:xfrm>
            <a:prstGeom prst="ellipse">
              <a:avLst/>
            </a:prstGeom>
            <a:solidFill>
              <a:srgbClr val="FFDE00"/>
            </a:solidFill>
            <a:ln w="9525">
              <a:noFill/>
              <a:round/>
              <a:headEnd/>
              <a:tailEnd/>
            </a:ln>
            <a:effectLst>
              <a:outerShdw blurRad="12700" dist="20000" dir="5400000" rotWithShape="0">
                <a:srgbClr val="000000">
                  <a:alpha val="37999"/>
                </a:srgbClr>
              </a:outerShdw>
            </a:effectLst>
          </p:spPr>
          <p:txBody>
            <a:bodyPr anchor="ctr"/>
            <a:lstStyle/>
            <a:p>
              <a:pPr marL="1588" algn="ctr" defTabSz="914400">
                <a:lnSpc>
                  <a:spcPct val="120000"/>
                </a:lnSpc>
                <a:buClrTx/>
                <a:buSzTx/>
                <a:buFontTx/>
                <a:buNone/>
                <a:defRPr/>
              </a:pPr>
              <a:endParaRPr lang="fr-FR" sz="1200" dirty="0">
                <a:solidFill>
                  <a:schemeClr val="tx1"/>
                </a:solidFill>
                <a:latin typeface="+mn-lt"/>
                <a:ea typeface="+mn-ea"/>
                <a:cs typeface="+mn-cs"/>
              </a:endParaRPr>
            </a:p>
          </p:txBody>
        </p:sp>
      </p:grpSp>
      <p:sp>
        <p:nvSpPr>
          <p:cNvPr id="26" name="Flèche droite 25"/>
          <p:cNvSpPr/>
          <p:nvPr/>
        </p:nvSpPr>
        <p:spPr bwMode="auto">
          <a:xfrm>
            <a:off x="3962400" y="1995983"/>
            <a:ext cx="1724611" cy="863600"/>
          </a:xfrm>
          <a:prstGeom prst="rightArrow">
            <a:avLst/>
          </a:prstGeom>
          <a:noFill/>
          <a:ln w="12700">
            <a:solidFill>
              <a:srgbClr val="00009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marL="1588" algn="ctr" defTabSz="914400">
              <a:lnSpc>
                <a:spcPct val="120000"/>
              </a:lnSpc>
              <a:buClrTx/>
              <a:buSzTx/>
              <a:buFontTx/>
              <a:buNone/>
              <a:defRPr/>
            </a:pPr>
            <a:r>
              <a:rPr lang="fr-FR" sz="1800" dirty="0">
                <a:solidFill>
                  <a:srgbClr val="000090"/>
                </a:solidFill>
              </a:rPr>
              <a:t>Formalisation</a:t>
            </a:r>
          </a:p>
        </p:txBody>
      </p:sp>
      <p:sp>
        <p:nvSpPr>
          <p:cNvPr id="27" name="ZoneTexte 26"/>
          <p:cNvSpPr txBox="1"/>
          <p:nvPr/>
        </p:nvSpPr>
        <p:spPr>
          <a:xfrm>
            <a:off x="5105400" y="3124200"/>
            <a:ext cx="3657599" cy="138499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marL="176213" indent="-176213" defTabSz="914400">
              <a:buClrTx/>
              <a:buSzTx/>
              <a:buFont typeface="Arial" pitchFamily="34" charset="0"/>
              <a:buChar char="•"/>
              <a:defRPr/>
            </a:pPr>
            <a:r>
              <a:rPr lang="en-GB" dirty="0">
                <a:solidFill>
                  <a:srgbClr val="000090"/>
                </a:solidFill>
                <a:latin typeface="Arial" panose="020B0604020202020204" pitchFamily="34" charset="0"/>
                <a:cs typeface="Arial" panose="020B0604020202020204" pitchFamily="34" charset="0"/>
              </a:rPr>
              <a:t>Legal</a:t>
            </a:r>
            <a:r>
              <a:rPr lang="fr-FR" dirty="0">
                <a:solidFill>
                  <a:srgbClr val="000090"/>
                </a:solidFill>
                <a:latin typeface="Arial" panose="020B0604020202020204" pitchFamily="34" charset="0"/>
                <a:cs typeface="Arial" panose="020B0604020202020204" pitchFamily="34" charset="0"/>
              </a:rPr>
              <a:t> status (association)</a:t>
            </a:r>
          </a:p>
          <a:p>
            <a:pPr marL="176213" indent="-176213" defTabSz="914400">
              <a:buClrTx/>
              <a:buSzTx/>
              <a:buFont typeface="Arial" pitchFamily="34" charset="0"/>
              <a:buChar char="•"/>
              <a:defRPr/>
            </a:pPr>
            <a:r>
              <a:rPr lang="fr-FR" dirty="0">
                <a:solidFill>
                  <a:srgbClr val="000090"/>
                </a:solidFill>
                <a:latin typeface="Arial" panose="020B0604020202020204" pitchFamily="34" charset="0"/>
                <a:cs typeface="Arial" panose="020B0604020202020204" pitchFamily="34" charset="0"/>
              </a:rPr>
              <a:t>Communication (logo &amp; website)</a:t>
            </a:r>
          </a:p>
          <a:p>
            <a:pPr marL="176213" indent="-176213" defTabSz="914400">
              <a:buClrTx/>
              <a:buSzTx/>
              <a:buFont typeface="Arial" pitchFamily="34" charset="0"/>
              <a:buChar char="•"/>
              <a:defRPr/>
            </a:pPr>
            <a:r>
              <a:rPr lang="fr-FR" dirty="0">
                <a:solidFill>
                  <a:srgbClr val="000090"/>
                </a:solidFill>
                <a:latin typeface="Arial" panose="020B0604020202020204" pitchFamily="34" charset="0"/>
                <a:cs typeface="Arial" panose="020B0604020202020204" pitchFamily="34" charset="0"/>
              </a:rPr>
              <a:t>Visibility</a:t>
            </a:r>
          </a:p>
          <a:p>
            <a:pPr marL="176213" indent="-176213" defTabSz="914400">
              <a:buClrTx/>
              <a:buSzTx/>
              <a:buFont typeface="Arial" pitchFamily="34" charset="0"/>
              <a:buChar char="•"/>
              <a:defRPr/>
            </a:pPr>
            <a:r>
              <a:rPr lang="fr-FR" dirty="0">
                <a:solidFill>
                  <a:srgbClr val="000090"/>
                </a:solidFill>
                <a:latin typeface="Arial" panose="020B0604020202020204" pitchFamily="34" charset="0"/>
                <a:cs typeface="Arial" panose="020B0604020202020204" pitchFamily="34" charset="0"/>
              </a:rPr>
              <a:t>Possibility of funding</a:t>
            </a:r>
          </a:p>
          <a:p>
            <a:pPr defTabSz="914400">
              <a:buClrTx/>
              <a:buSzTx/>
              <a:buFontTx/>
              <a:buNone/>
              <a:defRPr/>
            </a:pPr>
            <a:endParaRPr lang="fr-FR" sz="1200" dirty="0"/>
          </a:p>
        </p:txBody>
      </p:sp>
      <p:sp>
        <p:nvSpPr>
          <p:cNvPr id="29" name="Ellipse 28"/>
          <p:cNvSpPr>
            <a:spLocks noChangeArrowheads="1"/>
          </p:cNvSpPr>
          <p:nvPr/>
        </p:nvSpPr>
        <p:spPr bwMode="auto">
          <a:xfrm>
            <a:off x="4222750" y="4759325"/>
            <a:ext cx="1873250" cy="1152525"/>
          </a:xfrm>
          <a:prstGeom prst="ellipse">
            <a:avLst/>
          </a:prstGeom>
          <a:solidFill>
            <a:srgbClr val="000090"/>
          </a:solidFill>
          <a:ln w="9525">
            <a:noFill/>
            <a:round/>
            <a:headEnd/>
            <a:tailEnd/>
          </a:ln>
          <a:effectLst>
            <a:outerShdw blurRad="12700" dist="20000" dir="5400000" rotWithShape="0">
              <a:srgbClr val="000000">
                <a:alpha val="37999"/>
              </a:srgbClr>
            </a:outerShdw>
          </a:effectLst>
        </p:spPr>
        <p:txBody>
          <a:bodyPr anchor="ctr"/>
          <a:lstStyle/>
          <a:p>
            <a:pPr marL="1588" algn="ctr" defTabSz="914400">
              <a:lnSpc>
                <a:spcPts val="2000"/>
              </a:lnSpc>
              <a:buClrTx/>
              <a:buSzTx/>
              <a:buFontTx/>
              <a:buNone/>
              <a:defRPr/>
            </a:pPr>
            <a:r>
              <a:rPr lang="fr-FR" dirty="0">
                <a:solidFill>
                  <a:schemeClr val="bg1"/>
                </a:solidFill>
                <a:latin typeface="+mn-lt"/>
                <a:ea typeface="+mn-ea"/>
                <a:cs typeface="+mn-cs"/>
              </a:rPr>
              <a:t>Cluster organisation</a:t>
            </a:r>
          </a:p>
        </p:txBody>
      </p:sp>
      <p:sp>
        <p:nvSpPr>
          <p:cNvPr id="30" name="Ellipse 29"/>
          <p:cNvSpPr>
            <a:spLocks noChangeArrowheads="1"/>
          </p:cNvSpPr>
          <p:nvPr/>
        </p:nvSpPr>
        <p:spPr bwMode="auto">
          <a:xfrm>
            <a:off x="1781107" y="4530725"/>
            <a:ext cx="1578043" cy="1412875"/>
          </a:xfrm>
          <a:prstGeom prst="ellipse">
            <a:avLst/>
          </a:prstGeom>
          <a:solidFill>
            <a:schemeClr val="bg1">
              <a:lumMod val="85000"/>
            </a:schemeClr>
          </a:solidFill>
          <a:ln w="9525">
            <a:noFill/>
            <a:round/>
            <a:headEnd/>
            <a:tailEnd/>
          </a:ln>
          <a:effectLst>
            <a:outerShdw blurRad="12700" dist="20000" dir="5400000" rotWithShape="0">
              <a:srgbClr val="000000">
                <a:alpha val="37999"/>
              </a:srgbClr>
            </a:outerShdw>
          </a:effectLst>
        </p:spPr>
        <p:txBody>
          <a:bodyPr anchor="ctr"/>
          <a:lstStyle/>
          <a:p>
            <a:pPr marL="1588" algn="ctr" defTabSz="914400">
              <a:lnSpc>
                <a:spcPct val="120000"/>
              </a:lnSpc>
              <a:buClrTx/>
              <a:buSzTx/>
              <a:buFontTx/>
              <a:buNone/>
              <a:defRPr/>
            </a:pPr>
            <a:r>
              <a:rPr lang="fr-FR" sz="1600" dirty="0">
                <a:solidFill>
                  <a:schemeClr val="tx1"/>
                </a:solidFill>
                <a:latin typeface="Arial" panose="020B0604020202020204" pitchFamily="34" charset="0"/>
                <a:cs typeface="Arial" panose="020B0604020202020204" pitchFamily="34" charset="0"/>
              </a:rPr>
              <a:t>Public actors </a:t>
            </a:r>
            <a:r>
              <a:rPr lang="fr-FR" sz="1200" dirty="0">
                <a:solidFill>
                  <a:schemeClr val="tx1"/>
                </a:solidFill>
                <a:latin typeface="Arial" panose="020B0604020202020204" pitchFamily="34" charset="0"/>
                <a:cs typeface="Arial" panose="020B0604020202020204" pitchFamily="34" charset="0"/>
              </a:rPr>
              <a:t>(through cluster programmes)</a:t>
            </a:r>
            <a:endParaRPr lang="fr-FR" sz="1600" dirty="0">
              <a:solidFill>
                <a:schemeClr val="tx1"/>
              </a:solidFill>
              <a:latin typeface="Arial" panose="020B0604020202020204" pitchFamily="34" charset="0"/>
              <a:cs typeface="Arial" panose="020B0604020202020204" pitchFamily="34" charset="0"/>
            </a:endParaRPr>
          </a:p>
        </p:txBody>
      </p:sp>
      <p:sp>
        <p:nvSpPr>
          <p:cNvPr id="34" name="Ellipse 33"/>
          <p:cNvSpPr>
            <a:spLocks noChangeArrowheads="1"/>
          </p:cNvSpPr>
          <p:nvPr/>
        </p:nvSpPr>
        <p:spPr bwMode="auto">
          <a:xfrm>
            <a:off x="7086600" y="4724400"/>
            <a:ext cx="1295400" cy="936625"/>
          </a:xfrm>
          <a:prstGeom prst="ellipse">
            <a:avLst/>
          </a:prstGeom>
          <a:solidFill>
            <a:srgbClr val="FFDE00"/>
          </a:solidFill>
          <a:ln w="9525">
            <a:noFill/>
            <a:round/>
            <a:headEnd/>
            <a:tailEnd/>
          </a:ln>
          <a:effectLst>
            <a:outerShdw blurRad="12700" dist="20000" dir="5400000" rotWithShape="0">
              <a:srgbClr val="000000">
                <a:alpha val="37999"/>
              </a:srgbClr>
            </a:outerShdw>
          </a:effectLst>
        </p:spPr>
        <p:txBody>
          <a:bodyPr anchor="ctr"/>
          <a:lstStyle/>
          <a:p>
            <a:pPr marL="1588" algn="ctr" defTabSz="914400">
              <a:buClrTx/>
              <a:buSzTx/>
              <a:buFontTx/>
              <a:buNone/>
              <a:defRPr/>
            </a:pPr>
            <a:r>
              <a:rPr lang="fr-FR" sz="1400" dirty="0">
                <a:solidFill>
                  <a:srgbClr val="000090"/>
                </a:solidFill>
                <a:latin typeface="+mn-lt"/>
                <a:ea typeface="+mn-ea"/>
                <a:cs typeface="+mn-cs"/>
              </a:rPr>
              <a:t>Large companies</a:t>
            </a:r>
          </a:p>
        </p:txBody>
      </p:sp>
      <p:sp>
        <p:nvSpPr>
          <p:cNvPr id="35" name="Ellipse 34"/>
          <p:cNvSpPr>
            <a:spLocks noChangeArrowheads="1"/>
          </p:cNvSpPr>
          <p:nvPr/>
        </p:nvSpPr>
        <p:spPr bwMode="auto">
          <a:xfrm>
            <a:off x="7013574" y="5476875"/>
            <a:ext cx="884237" cy="466725"/>
          </a:xfrm>
          <a:prstGeom prst="ellipse">
            <a:avLst/>
          </a:prstGeom>
          <a:solidFill>
            <a:srgbClr val="FFDE00"/>
          </a:solidFill>
          <a:ln w="9525">
            <a:noFill/>
            <a:round/>
            <a:headEnd/>
            <a:tailEnd/>
          </a:ln>
          <a:effectLst>
            <a:outerShdw blurRad="12700" dist="20000" dir="16200000" rotWithShape="0">
              <a:srgbClr val="000000">
                <a:alpha val="37999"/>
              </a:srgbClr>
            </a:outerShdw>
          </a:effectLst>
        </p:spPr>
        <p:txBody>
          <a:bodyPr anchor="ctr"/>
          <a:lstStyle/>
          <a:p>
            <a:pPr marL="1588" algn="ctr" defTabSz="914400">
              <a:lnSpc>
                <a:spcPct val="120000"/>
              </a:lnSpc>
              <a:buClrTx/>
              <a:buSzTx/>
              <a:buFontTx/>
              <a:buNone/>
              <a:defRPr/>
            </a:pPr>
            <a:r>
              <a:rPr lang="fr-FR" sz="1400" dirty="0">
                <a:solidFill>
                  <a:srgbClr val="000090"/>
                </a:solidFill>
                <a:latin typeface="+mn-lt"/>
                <a:ea typeface="+mn-ea"/>
                <a:cs typeface="+mn-cs"/>
              </a:rPr>
              <a:t>SMEs</a:t>
            </a:r>
          </a:p>
        </p:txBody>
      </p:sp>
      <p:sp>
        <p:nvSpPr>
          <p:cNvPr id="36" name="Flèche droite 35"/>
          <p:cNvSpPr>
            <a:spLocks noChangeArrowheads="1"/>
          </p:cNvSpPr>
          <p:nvPr/>
        </p:nvSpPr>
        <p:spPr bwMode="auto">
          <a:xfrm>
            <a:off x="3467100" y="5103647"/>
            <a:ext cx="647700" cy="576262"/>
          </a:xfrm>
          <a:prstGeom prst="rightArrow">
            <a:avLst>
              <a:gd name="adj1" fmla="val 50000"/>
              <a:gd name="adj2" fmla="val 50001"/>
            </a:avLst>
          </a:prstGeom>
          <a:noFill/>
          <a:ln w="12700">
            <a:solidFill>
              <a:srgbClr val="000090"/>
            </a:solidFill>
            <a:miter lim="800000"/>
            <a:headEnd/>
            <a:tailEnd/>
          </a:ln>
          <a:effectLst/>
          <a:extLst>
            <a:ext uri="{909E8E84-426E-40dd-AFC4-6F175D3DCCD1}">
              <a14:hiddenFill xmlns:a14="http://schemas.microsoft.com/office/drawing/2010/main" xmlns="">
                <a:solidFill>
                  <a:srgbClr val="FFFFFF"/>
                </a:solidFill>
              </a14:hiddenFill>
            </a:ext>
          </a:extLst>
        </p:spPr>
        <p:txBody>
          <a:bodyPr anchor="ctr"/>
          <a:lstStyle/>
          <a:p>
            <a:pPr marL="1588" algn="ctr" defTabSz="914400">
              <a:lnSpc>
                <a:spcPct val="120000"/>
              </a:lnSpc>
              <a:buClrTx/>
              <a:buSzTx/>
              <a:buFontTx/>
              <a:buNone/>
              <a:defRPr/>
            </a:pPr>
            <a:r>
              <a:rPr lang="fr-FR" sz="1400" dirty="0">
                <a:solidFill>
                  <a:srgbClr val="000090"/>
                </a:solidFill>
                <a:latin typeface="Tahoma" charset="0"/>
              </a:rPr>
              <a:t>€</a:t>
            </a:r>
          </a:p>
        </p:txBody>
      </p:sp>
      <p:sp>
        <p:nvSpPr>
          <p:cNvPr id="37" name="Flèche gauche 36"/>
          <p:cNvSpPr>
            <a:spLocks noChangeArrowheads="1"/>
          </p:cNvSpPr>
          <p:nvPr/>
        </p:nvSpPr>
        <p:spPr bwMode="auto">
          <a:xfrm>
            <a:off x="6210300" y="5103647"/>
            <a:ext cx="647700" cy="576262"/>
          </a:xfrm>
          <a:prstGeom prst="leftArrow">
            <a:avLst>
              <a:gd name="adj1" fmla="val 50000"/>
              <a:gd name="adj2" fmla="val 50001"/>
            </a:avLst>
          </a:prstGeom>
          <a:noFill/>
          <a:ln w="12700">
            <a:solidFill>
              <a:srgbClr val="000090"/>
            </a:solidFill>
            <a:miter lim="800000"/>
            <a:headEnd/>
            <a:tailEnd/>
          </a:ln>
          <a:effectLst/>
          <a:extLst>
            <a:ext uri="{909E8E84-426E-40dd-AFC4-6F175D3DCCD1}">
              <a14:hiddenFill xmlns:a14="http://schemas.microsoft.com/office/drawing/2010/main" xmlns="">
                <a:solidFill>
                  <a:srgbClr val="FFFFFF"/>
                </a:solidFill>
              </a14:hiddenFill>
            </a:ext>
          </a:extLst>
        </p:spPr>
        <p:txBody>
          <a:bodyPr anchor="ctr"/>
          <a:lstStyle/>
          <a:p>
            <a:pPr marL="1588" algn="ctr" defTabSz="914400">
              <a:lnSpc>
                <a:spcPct val="120000"/>
              </a:lnSpc>
              <a:buClrTx/>
              <a:buSzTx/>
              <a:buFontTx/>
              <a:buNone/>
              <a:defRPr/>
            </a:pPr>
            <a:r>
              <a:rPr lang="fr-FR" sz="1400" dirty="0">
                <a:solidFill>
                  <a:srgbClr val="000090"/>
                </a:solidFill>
                <a:latin typeface="Tahoma" charset="0"/>
              </a:rPr>
              <a:t>€</a:t>
            </a:r>
          </a:p>
        </p:txBody>
      </p:sp>
      <p:sp>
        <p:nvSpPr>
          <p:cNvPr id="38" name="Ellipse 37"/>
          <p:cNvSpPr>
            <a:spLocks noChangeArrowheads="1"/>
          </p:cNvSpPr>
          <p:nvPr/>
        </p:nvSpPr>
        <p:spPr bwMode="auto">
          <a:xfrm>
            <a:off x="3635541" y="4149725"/>
            <a:ext cx="863600" cy="574675"/>
          </a:xfrm>
          <a:prstGeom prst="ellipse">
            <a:avLst/>
          </a:prstGeom>
          <a:solidFill>
            <a:srgbClr val="FFDE00"/>
          </a:solidFill>
          <a:ln w="9525">
            <a:noFill/>
            <a:round/>
            <a:headEnd/>
            <a:tailEnd/>
          </a:ln>
          <a:effectLst>
            <a:outerShdw blurRad="12700" dist="20000" dir="5400000" rotWithShape="0">
              <a:srgbClr val="000000">
                <a:alpha val="37999"/>
              </a:srgbClr>
            </a:outerShdw>
          </a:effectLst>
        </p:spPr>
        <p:txBody>
          <a:bodyPr anchor="ctr"/>
          <a:lstStyle/>
          <a:p>
            <a:pPr marL="1588" algn="ctr" defTabSz="914400">
              <a:buClrTx/>
              <a:buSzTx/>
              <a:buFontTx/>
              <a:buNone/>
              <a:defRPr/>
            </a:pPr>
            <a:r>
              <a:rPr lang="fr-FR" sz="1200" dirty="0">
                <a:solidFill>
                  <a:srgbClr val="000090"/>
                </a:solidFill>
                <a:latin typeface="Arial" panose="020B0604020202020204" pitchFamily="34" charset="0"/>
                <a:cs typeface="Arial" panose="020B0604020202020204" pitchFamily="34" charset="0"/>
              </a:rPr>
              <a:t>Uni./</a:t>
            </a:r>
          </a:p>
          <a:p>
            <a:pPr marL="1588" algn="ctr" defTabSz="914400">
              <a:buClrTx/>
              <a:buSzTx/>
              <a:buFontTx/>
              <a:buNone/>
              <a:defRPr/>
            </a:pPr>
            <a:r>
              <a:rPr lang="fr-FR" sz="1200" dirty="0">
                <a:solidFill>
                  <a:srgbClr val="000090"/>
                </a:solidFill>
                <a:latin typeface="Arial" panose="020B0604020202020204" pitchFamily="34" charset="0"/>
                <a:cs typeface="Arial" panose="020B0604020202020204" pitchFamily="34" charset="0"/>
              </a:rPr>
              <a:t>Labs</a:t>
            </a:r>
          </a:p>
        </p:txBody>
      </p:sp>
      <p:sp>
        <p:nvSpPr>
          <p:cNvPr id="3" name="TextBox 2"/>
          <p:cNvSpPr txBox="1"/>
          <p:nvPr/>
        </p:nvSpPr>
        <p:spPr>
          <a:xfrm>
            <a:off x="1041400" y="1524000"/>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92100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1620000" y="540000"/>
            <a:ext cx="7200000" cy="504000"/>
          </a:xfrm>
          <a:solidFill>
            <a:schemeClr val="bg2">
              <a:lumMod val="20000"/>
              <a:lumOff val="80000"/>
            </a:schemeClr>
          </a:solidFill>
        </p:spPr>
        <p:txBody>
          <a:bodyPr/>
          <a:lstStyle/>
          <a:p>
            <a:pPr algn="l">
              <a:defRPr/>
            </a:pPr>
            <a:r>
              <a:rPr lang="en-GB" sz="2500" dirty="0">
                <a:solidFill>
                  <a:srgbClr val="000090"/>
                </a:solidFill>
                <a:latin typeface="Arial"/>
                <a:cs typeface="Arial"/>
              </a:rPr>
              <a:t>Elements</a:t>
            </a:r>
            <a:r>
              <a:rPr lang="en-GB" sz="2500" dirty="0">
                <a:solidFill>
                  <a:schemeClr val="accent2"/>
                </a:solidFill>
                <a:latin typeface="Arial"/>
                <a:cs typeface="Arial"/>
              </a:rPr>
              <a:t> that influence the growth of clusters</a:t>
            </a:r>
          </a:p>
        </p:txBody>
      </p:sp>
      <p:sp>
        <p:nvSpPr>
          <p:cNvPr id="252931" name="Rectangle 3"/>
          <p:cNvSpPr>
            <a:spLocks noGrp="1" noChangeArrowheads="1"/>
          </p:cNvSpPr>
          <p:nvPr>
            <p:ph idx="1"/>
          </p:nvPr>
        </p:nvSpPr>
        <p:spPr>
          <a:xfrm>
            <a:off x="1674000" y="1278386"/>
            <a:ext cx="7092000" cy="685800"/>
          </a:xfrm>
          <a:solidFill>
            <a:srgbClr val="D4E3F5"/>
          </a:solidFill>
          <a:ln w="12700">
            <a:solidFill>
              <a:srgbClr val="000090"/>
            </a:solidFill>
          </a:ln>
        </p:spPr>
        <p:txBody>
          <a:bodyPr/>
          <a:lstStyle/>
          <a:p>
            <a:pPr marL="285750" indent="-285750" algn="ctr">
              <a:lnSpc>
                <a:spcPts val="2400"/>
              </a:lnSpc>
              <a:spcBef>
                <a:spcPts val="0"/>
              </a:spcBef>
              <a:buFontTx/>
              <a:buNone/>
              <a:defRPr/>
            </a:pPr>
            <a:r>
              <a:rPr lang="en-GB" sz="2000" b="0" dirty="0">
                <a:solidFill>
                  <a:srgbClr val="565498"/>
                </a:solidFill>
                <a:latin typeface="Arial" charset="0"/>
              </a:rPr>
              <a:t>Every Region has not the same chance to develop a certain cluster</a:t>
            </a:r>
            <a:r>
              <a:rPr lang="en-GB" sz="2400" b="0" dirty="0">
                <a:solidFill>
                  <a:srgbClr val="565498"/>
                </a:solidFill>
                <a:latin typeface="Arial" charset="0"/>
              </a:rPr>
              <a:t>. </a:t>
            </a:r>
          </a:p>
        </p:txBody>
      </p:sp>
      <p:sp>
        <p:nvSpPr>
          <p:cNvPr id="252938" name="Rectangle 10"/>
          <p:cNvSpPr>
            <a:spLocks noChangeArrowheads="1"/>
          </p:cNvSpPr>
          <p:nvPr/>
        </p:nvSpPr>
        <p:spPr bwMode="auto">
          <a:xfrm>
            <a:off x="1674000" y="2198572"/>
            <a:ext cx="6228600" cy="285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lstStyle/>
          <a:p>
            <a:pPr marL="285750" indent="-285750" algn="l">
              <a:spcAft>
                <a:spcPts val="1200"/>
              </a:spcAft>
              <a:defRPr/>
            </a:pPr>
            <a:r>
              <a:rPr lang="en-GB" sz="2000" dirty="0">
                <a:solidFill>
                  <a:schemeClr val="tx2"/>
                </a:solidFill>
                <a:latin typeface="Arial" charset="0"/>
              </a:rPr>
              <a:t>Key factors</a:t>
            </a:r>
            <a:r>
              <a:rPr lang="hr-HR" sz="2000" dirty="0">
                <a:solidFill>
                  <a:schemeClr val="tx2"/>
                </a:solidFill>
                <a:latin typeface="Arial" charset="0"/>
              </a:rPr>
              <a:t>:</a:t>
            </a:r>
            <a:r>
              <a:rPr lang="en-GB" sz="2000" dirty="0">
                <a:solidFill>
                  <a:schemeClr val="tx2"/>
                </a:solidFill>
                <a:latin typeface="Arial" charset="0"/>
              </a:rPr>
              <a:t> </a:t>
            </a:r>
          </a:p>
          <a:p>
            <a:pPr marL="288000" indent="-288000" algn="l">
              <a:spcAft>
                <a:spcPts val="600"/>
              </a:spcAft>
              <a:buFontTx/>
              <a:buChar char="•"/>
              <a:defRPr/>
            </a:pPr>
            <a:r>
              <a:rPr lang="en-GB" sz="2000" dirty="0">
                <a:solidFill>
                  <a:schemeClr val="tx2"/>
                </a:solidFill>
                <a:latin typeface="Arial" charset="0"/>
              </a:rPr>
              <a:t>Technology transfer</a:t>
            </a:r>
          </a:p>
          <a:p>
            <a:pPr marL="288000" indent="-288000" algn="l">
              <a:spcAft>
                <a:spcPts val="600"/>
              </a:spcAft>
              <a:buFontTx/>
              <a:buChar char="•"/>
              <a:defRPr/>
            </a:pPr>
            <a:r>
              <a:rPr lang="en-GB" sz="2000" dirty="0">
                <a:solidFill>
                  <a:schemeClr val="tx2"/>
                </a:solidFill>
                <a:latin typeface="Arial" charset="0"/>
              </a:rPr>
              <a:t>Knowledge transfer</a:t>
            </a:r>
          </a:p>
          <a:p>
            <a:pPr marL="288000" indent="-288000" algn="l">
              <a:spcAft>
                <a:spcPts val="600"/>
              </a:spcAft>
              <a:buFontTx/>
              <a:buChar char="•"/>
              <a:defRPr/>
            </a:pPr>
            <a:r>
              <a:rPr lang="en-GB" sz="2000" dirty="0">
                <a:solidFill>
                  <a:schemeClr val="tx2"/>
                </a:solidFill>
                <a:latin typeface="Arial" charset="0"/>
              </a:rPr>
              <a:t>Skilled labour force in related industries</a:t>
            </a:r>
          </a:p>
          <a:p>
            <a:pPr marL="288000" indent="-288000" algn="l">
              <a:spcAft>
                <a:spcPts val="600"/>
              </a:spcAft>
              <a:buFontTx/>
              <a:buChar char="•"/>
              <a:defRPr/>
            </a:pPr>
            <a:r>
              <a:rPr lang="en-GB" sz="2000" dirty="0">
                <a:solidFill>
                  <a:schemeClr val="tx2"/>
                </a:solidFill>
                <a:latin typeface="Arial" charset="0"/>
              </a:rPr>
              <a:t>Agglomeration economies</a:t>
            </a:r>
          </a:p>
          <a:p>
            <a:pPr marL="288000" indent="-288000" algn="l">
              <a:spcAft>
                <a:spcPts val="600"/>
              </a:spcAft>
              <a:buFontTx/>
              <a:buChar char="•"/>
              <a:defRPr/>
            </a:pPr>
            <a:r>
              <a:rPr lang="en-GB" sz="2000" dirty="0">
                <a:solidFill>
                  <a:schemeClr val="tx2"/>
                </a:solidFill>
                <a:latin typeface="Arial" charset="0"/>
              </a:rPr>
              <a:t>Social infrastructure.</a:t>
            </a:r>
          </a:p>
          <a:p>
            <a:pPr marL="288000" indent="-288000" algn="l">
              <a:spcAft>
                <a:spcPts val="600"/>
              </a:spcAft>
              <a:buFontTx/>
              <a:buChar char="•"/>
              <a:defRPr/>
            </a:pPr>
            <a:r>
              <a:rPr lang="en-GB" sz="2000" dirty="0">
                <a:solidFill>
                  <a:schemeClr val="tx2"/>
                </a:solidFill>
                <a:latin typeface="Arial" charset="0"/>
              </a:rPr>
              <a:t>Social capital</a:t>
            </a:r>
          </a:p>
          <a:p>
            <a:pPr marL="285750" indent="-285750" algn="l">
              <a:spcBef>
                <a:spcPct val="20000"/>
              </a:spcBef>
              <a:buFontTx/>
              <a:buChar char="•"/>
              <a:defRPr/>
            </a:pPr>
            <a:endParaRPr lang="en-GB" dirty="0">
              <a:solidFill>
                <a:schemeClr val="tx2"/>
              </a:solidFill>
              <a:latin typeface="Arial" charset="0"/>
              <a:cs typeface="+mn-cs"/>
            </a:endParaRPr>
          </a:p>
        </p:txBody>
      </p:sp>
      <p:sp>
        <p:nvSpPr>
          <p:cNvPr id="252939" name="Rectangle 11"/>
          <p:cNvSpPr>
            <a:spLocks noChangeArrowheads="1"/>
          </p:cNvSpPr>
          <p:nvPr/>
        </p:nvSpPr>
        <p:spPr bwMode="auto">
          <a:xfrm>
            <a:off x="1674000" y="5053372"/>
            <a:ext cx="72000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lstStyle/>
          <a:p>
            <a:pPr algn="just">
              <a:spcBef>
                <a:spcPct val="20000"/>
              </a:spcBef>
              <a:defRPr/>
            </a:pPr>
            <a:r>
              <a:rPr lang="fr-FR" sz="2000" dirty="0">
                <a:solidFill>
                  <a:srgbClr val="000090"/>
                </a:solidFill>
                <a:latin typeface="Arial" charset="0"/>
                <a:cs typeface="+mn-cs"/>
              </a:rPr>
              <a:t>Cl</a:t>
            </a:r>
            <a:r>
              <a:rPr lang="en-US" sz="2000" dirty="0">
                <a:solidFill>
                  <a:srgbClr val="000090"/>
                </a:solidFill>
                <a:latin typeface="Arial" charset="0"/>
                <a:cs typeface="+mn-cs"/>
              </a:rPr>
              <a:t>uster development is more appropriate in areas where there is an existing diverse economic base</a:t>
            </a:r>
          </a:p>
        </p:txBody>
      </p:sp>
    </p:spTree>
    <p:extLst>
      <p:ext uri="{BB962C8B-B14F-4D97-AF65-F5344CB8AC3E}">
        <p14:creationId xmlns:p14="http://schemas.microsoft.com/office/powerpoint/2010/main" val="106664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2931">
                                            <p:txEl>
                                              <p:pRg st="0" end="0"/>
                                            </p:txEl>
                                          </p:spTgt>
                                        </p:tgtEl>
                                        <p:attrNameLst>
                                          <p:attrName>style.visibility</p:attrName>
                                        </p:attrNameLst>
                                      </p:cBhvr>
                                      <p:to>
                                        <p:strVal val="visible"/>
                                      </p:to>
                                    </p:set>
                                    <p:animEffect transition="in" filter="fade">
                                      <p:cBhvr>
                                        <p:cTn id="7" dur="500"/>
                                        <p:tgtEl>
                                          <p:spTgt spid="252931">
                                            <p:txEl>
                                              <p:pRg st="0" end="0"/>
                                            </p:txEl>
                                          </p:spTgt>
                                        </p:tgtEl>
                                      </p:cBhvr>
                                    </p:animEffect>
                                  </p:childTnLst>
                                </p:cTn>
                              </p:par>
                            </p:childTnLst>
                          </p:cTn>
                        </p:par>
                        <p:par>
                          <p:cTn id="8" fill="hold" nodeType="withGroup">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252938">
                                            <p:txEl>
                                              <p:pRg st="0" end="0"/>
                                            </p:txEl>
                                          </p:spTgt>
                                        </p:tgtEl>
                                        <p:attrNameLst>
                                          <p:attrName>style.visibility</p:attrName>
                                        </p:attrNameLst>
                                      </p:cBhvr>
                                      <p:to>
                                        <p:strVal val="visible"/>
                                      </p:to>
                                    </p:set>
                                    <p:anim calcmode="lin" valueType="num">
                                      <p:cBhvr additive="base">
                                        <p:cTn id="11" dur="500" fill="hold"/>
                                        <p:tgtEl>
                                          <p:spTgt spid="25293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52938">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withGroup">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252938">
                                            <p:txEl>
                                              <p:pRg st="1" end="1"/>
                                            </p:txEl>
                                          </p:spTgt>
                                        </p:tgtEl>
                                        <p:attrNameLst>
                                          <p:attrName>style.visibility</p:attrName>
                                        </p:attrNameLst>
                                      </p:cBhvr>
                                      <p:to>
                                        <p:strVal val="visible"/>
                                      </p:to>
                                    </p:set>
                                    <p:anim calcmode="lin" valueType="num">
                                      <p:cBhvr additive="base">
                                        <p:cTn id="16" dur="500" fill="hold"/>
                                        <p:tgtEl>
                                          <p:spTgt spid="252938">
                                            <p:txEl>
                                              <p:pRg st="1" end="1"/>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252938">
                                            <p:txEl>
                                              <p:pRg st="1" end="1"/>
                                            </p:txEl>
                                          </p:spTgt>
                                        </p:tgtEl>
                                        <p:attrNameLst>
                                          <p:attrName>ppt_y</p:attrName>
                                        </p:attrNameLst>
                                      </p:cBhvr>
                                      <p:tavLst>
                                        <p:tav tm="0">
                                          <p:val>
                                            <p:strVal val="#ppt_y"/>
                                          </p:val>
                                        </p:tav>
                                        <p:tav tm="100000">
                                          <p:val>
                                            <p:strVal val="#ppt_y"/>
                                          </p:val>
                                        </p:tav>
                                      </p:tavLst>
                                    </p:anim>
                                  </p:childTnLst>
                                </p:cTn>
                              </p:par>
                            </p:childTnLst>
                          </p:cTn>
                        </p:par>
                        <p:par>
                          <p:cTn id="18" fill="hold" nodeType="withGroup">
                            <p:stCondLst>
                              <p:cond delay="1500"/>
                            </p:stCondLst>
                            <p:childTnLst>
                              <p:par>
                                <p:cTn id="19" presetID="2" presetClass="entr" presetSubtype="2" fill="hold" grpId="0" nodeType="afterEffect">
                                  <p:stCondLst>
                                    <p:cond delay="0"/>
                                  </p:stCondLst>
                                  <p:childTnLst>
                                    <p:set>
                                      <p:cBhvr>
                                        <p:cTn id="20" dur="1" fill="hold">
                                          <p:stCondLst>
                                            <p:cond delay="0"/>
                                          </p:stCondLst>
                                        </p:cTn>
                                        <p:tgtEl>
                                          <p:spTgt spid="252938">
                                            <p:txEl>
                                              <p:pRg st="2" end="2"/>
                                            </p:txEl>
                                          </p:spTgt>
                                        </p:tgtEl>
                                        <p:attrNameLst>
                                          <p:attrName>style.visibility</p:attrName>
                                        </p:attrNameLst>
                                      </p:cBhvr>
                                      <p:to>
                                        <p:strVal val="visible"/>
                                      </p:to>
                                    </p:set>
                                    <p:anim calcmode="lin" valueType="num">
                                      <p:cBhvr additive="base">
                                        <p:cTn id="21" dur="500" fill="hold"/>
                                        <p:tgtEl>
                                          <p:spTgt spid="252938">
                                            <p:txEl>
                                              <p:pRg st="2" end="2"/>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252938">
                                            <p:txEl>
                                              <p:pRg st="2" end="2"/>
                                            </p:txEl>
                                          </p:spTgt>
                                        </p:tgtEl>
                                        <p:attrNameLst>
                                          <p:attrName>ppt_y</p:attrName>
                                        </p:attrNameLst>
                                      </p:cBhvr>
                                      <p:tavLst>
                                        <p:tav tm="0">
                                          <p:val>
                                            <p:strVal val="#ppt_y"/>
                                          </p:val>
                                        </p:tav>
                                        <p:tav tm="100000">
                                          <p:val>
                                            <p:strVal val="#ppt_y"/>
                                          </p:val>
                                        </p:tav>
                                      </p:tavLst>
                                    </p:anim>
                                  </p:childTnLst>
                                </p:cTn>
                              </p:par>
                            </p:childTnLst>
                          </p:cTn>
                        </p:par>
                        <p:par>
                          <p:cTn id="23" fill="hold" nodeType="withGroup">
                            <p:stCondLst>
                              <p:cond delay="2000"/>
                            </p:stCondLst>
                            <p:childTnLst>
                              <p:par>
                                <p:cTn id="24" presetID="2" presetClass="entr" presetSubtype="2" fill="hold" grpId="0" nodeType="afterEffect">
                                  <p:stCondLst>
                                    <p:cond delay="0"/>
                                  </p:stCondLst>
                                  <p:childTnLst>
                                    <p:set>
                                      <p:cBhvr>
                                        <p:cTn id="25" dur="1" fill="hold">
                                          <p:stCondLst>
                                            <p:cond delay="0"/>
                                          </p:stCondLst>
                                        </p:cTn>
                                        <p:tgtEl>
                                          <p:spTgt spid="252938">
                                            <p:txEl>
                                              <p:pRg st="3" end="3"/>
                                            </p:txEl>
                                          </p:spTgt>
                                        </p:tgtEl>
                                        <p:attrNameLst>
                                          <p:attrName>style.visibility</p:attrName>
                                        </p:attrNameLst>
                                      </p:cBhvr>
                                      <p:to>
                                        <p:strVal val="visible"/>
                                      </p:to>
                                    </p:set>
                                    <p:anim calcmode="lin" valueType="num">
                                      <p:cBhvr additive="base">
                                        <p:cTn id="26" dur="500" fill="hold"/>
                                        <p:tgtEl>
                                          <p:spTgt spid="252938">
                                            <p:txEl>
                                              <p:pRg st="3" end="3"/>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252938">
                                            <p:txEl>
                                              <p:pRg st="3" end="3"/>
                                            </p:txEl>
                                          </p:spTgt>
                                        </p:tgtEl>
                                        <p:attrNameLst>
                                          <p:attrName>ppt_y</p:attrName>
                                        </p:attrNameLst>
                                      </p:cBhvr>
                                      <p:tavLst>
                                        <p:tav tm="0">
                                          <p:val>
                                            <p:strVal val="#ppt_y"/>
                                          </p:val>
                                        </p:tav>
                                        <p:tav tm="100000">
                                          <p:val>
                                            <p:strVal val="#ppt_y"/>
                                          </p:val>
                                        </p:tav>
                                      </p:tavLst>
                                    </p:anim>
                                  </p:childTnLst>
                                </p:cTn>
                              </p:par>
                            </p:childTnLst>
                          </p:cTn>
                        </p:par>
                        <p:par>
                          <p:cTn id="28" fill="hold" nodeType="withGroup">
                            <p:stCondLst>
                              <p:cond delay="2500"/>
                            </p:stCondLst>
                            <p:childTnLst>
                              <p:par>
                                <p:cTn id="29" presetID="2" presetClass="entr" presetSubtype="2" fill="hold" grpId="0" nodeType="afterEffect">
                                  <p:stCondLst>
                                    <p:cond delay="0"/>
                                  </p:stCondLst>
                                  <p:childTnLst>
                                    <p:set>
                                      <p:cBhvr>
                                        <p:cTn id="30" dur="1" fill="hold">
                                          <p:stCondLst>
                                            <p:cond delay="0"/>
                                          </p:stCondLst>
                                        </p:cTn>
                                        <p:tgtEl>
                                          <p:spTgt spid="252938">
                                            <p:txEl>
                                              <p:pRg st="4" end="4"/>
                                            </p:txEl>
                                          </p:spTgt>
                                        </p:tgtEl>
                                        <p:attrNameLst>
                                          <p:attrName>style.visibility</p:attrName>
                                        </p:attrNameLst>
                                      </p:cBhvr>
                                      <p:to>
                                        <p:strVal val="visible"/>
                                      </p:to>
                                    </p:set>
                                    <p:anim calcmode="lin" valueType="num">
                                      <p:cBhvr additive="base">
                                        <p:cTn id="31" dur="500" fill="hold"/>
                                        <p:tgtEl>
                                          <p:spTgt spid="252938">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52938">
                                            <p:txEl>
                                              <p:pRg st="4" end="4"/>
                                            </p:txEl>
                                          </p:spTgt>
                                        </p:tgtEl>
                                        <p:attrNameLst>
                                          <p:attrName>ppt_y</p:attrName>
                                        </p:attrNameLst>
                                      </p:cBhvr>
                                      <p:tavLst>
                                        <p:tav tm="0">
                                          <p:val>
                                            <p:strVal val="#ppt_y"/>
                                          </p:val>
                                        </p:tav>
                                        <p:tav tm="100000">
                                          <p:val>
                                            <p:strVal val="#ppt_y"/>
                                          </p:val>
                                        </p:tav>
                                      </p:tavLst>
                                    </p:anim>
                                  </p:childTnLst>
                                </p:cTn>
                              </p:par>
                            </p:childTnLst>
                          </p:cTn>
                        </p:par>
                        <p:par>
                          <p:cTn id="33" fill="hold" nodeType="withGroup">
                            <p:stCondLst>
                              <p:cond delay="3000"/>
                            </p:stCondLst>
                            <p:childTnLst>
                              <p:par>
                                <p:cTn id="34" presetID="2" presetClass="entr" presetSubtype="2" fill="hold" grpId="0" nodeType="afterEffect">
                                  <p:stCondLst>
                                    <p:cond delay="0"/>
                                  </p:stCondLst>
                                  <p:childTnLst>
                                    <p:set>
                                      <p:cBhvr>
                                        <p:cTn id="35" dur="1" fill="hold">
                                          <p:stCondLst>
                                            <p:cond delay="0"/>
                                          </p:stCondLst>
                                        </p:cTn>
                                        <p:tgtEl>
                                          <p:spTgt spid="252938">
                                            <p:txEl>
                                              <p:pRg st="5" end="5"/>
                                            </p:txEl>
                                          </p:spTgt>
                                        </p:tgtEl>
                                        <p:attrNameLst>
                                          <p:attrName>style.visibility</p:attrName>
                                        </p:attrNameLst>
                                      </p:cBhvr>
                                      <p:to>
                                        <p:strVal val="visible"/>
                                      </p:to>
                                    </p:set>
                                    <p:anim calcmode="lin" valueType="num">
                                      <p:cBhvr additive="base">
                                        <p:cTn id="36" dur="500" fill="hold"/>
                                        <p:tgtEl>
                                          <p:spTgt spid="252938">
                                            <p:txEl>
                                              <p:pRg st="5" end="5"/>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252938">
                                            <p:txEl>
                                              <p:pRg st="5" end="5"/>
                                            </p:txEl>
                                          </p:spTgt>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2" presetClass="entr" presetSubtype="2" fill="hold" grpId="0" nodeType="afterEffect">
                                  <p:stCondLst>
                                    <p:cond delay="0"/>
                                  </p:stCondLst>
                                  <p:childTnLst>
                                    <p:set>
                                      <p:cBhvr>
                                        <p:cTn id="40" dur="1" fill="hold">
                                          <p:stCondLst>
                                            <p:cond delay="0"/>
                                          </p:stCondLst>
                                        </p:cTn>
                                        <p:tgtEl>
                                          <p:spTgt spid="252938">
                                            <p:txEl>
                                              <p:pRg st="6" end="6"/>
                                            </p:txEl>
                                          </p:spTgt>
                                        </p:tgtEl>
                                        <p:attrNameLst>
                                          <p:attrName>style.visibility</p:attrName>
                                        </p:attrNameLst>
                                      </p:cBhvr>
                                      <p:to>
                                        <p:strVal val="visible"/>
                                      </p:to>
                                    </p:set>
                                    <p:anim calcmode="lin" valueType="num">
                                      <p:cBhvr additive="base">
                                        <p:cTn id="41" dur="500" fill="hold"/>
                                        <p:tgtEl>
                                          <p:spTgt spid="252938">
                                            <p:txEl>
                                              <p:pRg st="6" end="6"/>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252938">
                                            <p:txEl>
                                              <p:pRg st="6" end="6"/>
                                            </p:txEl>
                                          </p:spTgt>
                                        </p:tgtEl>
                                        <p:attrNameLst>
                                          <p:attrName>ppt_y</p:attrName>
                                        </p:attrNameLst>
                                      </p:cBhvr>
                                      <p:tavLst>
                                        <p:tav tm="0">
                                          <p:val>
                                            <p:strVal val="#ppt_y"/>
                                          </p:val>
                                        </p:tav>
                                        <p:tav tm="100000">
                                          <p:val>
                                            <p:strVal val="#ppt_y"/>
                                          </p:val>
                                        </p:tav>
                                      </p:tavLst>
                                    </p:anim>
                                  </p:childTnLst>
                                </p:cTn>
                              </p:par>
                            </p:childTnLst>
                          </p:cTn>
                        </p:par>
                        <p:par>
                          <p:cTn id="43" fill="hold" nodeType="withGroup">
                            <p:stCondLst>
                              <p:cond delay="4000"/>
                            </p:stCondLst>
                            <p:childTnLst>
                              <p:par>
                                <p:cTn id="44" presetID="2" presetClass="entr" presetSubtype="2" fill="hold" grpId="0" nodeType="afterEffect">
                                  <p:stCondLst>
                                    <p:cond delay="0"/>
                                  </p:stCondLst>
                                  <p:childTnLst>
                                    <p:set>
                                      <p:cBhvr>
                                        <p:cTn id="45" dur="1" fill="hold">
                                          <p:stCondLst>
                                            <p:cond delay="0"/>
                                          </p:stCondLst>
                                        </p:cTn>
                                        <p:tgtEl>
                                          <p:spTgt spid="252939">
                                            <p:txEl>
                                              <p:pRg st="0" end="0"/>
                                            </p:txEl>
                                          </p:spTgt>
                                        </p:tgtEl>
                                        <p:attrNameLst>
                                          <p:attrName>style.visibility</p:attrName>
                                        </p:attrNameLst>
                                      </p:cBhvr>
                                      <p:to>
                                        <p:strVal val="visible"/>
                                      </p:to>
                                    </p:set>
                                    <p:anim calcmode="lin" valueType="num">
                                      <p:cBhvr additive="base">
                                        <p:cTn id="46" dur="500" fill="hold"/>
                                        <p:tgtEl>
                                          <p:spTgt spid="252939">
                                            <p:txEl>
                                              <p:pRg st="0" end="0"/>
                                            </p:txEl>
                                          </p:spTgt>
                                        </p:tgtEl>
                                        <p:attrNameLst>
                                          <p:attrName>ppt_x</p:attrName>
                                        </p:attrNameLst>
                                      </p:cBhvr>
                                      <p:tavLst>
                                        <p:tav tm="0">
                                          <p:val>
                                            <p:strVal val="1+#ppt_w/2"/>
                                          </p:val>
                                        </p:tav>
                                        <p:tav tm="100000">
                                          <p:val>
                                            <p:strVal val="#ppt_x"/>
                                          </p:val>
                                        </p:tav>
                                      </p:tavLst>
                                    </p:anim>
                                    <p:anim calcmode="lin" valueType="num">
                                      <p:cBhvr additive="base">
                                        <p:cTn id="47" dur="500" fill="hold"/>
                                        <p:tgtEl>
                                          <p:spTgt spid="25293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1" grpId="0" build="p" autoUpdateAnimBg="0"/>
      <p:bldP spid="252938" grpId="0" uiExpand="1" build="p" autoUpdateAnimBg="0"/>
      <p:bldP spid="252939"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30390"/>
            <a:ext cx="7200000" cy="523220"/>
          </a:xfrm>
          <a:solidFill>
            <a:schemeClr val="bg2">
              <a:lumMod val="20000"/>
              <a:lumOff val="80000"/>
            </a:schemeClr>
          </a:solidFill>
        </p:spPr>
        <p:txBody>
          <a:bodyPr/>
          <a:lstStyle/>
          <a:p>
            <a:pPr algn="l"/>
            <a:r>
              <a:rPr lang="en-US" sz="2800" dirty="0">
                <a:solidFill>
                  <a:srgbClr val="000090"/>
                </a:solidFill>
                <a:latin typeface="Arial" panose="020B0604020202020204" pitchFamily="34" charset="0"/>
                <a:cs typeface="Arial" panose="020B0604020202020204" pitchFamily="34" charset="0"/>
              </a:rPr>
              <a:t>Clusters and social capital </a:t>
            </a:r>
          </a:p>
        </p:txBody>
      </p:sp>
      <p:sp>
        <p:nvSpPr>
          <p:cNvPr id="3" name="Content Placeholder 2"/>
          <p:cNvSpPr>
            <a:spLocks noGrp="1"/>
          </p:cNvSpPr>
          <p:nvPr>
            <p:ph idx="1"/>
          </p:nvPr>
        </p:nvSpPr>
        <p:spPr>
          <a:xfrm>
            <a:off x="1620000" y="1260000"/>
            <a:ext cx="7200000" cy="3124200"/>
          </a:xfrm>
        </p:spPr>
        <p:txBody>
          <a:bodyPr/>
          <a:lstStyle/>
          <a:p>
            <a:pPr marL="0" indent="0" algn="just">
              <a:spcBef>
                <a:spcPts val="0"/>
              </a:spcBef>
              <a:spcAft>
                <a:spcPts val="1200"/>
              </a:spcAft>
              <a:buNone/>
            </a:pPr>
            <a:r>
              <a:rPr lang="en-US" sz="2000" b="0" dirty="0">
                <a:latin typeface="Arial" panose="020B0604020202020204" pitchFamily="34" charset="0"/>
                <a:cs typeface="Arial" panose="020B0604020202020204" pitchFamily="34" charset="0"/>
              </a:rPr>
              <a:t>Defined as features of social organization such as networks, norms and social trust that facilitate co-ordination and co-operation for mutual benefit </a:t>
            </a:r>
          </a:p>
          <a:p>
            <a:pPr marL="288000" indent="-288000" algn="just">
              <a:spcBef>
                <a:spcPts val="0"/>
              </a:spcBef>
              <a:spcAft>
                <a:spcPts val="1200"/>
              </a:spcAft>
              <a:buFont typeface="Arial" panose="020B0604020202020204" pitchFamily="34" charset="0"/>
              <a:buChar char="•"/>
            </a:pPr>
            <a:r>
              <a:rPr lang="en-US" sz="2000" b="0" dirty="0">
                <a:latin typeface="Arial" panose="020B0604020202020204" pitchFamily="34" charset="0"/>
                <a:cs typeface="Arial" panose="020B0604020202020204" pitchFamily="34" charset="0"/>
              </a:rPr>
              <a:t>Social capital embodied in modern knowledge, practical skills and</a:t>
            </a:r>
            <a:r>
              <a:rPr lang="pl-PL" sz="2000" b="0" dirty="0">
                <a:latin typeface="Arial" panose="020B0604020202020204" pitchFamily="34" charset="0"/>
                <a:cs typeface="Arial" panose="020B0604020202020204" pitchFamily="34" charset="0"/>
              </a:rPr>
              <a:t> </a:t>
            </a:r>
            <a:r>
              <a:rPr lang="en-US" sz="2000" b="0" dirty="0">
                <a:latin typeface="Arial" panose="020B0604020202020204" pitchFamily="34" charset="0"/>
                <a:cs typeface="Arial" panose="020B0604020202020204" pitchFamily="34" charset="0"/>
              </a:rPr>
              <a:t>positive attitude is the most valuable and creative component of</a:t>
            </a:r>
            <a:r>
              <a:rPr lang="pl-PL" sz="2000" b="0" dirty="0">
                <a:latin typeface="Arial" panose="020B0604020202020204" pitchFamily="34" charset="0"/>
                <a:cs typeface="Arial" panose="020B0604020202020204" pitchFamily="34" charset="0"/>
              </a:rPr>
              <a:t> </a:t>
            </a:r>
            <a:r>
              <a:rPr lang="en-US" sz="2000" b="0" dirty="0">
                <a:latin typeface="Arial" panose="020B0604020202020204" pitchFamily="34" charset="0"/>
                <a:cs typeface="Arial" panose="020B0604020202020204" pitchFamily="34" charset="0"/>
              </a:rPr>
              <a:t>innovation process</a:t>
            </a:r>
          </a:p>
          <a:p>
            <a:endParaRPr lang="en-US" b="0" dirty="0"/>
          </a:p>
        </p:txBody>
      </p:sp>
    </p:spTree>
    <p:extLst>
      <p:ext uri="{BB962C8B-B14F-4D97-AF65-F5344CB8AC3E}">
        <p14:creationId xmlns:p14="http://schemas.microsoft.com/office/powerpoint/2010/main" val="115292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40000"/>
            <a:ext cx="7200000" cy="504000"/>
          </a:xfrm>
          <a:solidFill>
            <a:schemeClr val="bg2">
              <a:lumMod val="20000"/>
              <a:lumOff val="80000"/>
            </a:schemeClr>
          </a:solidFill>
        </p:spPr>
        <p:txBody>
          <a:bodyPr/>
          <a:lstStyle/>
          <a:p>
            <a:pPr algn="l"/>
            <a:r>
              <a:rPr lang="en-US" sz="2800" dirty="0">
                <a:solidFill>
                  <a:srgbClr val="000090"/>
                </a:solidFill>
                <a:latin typeface="Arial" panose="020B0604020202020204" pitchFamily="34" charset="0"/>
                <a:cs typeface="Arial" panose="020B0604020202020204" pitchFamily="34" charset="0"/>
              </a:rPr>
              <a:t>C</a:t>
            </a:r>
            <a:r>
              <a:rPr lang="hr-HR" sz="2800" dirty="0">
                <a:solidFill>
                  <a:srgbClr val="000090"/>
                </a:solidFill>
                <a:latin typeface="Arial" panose="020B0604020202020204" pitchFamily="34" charset="0"/>
                <a:cs typeface="Arial" panose="020B0604020202020204" pitchFamily="34" charset="0"/>
              </a:rPr>
              <a:t>omponents</a:t>
            </a:r>
            <a:r>
              <a:rPr lang="en-US" sz="3200" dirty="0">
                <a:solidFill>
                  <a:srgbClr val="000090"/>
                </a:solidFill>
                <a:latin typeface="Calibri"/>
                <a:cs typeface="Calibri"/>
              </a:rPr>
              <a:t> </a:t>
            </a:r>
          </a:p>
        </p:txBody>
      </p:sp>
      <p:graphicFrame>
        <p:nvGraphicFramePr>
          <p:cNvPr id="3" name="Diagram 2"/>
          <p:cNvGraphicFramePr/>
          <p:nvPr>
            <p:extLst>
              <p:ext uri="{D42A27DB-BD31-4B8C-83A1-F6EECF244321}">
                <p14:modId xmlns:p14="http://schemas.microsoft.com/office/powerpoint/2010/main" val="2671086768"/>
              </p:ext>
            </p:extLst>
          </p:nvPr>
        </p:nvGraphicFramePr>
        <p:xfrm>
          <a:off x="1620000" y="792000"/>
          <a:ext cx="7200000" cy="408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8388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graphicEl>
                                              <a:dgm id="{92E16895-4A19-4AEB-AAB4-2851838679EB}"/>
                                            </p:graphicEl>
                                          </p:spTgt>
                                        </p:tgtEl>
                                        <p:attrNameLst>
                                          <p:attrName>style.visibility</p:attrName>
                                        </p:attrNameLst>
                                      </p:cBhvr>
                                      <p:to>
                                        <p:strVal val="visible"/>
                                      </p:to>
                                    </p:set>
                                    <p:animEffect transition="in" filter="fade">
                                      <p:cBhvr>
                                        <p:cTn id="7" dur="500"/>
                                        <p:tgtEl>
                                          <p:spTgt spid="3">
                                            <p:graphicEl>
                                              <a:dgm id="{92E16895-4A19-4AEB-AAB4-2851838679EB}"/>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graphicEl>
                                              <a:dgm id="{AC18F50C-469C-4C74-8E90-ECA498B67CF6}"/>
                                            </p:graphicEl>
                                          </p:spTgt>
                                        </p:tgtEl>
                                        <p:attrNameLst>
                                          <p:attrName>style.visibility</p:attrName>
                                        </p:attrNameLst>
                                      </p:cBhvr>
                                      <p:to>
                                        <p:strVal val="visible"/>
                                      </p:to>
                                    </p:set>
                                    <p:animEffect transition="in" filter="fade">
                                      <p:cBhvr>
                                        <p:cTn id="10" dur="500"/>
                                        <p:tgtEl>
                                          <p:spTgt spid="3">
                                            <p:graphicEl>
                                              <a:dgm id="{AC18F50C-469C-4C74-8E90-ECA498B67CF6}"/>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graphicEl>
                                              <a:dgm id="{9D684140-57F8-4E17-949E-A3C9E24D5F04}"/>
                                            </p:graphicEl>
                                          </p:spTgt>
                                        </p:tgtEl>
                                        <p:attrNameLst>
                                          <p:attrName>style.visibility</p:attrName>
                                        </p:attrNameLst>
                                      </p:cBhvr>
                                      <p:to>
                                        <p:strVal val="visible"/>
                                      </p:to>
                                    </p:set>
                                    <p:animEffect transition="in" filter="fade">
                                      <p:cBhvr>
                                        <p:cTn id="13" dur="500"/>
                                        <p:tgtEl>
                                          <p:spTgt spid="3">
                                            <p:graphicEl>
                                              <a:dgm id="{9D684140-57F8-4E17-949E-A3C9E24D5F04}"/>
                                            </p:graphicEl>
                                          </p:spTgt>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3">
                                            <p:graphicEl>
                                              <a:dgm id="{3AB3ACEE-C248-447C-86E4-B1D8AC7AB852}"/>
                                            </p:graphicEl>
                                          </p:spTgt>
                                        </p:tgtEl>
                                        <p:attrNameLst>
                                          <p:attrName>style.visibility</p:attrName>
                                        </p:attrNameLst>
                                      </p:cBhvr>
                                      <p:to>
                                        <p:strVal val="visible"/>
                                      </p:to>
                                    </p:set>
                                    <p:animEffect transition="in" filter="fade">
                                      <p:cBhvr>
                                        <p:cTn id="17" dur="500"/>
                                        <p:tgtEl>
                                          <p:spTgt spid="3">
                                            <p:graphicEl>
                                              <a:dgm id="{3AB3ACEE-C248-447C-86E4-B1D8AC7AB852}"/>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graphicEl>
                                              <a:dgm id="{2A7F0380-0233-4CEC-A1FE-5E32F424A097}"/>
                                            </p:graphicEl>
                                          </p:spTgt>
                                        </p:tgtEl>
                                        <p:attrNameLst>
                                          <p:attrName>style.visibility</p:attrName>
                                        </p:attrNameLst>
                                      </p:cBhvr>
                                      <p:to>
                                        <p:strVal val="visible"/>
                                      </p:to>
                                    </p:set>
                                    <p:animEffect transition="in" filter="fade">
                                      <p:cBhvr>
                                        <p:cTn id="20" dur="500"/>
                                        <p:tgtEl>
                                          <p:spTgt spid="3">
                                            <p:graphicEl>
                                              <a:dgm id="{2A7F0380-0233-4CEC-A1FE-5E32F424A097}"/>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graphicEl>
                                              <a:dgm id="{651375B5-E427-4175-9177-AF2595065939}"/>
                                            </p:graphicEl>
                                          </p:spTgt>
                                        </p:tgtEl>
                                        <p:attrNameLst>
                                          <p:attrName>style.visibility</p:attrName>
                                        </p:attrNameLst>
                                      </p:cBhvr>
                                      <p:to>
                                        <p:strVal val="visible"/>
                                      </p:to>
                                    </p:set>
                                    <p:animEffect transition="in" filter="fade">
                                      <p:cBhvr>
                                        <p:cTn id="23" dur="500"/>
                                        <p:tgtEl>
                                          <p:spTgt spid="3">
                                            <p:graphicEl>
                                              <a:dgm id="{651375B5-E427-4175-9177-AF259506593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lvlOne"/>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3680" y="1676399"/>
            <a:ext cx="4206240" cy="3505201"/>
          </a:xfrm>
          <a:prstGeom prst="rect">
            <a:avLst/>
          </a:prstGeom>
          <a:solidFill>
            <a:schemeClr val="bg1"/>
          </a:solidFill>
        </p:spPr>
      </p:pic>
    </p:spTree>
    <p:extLst>
      <p:ext uri="{BB962C8B-B14F-4D97-AF65-F5344CB8AC3E}">
        <p14:creationId xmlns:p14="http://schemas.microsoft.com/office/powerpoint/2010/main" val="419210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ppt_w</p:attrName>
                                        </p:attrNameLst>
                                      </p:cBhvr>
                                      <p:tavLst>
                                        <p:tav tm="0">
                                          <p:val>
                                            <p:fltVal val="0"/>
                                          </p:val>
                                        </p:tav>
                                        <p:tav tm="100000">
                                          <p:val>
                                            <p:strVal val="#ppt_w"/>
                                          </p:val>
                                        </p:tav>
                                      </p:tavLst>
                                    </p:anim>
                                    <p:anim calcmode="lin" valueType="num">
                                      <p:cBhvr>
                                        <p:cTn id="8" dur="2000" fill="hold"/>
                                        <p:tgtEl>
                                          <p:spTgt spid="9"/>
                                        </p:tgtEl>
                                        <p:attrNameLst>
                                          <p:attrName>ppt_h</p:attrName>
                                        </p:attrNameLst>
                                      </p:cBhvr>
                                      <p:tavLst>
                                        <p:tav tm="0">
                                          <p:val>
                                            <p:fltVal val="0"/>
                                          </p:val>
                                        </p:tav>
                                        <p:tav tm="100000">
                                          <p:val>
                                            <p:strVal val="#ppt_h"/>
                                          </p:val>
                                        </p:tav>
                                      </p:tavLst>
                                    </p:anim>
                                    <p:animEffect transition="in" filter="fade">
                                      <p:cBhvr>
                                        <p:cTn id="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391886"/>
            <a:ext cx="7200000" cy="598714"/>
          </a:xfrm>
          <a:solidFill>
            <a:schemeClr val="bg2">
              <a:lumMod val="20000"/>
              <a:lumOff val="80000"/>
            </a:schemeClr>
          </a:solidFill>
        </p:spPr>
        <p:txBody>
          <a:bodyPr/>
          <a:lstStyle/>
          <a:p>
            <a:pPr lvl="1" algn="l">
              <a:spcAft>
                <a:spcPts val="400"/>
              </a:spcAft>
            </a:pPr>
            <a:r>
              <a:rPr lang="tr-TR" sz="2400" dirty="0">
                <a:solidFill>
                  <a:srgbClr val="000090"/>
                </a:solidFill>
                <a:latin typeface="Arial"/>
                <a:cs typeface="Arial"/>
              </a:rPr>
              <a:t>Role </a:t>
            </a:r>
            <a:r>
              <a:rPr lang="en-US" sz="2400" dirty="0">
                <a:solidFill>
                  <a:srgbClr val="000090"/>
                </a:solidFill>
                <a:latin typeface="Arial"/>
                <a:cs typeface="Arial"/>
              </a:rPr>
              <a:t>of the government in cluster development</a:t>
            </a:r>
          </a:p>
        </p:txBody>
      </p:sp>
      <p:sp>
        <p:nvSpPr>
          <p:cNvPr id="4" name="Rectangle 3"/>
          <p:cNvSpPr/>
          <p:nvPr/>
        </p:nvSpPr>
        <p:spPr>
          <a:xfrm>
            <a:off x="3863974" y="457200"/>
            <a:ext cx="3451225" cy="304682"/>
          </a:xfrm>
          <a:prstGeom prst="rect">
            <a:avLst/>
          </a:prstGeom>
        </p:spPr>
        <p:txBody>
          <a:bodyPr wrap="square">
            <a:spAutoFit/>
          </a:bodyPr>
          <a:lstStyle/>
          <a:p>
            <a:endParaRPr lang="en-US" dirty="0"/>
          </a:p>
        </p:txBody>
      </p:sp>
      <p:sp>
        <p:nvSpPr>
          <p:cNvPr id="6" name="Rectangle 5"/>
          <p:cNvSpPr/>
          <p:nvPr/>
        </p:nvSpPr>
        <p:spPr>
          <a:xfrm>
            <a:off x="1623629" y="1077685"/>
            <a:ext cx="7200000" cy="400110"/>
          </a:xfrm>
          <a:prstGeom prst="rect">
            <a:avLst/>
          </a:prstGeom>
        </p:spPr>
        <p:txBody>
          <a:bodyPr wrap="square">
            <a:spAutoFit/>
          </a:bodyPr>
          <a:lstStyle/>
          <a:p>
            <a:pPr>
              <a:spcAft>
                <a:spcPts val="1200"/>
              </a:spcAft>
            </a:pPr>
            <a:r>
              <a:rPr lang="en-US" sz="2000" dirty="0">
                <a:latin typeface="Arial"/>
                <a:cs typeface="Arial"/>
              </a:rPr>
              <a:t>What is the role of the government in cluster development?</a:t>
            </a:r>
            <a:endParaRPr lang="tr-TR" sz="2000" dirty="0">
              <a:latin typeface="Arial"/>
              <a:cs typeface="Arial"/>
            </a:endParaRPr>
          </a:p>
        </p:txBody>
      </p:sp>
      <p:graphicFrame>
        <p:nvGraphicFramePr>
          <p:cNvPr id="3" name="Diagram 2"/>
          <p:cNvGraphicFramePr/>
          <p:nvPr>
            <p:extLst>
              <p:ext uri="{D42A27DB-BD31-4B8C-83A1-F6EECF244321}">
                <p14:modId xmlns:p14="http://schemas.microsoft.com/office/powerpoint/2010/main" val="2110814803"/>
              </p:ext>
            </p:extLst>
          </p:nvPr>
        </p:nvGraphicFramePr>
        <p:xfrm>
          <a:off x="1752600" y="1752600"/>
          <a:ext cx="6629400" cy="49269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6781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graphicEl>
                                              <a:dgm id="{0CD3CF81-2EEA-4E6F-BF83-7ABE5BC52521}"/>
                                            </p:graphicEl>
                                          </p:spTgt>
                                        </p:tgtEl>
                                        <p:attrNameLst>
                                          <p:attrName>style.visibility</p:attrName>
                                        </p:attrNameLst>
                                      </p:cBhvr>
                                      <p:to>
                                        <p:strVal val="visible"/>
                                      </p:to>
                                    </p:set>
                                    <p:animEffect transition="in" filter="fade">
                                      <p:cBhvr>
                                        <p:cTn id="7" dur="2000"/>
                                        <p:tgtEl>
                                          <p:spTgt spid="3">
                                            <p:graphicEl>
                                              <a:dgm id="{0CD3CF81-2EEA-4E6F-BF83-7ABE5BC52521}"/>
                                            </p:graphic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graphicEl>
                                              <a:dgm id="{F7FBE15B-FB24-4453-997C-175193765EB4}"/>
                                            </p:graphicEl>
                                          </p:spTgt>
                                        </p:tgtEl>
                                        <p:attrNameLst>
                                          <p:attrName>style.visibility</p:attrName>
                                        </p:attrNameLst>
                                      </p:cBhvr>
                                      <p:to>
                                        <p:strVal val="visible"/>
                                      </p:to>
                                    </p:set>
                                    <p:animEffect transition="in" filter="fade">
                                      <p:cBhvr>
                                        <p:cTn id="11" dur="2000"/>
                                        <p:tgtEl>
                                          <p:spTgt spid="3">
                                            <p:graphicEl>
                                              <a:dgm id="{F7FBE15B-FB24-4453-997C-175193765EB4}"/>
                                            </p:graphic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graphicEl>
                                              <a:dgm id="{FF17E115-8B57-4B16-8B9D-951B3FFC5AE1}"/>
                                            </p:graphicEl>
                                          </p:spTgt>
                                        </p:tgtEl>
                                        <p:attrNameLst>
                                          <p:attrName>style.visibility</p:attrName>
                                        </p:attrNameLst>
                                      </p:cBhvr>
                                      <p:to>
                                        <p:strVal val="visible"/>
                                      </p:to>
                                    </p:set>
                                    <p:animEffect transition="in" filter="fade">
                                      <p:cBhvr>
                                        <p:cTn id="14" dur="2000"/>
                                        <p:tgtEl>
                                          <p:spTgt spid="3">
                                            <p:graphicEl>
                                              <a:dgm id="{FF17E115-8B57-4B16-8B9D-951B3FFC5AE1}"/>
                                            </p:graphicEl>
                                          </p:spTgt>
                                        </p:tgtEl>
                                      </p:cBhvr>
                                    </p:animEffect>
                                  </p:childTnLst>
                                </p:cTn>
                              </p:par>
                            </p:childTnLst>
                          </p:cTn>
                        </p:par>
                        <p:par>
                          <p:cTn id="15" fill="hold">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3">
                                            <p:graphicEl>
                                              <a:dgm id="{4DA2423F-6C5D-4FF4-B765-E0354A548FC4}"/>
                                            </p:graphicEl>
                                          </p:spTgt>
                                        </p:tgtEl>
                                        <p:attrNameLst>
                                          <p:attrName>style.visibility</p:attrName>
                                        </p:attrNameLst>
                                      </p:cBhvr>
                                      <p:to>
                                        <p:strVal val="visible"/>
                                      </p:to>
                                    </p:set>
                                    <p:animEffect transition="in" filter="fade">
                                      <p:cBhvr>
                                        <p:cTn id="18" dur="2000"/>
                                        <p:tgtEl>
                                          <p:spTgt spid="3">
                                            <p:graphicEl>
                                              <a:dgm id="{4DA2423F-6C5D-4FF4-B765-E0354A548FC4}"/>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graphicEl>
                                              <a:dgm id="{EDABAC8A-8F0F-4D35-8887-A6CDDD5DDBA4}"/>
                                            </p:graphicEl>
                                          </p:spTgt>
                                        </p:tgtEl>
                                        <p:attrNameLst>
                                          <p:attrName>style.visibility</p:attrName>
                                        </p:attrNameLst>
                                      </p:cBhvr>
                                      <p:to>
                                        <p:strVal val="visible"/>
                                      </p:to>
                                    </p:set>
                                    <p:animEffect transition="in" filter="fade">
                                      <p:cBhvr>
                                        <p:cTn id="21" dur="2000"/>
                                        <p:tgtEl>
                                          <p:spTgt spid="3">
                                            <p:graphicEl>
                                              <a:dgm id="{EDABAC8A-8F0F-4D35-8887-A6CDDD5DDBA4}"/>
                                            </p:graphicEl>
                                          </p:spTgt>
                                        </p:tgtEl>
                                      </p:cBhvr>
                                    </p:animEffect>
                                  </p:childTnLst>
                                </p:cTn>
                              </p:par>
                            </p:childTnLst>
                          </p:cTn>
                        </p:par>
                        <p:par>
                          <p:cTn id="22" fill="hold">
                            <p:stCondLst>
                              <p:cond delay="6000"/>
                            </p:stCondLst>
                            <p:childTnLst>
                              <p:par>
                                <p:cTn id="23" presetID="10" presetClass="entr" presetSubtype="0" fill="hold" grpId="0" nodeType="afterEffect">
                                  <p:stCondLst>
                                    <p:cond delay="0"/>
                                  </p:stCondLst>
                                  <p:childTnLst>
                                    <p:set>
                                      <p:cBhvr>
                                        <p:cTn id="24" dur="1" fill="hold">
                                          <p:stCondLst>
                                            <p:cond delay="0"/>
                                          </p:stCondLst>
                                        </p:cTn>
                                        <p:tgtEl>
                                          <p:spTgt spid="3">
                                            <p:graphicEl>
                                              <a:dgm id="{C779EB2C-3F9F-4DDE-8877-E90FADB7F36A}"/>
                                            </p:graphicEl>
                                          </p:spTgt>
                                        </p:tgtEl>
                                        <p:attrNameLst>
                                          <p:attrName>style.visibility</p:attrName>
                                        </p:attrNameLst>
                                      </p:cBhvr>
                                      <p:to>
                                        <p:strVal val="visible"/>
                                      </p:to>
                                    </p:set>
                                    <p:animEffect transition="in" filter="fade">
                                      <p:cBhvr>
                                        <p:cTn id="25" dur="2000"/>
                                        <p:tgtEl>
                                          <p:spTgt spid="3">
                                            <p:graphicEl>
                                              <a:dgm id="{C779EB2C-3F9F-4DDE-8877-E90FADB7F36A}"/>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graphicEl>
                                              <a:dgm id="{7C5489A2-E00F-4548-B1A9-ED179DEE4026}"/>
                                            </p:graphicEl>
                                          </p:spTgt>
                                        </p:tgtEl>
                                        <p:attrNameLst>
                                          <p:attrName>style.visibility</p:attrName>
                                        </p:attrNameLst>
                                      </p:cBhvr>
                                      <p:to>
                                        <p:strVal val="visible"/>
                                      </p:to>
                                    </p:set>
                                    <p:animEffect transition="in" filter="fade">
                                      <p:cBhvr>
                                        <p:cTn id="28" dur="2000"/>
                                        <p:tgtEl>
                                          <p:spTgt spid="3">
                                            <p:graphicEl>
                                              <a:dgm id="{7C5489A2-E00F-4548-B1A9-ED179DEE402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40000"/>
            <a:ext cx="7200000" cy="504000"/>
          </a:xfrm>
          <a:solidFill>
            <a:schemeClr val="bg2">
              <a:lumMod val="20000"/>
              <a:lumOff val="80000"/>
            </a:schemeClr>
          </a:solidFill>
        </p:spPr>
        <p:txBody>
          <a:bodyPr/>
          <a:lstStyle/>
          <a:p>
            <a:pPr algn="l"/>
            <a:r>
              <a:rPr lang="tr-TR" sz="2400" dirty="0">
                <a:solidFill>
                  <a:srgbClr val="000090"/>
                </a:solidFill>
                <a:latin typeface="Arial"/>
                <a:cs typeface="Arial"/>
              </a:rPr>
              <a:t>Role </a:t>
            </a:r>
            <a:r>
              <a:rPr lang="en-US" sz="2400" dirty="0">
                <a:solidFill>
                  <a:srgbClr val="000090"/>
                </a:solidFill>
                <a:latin typeface="Arial"/>
                <a:cs typeface="Arial"/>
              </a:rPr>
              <a:t>of the government in cluster development</a:t>
            </a:r>
            <a:endParaRPr lang="en-US" sz="2000" dirty="0"/>
          </a:p>
        </p:txBody>
      </p:sp>
      <p:sp>
        <p:nvSpPr>
          <p:cNvPr id="3" name="Rectangle 2"/>
          <p:cNvSpPr/>
          <p:nvPr/>
        </p:nvSpPr>
        <p:spPr>
          <a:xfrm>
            <a:off x="1620000" y="1260000"/>
            <a:ext cx="7200000" cy="4062651"/>
          </a:xfrm>
          <a:prstGeom prst="rect">
            <a:avLst/>
          </a:prstGeom>
        </p:spPr>
        <p:txBody>
          <a:bodyPr wrap="square">
            <a:spAutoFit/>
          </a:bodyPr>
          <a:lstStyle/>
          <a:p>
            <a:pPr marL="285750" indent="-285750" algn="just">
              <a:lnSpc>
                <a:spcPct val="90000"/>
              </a:lnSpc>
              <a:spcAft>
                <a:spcPts val="1800"/>
              </a:spcAft>
              <a:buFont typeface="Arial" panose="020B0604020202020204" pitchFamily="34" charset="0"/>
              <a:buChar char="•"/>
            </a:pPr>
            <a:r>
              <a:rPr lang="en-US" sz="2000" dirty="0">
                <a:latin typeface="Arial" charset="0"/>
              </a:rPr>
              <a:t>Public or private organization play a catalytic role in the setting up, expansion and management of the cluster</a:t>
            </a:r>
            <a:r>
              <a:rPr lang="tr-TR" sz="2000" dirty="0">
                <a:latin typeface="Arial" charset="0"/>
              </a:rPr>
              <a:t>.</a:t>
            </a:r>
            <a:endParaRPr lang="en-US" sz="2000" dirty="0">
              <a:latin typeface="Arial" charset="0"/>
            </a:endParaRPr>
          </a:p>
          <a:p>
            <a:pPr marL="285750" indent="-285750" algn="just">
              <a:lnSpc>
                <a:spcPct val="90000"/>
              </a:lnSpc>
              <a:spcAft>
                <a:spcPts val="1800"/>
              </a:spcAft>
              <a:buFont typeface="Arial" panose="020B0604020202020204" pitchFamily="34" charset="0"/>
              <a:buChar char="•"/>
            </a:pPr>
            <a:r>
              <a:rPr lang="en-US" sz="2000" dirty="0">
                <a:latin typeface="Arial" charset="0"/>
              </a:rPr>
              <a:t>Supporting the development of the necessary synergies and interactions, mentoring, providing services promoting visibility, international networking and penetration of products in global markets.  </a:t>
            </a:r>
            <a:endParaRPr lang="en-US" sz="2000" dirty="0">
              <a:latin typeface="Arial" charset="0"/>
              <a:cs typeface="Times New Roman" charset="0"/>
            </a:endParaRPr>
          </a:p>
          <a:p>
            <a:pPr marL="285750" indent="-285750" algn="just">
              <a:lnSpc>
                <a:spcPct val="90000"/>
              </a:lnSpc>
              <a:spcAft>
                <a:spcPts val="1800"/>
              </a:spcAft>
              <a:buFont typeface="Arial" panose="020B0604020202020204" pitchFamily="34" charset="0"/>
              <a:buChar char="•"/>
            </a:pPr>
            <a:r>
              <a:rPr lang="en-US" sz="2000" dirty="0">
                <a:latin typeface="Arial" charset="0"/>
              </a:rPr>
              <a:t>Free access to information and services to all potentially interested undertakings of the sector, members and non members of the cluster (open access one stop shop).</a:t>
            </a:r>
          </a:p>
          <a:p>
            <a:pPr marL="285750" indent="-285750">
              <a:lnSpc>
                <a:spcPct val="90000"/>
              </a:lnSpc>
              <a:spcAft>
                <a:spcPts val="1800"/>
              </a:spcAft>
              <a:buFont typeface="Arial" panose="020B0604020202020204" pitchFamily="34" charset="0"/>
              <a:buChar char="•"/>
            </a:pPr>
            <a:r>
              <a:rPr lang="en-US" sz="2000" dirty="0">
                <a:latin typeface="Arial" charset="0"/>
              </a:rPr>
              <a:t>Dissemination of results</a:t>
            </a:r>
            <a:r>
              <a:rPr lang="el-GR" sz="2000" dirty="0">
                <a:latin typeface="Arial" charset="0"/>
              </a:rPr>
              <a:t>.</a:t>
            </a:r>
          </a:p>
          <a:p>
            <a:pPr marL="285750" indent="-285750">
              <a:lnSpc>
                <a:spcPct val="90000"/>
              </a:lnSpc>
              <a:spcAft>
                <a:spcPts val="1800"/>
              </a:spcAft>
              <a:buFont typeface="Arial" panose="020B0604020202020204" pitchFamily="34" charset="0"/>
              <a:buChar char="•"/>
            </a:pPr>
            <a:r>
              <a:rPr lang="en-US" sz="2000" dirty="0">
                <a:latin typeface="Arial" charset="0"/>
              </a:rPr>
              <a:t>Support for access to finance.  </a:t>
            </a:r>
          </a:p>
        </p:txBody>
      </p:sp>
    </p:spTree>
    <p:extLst>
      <p:ext uri="{BB962C8B-B14F-4D97-AF65-F5344CB8AC3E}">
        <p14:creationId xmlns:p14="http://schemas.microsoft.com/office/powerpoint/2010/main" val="359911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40000"/>
            <a:ext cx="7200000" cy="504000"/>
          </a:xfrm>
          <a:solidFill>
            <a:schemeClr val="bg2">
              <a:lumMod val="20000"/>
              <a:lumOff val="80000"/>
            </a:schemeClr>
          </a:solidFill>
        </p:spPr>
        <p:txBody>
          <a:bodyPr/>
          <a:lstStyle/>
          <a:p>
            <a:pPr lvl="1" algn="l">
              <a:spcAft>
                <a:spcPts val="400"/>
              </a:spcAft>
            </a:pPr>
            <a:r>
              <a:rPr lang="en-US" dirty="0">
                <a:solidFill>
                  <a:srgbClr val="000090"/>
                </a:solidFill>
                <a:latin typeface="Arial"/>
                <a:cs typeface="Arial"/>
              </a:rPr>
              <a:t>Cluster policies </a:t>
            </a:r>
          </a:p>
        </p:txBody>
      </p:sp>
      <p:sp>
        <p:nvSpPr>
          <p:cNvPr id="3" name="Rectangle 2"/>
          <p:cNvSpPr/>
          <p:nvPr/>
        </p:nvSpPr>
        <p:spPr>
          <a:xfrm>
            <a:off x="2286000" y="2864743"/>
            <a:ext cx="4572000" cy="636072"/>
          </a:xfrm>
          <a:prstGeom prst="rect">
            <a:avLst/>
          </a:prstGeom>
        </p:spPr>
        <p:txBody>
          <a:bodyPr>
            <a:spAutoFit/>
          </a:bodyPr>
          <a:lstStyle/>
          <a:p>
            <a:pPr marL="620713" lvl="1" indent="-277813">
              <a:spcAft>
                <a:spcPts val="400"/>
              </a:spcAft>
            </a:pPr>
            <a:endParaRPr lang="en-US" sz="1600" dirty="0"/>
          </a:p>
          <a:p>
            <a:pPr marL="620713" lvl="1" indent="-277813">
              <a:spcAft>
                <a:spcPts val="400"/>
              </a:spcAft>
            </a:pPr>
            <a:endParaRPr lang="en-US" sz="1600" dirty="0">
              <a:latin typeface="Arial" charset="0"/>
              <a:ea typeface="ＭＳ Ｐゴシック" charset="0"/>
              <a:cs typeface="ＭＳ Ｐゴシック" charset="0"/>
            </a:endParaRPr>
          </a:p>
        </p:txBody>
      </p:sp>
      <p:sp>
        <p:nvSpPr>
          <p:cNvPr id="4" name="Rectangle 3"/>
          <p:cNvSpPr/>
          <p:nvPr/>
        </p:nvSpPr>
        <p:spPr>
          <a:xfrm>
            <a:off x="3863975" y="392550"/>
            <a:ext cx="2286000" cy="369332"/>
          </a:xfrm>
          <a:prstGeom prst="rect">
            <a:avLst/>
          </a:prstGeom>
        </p:spPr>
        <p:txBody>
          <a:bodyPr>
            <a:spAutoFit/>
          </a:bodyPr>
          <a:lstStyle/>
          <a:p>
            <a:endParaRPr lang="en-US" dirty="0"/>
          </a:p>
        </p:txBody>
      </p:sp>
      <p:sp>
        <p:nvSpPr>
          <p:cNvPr id="5" name="Rectangle 4"/>
          <p:cNvSpPr/>
          <p:nvPr/>
        </p:nvSpPr>
        <p:spPr>
          <a:xfrm>
            <a:off x="2286000" y="1261484"/>
            <a:ext cx="4572000" cy="346249"/>
          </a:xfrm>
          <a:prstGeom prst="rect">
            <a:avLst/>
          </a:prstGeom>
        </p:spPr>
        <p:txBody>
          <a:bodyPr>
            <a:spAutoFit/>
          </a:bodyPr>
          <a:lstStyle/>
          <a:p>
            <a:pPr marL="533400" indent="-533400">
              <a:lnSpc>
                <a:spcPct val="90000"/>
              </a:lnSpc>
            </a:pPr>
            <a:endParaRPr lang="en-US" dirty="0">
              <a:latin typeface="Arial" charset="0"/>
            </a:endParaRPr>
          </a:p>
        </p:txBody>
      </p:sp>
      <p:sp>
        <p:nvSpPr>
          <p:cNvPr id="6" name="Rectangle 5"/>
          <p:cNvSpPr/>
          <p:nvPr/>
        </p:nvSpPr>
        <p:spPr>
          <a:xfrm>
            <a:off x="2286000" y="843677"/>
            <a:ext cx="4572000" cy="400110"/>
          </a:xfrm>
          <a:prstGeom prst="rect">
            <a:avLst/>
          </a:prstGeom>
        </p:spPr>
        <p:txBody>
          <a:bodyPr>
            <a:spAutoFit/>
          </a:bodyPr>
          <a:lstStyle/>
          <a:p>
            <a:pPr marL="361950" indent="-361950">
              <a:spcBef>
                <a:spcPct val="30000"/>
              </a:spcBef>
              <a:defRPr/>
            </a:pPr>
            <a:r>
              <a:rPr lang="pl-PL" sz="2000" dirty="0"/>
              <a:t>	</a:t>
            </a:r>
            <a:endParaRPr lang="en-US" dirty="0"/>
          </a:p>
        </p:txBody>
      </p:sp>
      <p:sp>
        <p:nvSpPr>
          <p:cNvPr id="9" name="Rectangle 8"/>
          <p:cNvSpPr/>
          <p:nvPr/>
        </p:nvSpPr>
        <p:spPr>
          <a:xfrm>
            <a:off x="1620000" y="1260000"/>
            <a:ext cx="7200000" cy="1938992"/>
          </a:xfrm>
          <a:prstGeom prst="rect">
            <a:avLst/>
          </a:prstGeom>
        </p:spPr>
        <p:txBody>
          <a:bodyPr wrap="square">
            <a:spAutoFit/>
          </a:bodyPr>
          <a:lstStyle/>
          <a:p>
            <a:pPr algn="just"/>
            <a:r>
              <a:rPr lang="en-US" sz="2000" b="1" dirty="0">
                <a:latin typeface="Arial" panose="020B0604020202020204" pitchFamily="34" charset="0"/>
                <a:cs typeface="Arial" panose="020B0604020202020204" pitchFamily="34" charset="0"/>
              </a:rPr>
              <a:t>Cluster policies</a:t>
            </a:r>
            <a:r>
              <a:rPr lang="en-US" sz="2000" dirty="0">
                <a:latin typeface="Arial" panose="020B0604020202020204" pitchFamily="34" charset="0"/>
                <a:cs typeface="Arial" panose="020B0604020202020204" pitchFamily="34" charset="0"/>
              </a:rPr>
              <a:t>, are an expression of political commitment, composed of a set of specific  policy interventions that aim to strengthen existing clusters and/or facilitate the emergence of new ones. They are to be seen as a framework policy that opens the way for the bottom up dynamics seen in clusters and cluster initiatives. </a:t>
            </a:r>
          </a:p>
        </p:txBody>
      </p:sp>
    </p:spTree>
    <p:extLst>
      <p:ext uri="{BB962C8B-B14F-4D97-AF65-F5344CB8AC3E}">
        <p14:creationId xmlns:p14="http://schemas.microsoft.com/office/powerpoint/2010/main" val="38312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ter Policy Cycle .png"/>
          <p:cNvPicPr>
            <a:picLocks noChangeAspect="1"/>
          </p:cNvPicPr>
          <p:nvPr/>
        </p:nvPicPr>
        <p:blipFill rotWithShape="1">
          <a:blip r:embed="rId2">
            <a:extLst>
              <a:ext uri="{28A0092B-C50C-407E-A947-70E740481C1C}">
                <a14:useLocalDpi xmlns:a14="http://schemas.microsoft.com/office/drawing/2010/main" val="0"/>
              </a:ext>
            </a:extLst>
          </a:blip>
          <a:srcRect l="16674" t="2595" r="14123" b="12522"/>
          <a:stretch/>
        </p:blipFill>
        <p:spPr>
          <a:xfrm>
            <a:off x="1524000" y="1143000"/>
            <a:ext cx="7162800" cy="4648200"/>
          </a:xfrm>
          <a:prstGeom prst="rect">
            <a:avLst/>
          </a:prstGeom>
        </p:spPr>
      </p:pic>
      <p:sp>
        <p:nvSpPr>
          <p:cNvPr id="4" name="Title 1"/>
          <p:cNvSpPr txBox="1">
            <a:spLocks/>
          </p:cNvSpPr>
          <p:nvPr/>
        </p:nvSpPr>
        <p:spPr bwMode="auto">
          <a:xfrm>
            <a:off x="1620000" y="540000"/>
            <a:ext cx="7200000" cy="504000"/>
          </a:xfrm>
          <a:prstGeom prst="rect">
            <a:avLst/>
          </a:prstGeom>
          <a:solidFill>
            <a:schemeClr val="bg2">
              <a:lumMod val="20000"/>
              <a:lumOff val="80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lang="en-GB" sz="3400" b="1" kern="0" cap="none" baseline="0" dirty="0">
                <a:solidFill>
                  <a:srgbClr val="C00000"/>
                </a:solidFill>
                <a:effectLst/>
                <a:latin typeface="Calibri" pitchFamily="34" charset="0"/>
                <a:ea typeface="+mj-ea"/>
                <a:cs typeface="+mj-cs"/>
              </a:defRPr>
            </a:lvl1pPr>
            <a:lvl2pPr algn="ctr" rtl="0" eaLnBrk="1" fontAlgn="base" hangingPunct="1">
              <a:spcBef>
                <a:spcPct val="0"/>
              </a:spcBef>
              <a:spcAft>
                <a:spcPct val="0"/>
              </a:spcAft>
              <a:defRPr sz="2800" b="1">
                <a:solidFill>
                  <a:srgbClr val="FF0000"/>
                </a:solidFill>
                <a:latin typeface="Arial Narrow" pitchFamily="34" charset="0"/>
              </a:defRPr>
            </a:lvl2pPr>
            <a:lvl3pPr algn="ctr" rtl="0" eaLnBrk="1" fontAlgn="base" hangingPunct="1">
              <a:spcBef>
                <a:spcPct val="0"/>
              </a:spcBef>
              <a:spcAft>
                <a:spcPct val="0"/>
              </a:spcAft>
              <a:defRPr sz="2800" b="1">
                <a:solidFill>
                  <a:srgbClr val="FF0000"/>
                </a:solidFill>
                <a:latin typeface="Arial Narrow" pitchFamily="34" charset="0"/>
              </a:defRPr>
            </a:lvl3pPr>
            <a:lvl4pPr algn="ctr" rtl="0" eaLnBrk="1" fontAlgn="base" hangingPunct="1">
              <a:spcBef>
                <a:spcPct val="0"/>
              </a:spcBef>
              <a:spcAft>
                <a:spcPct val="0"/>
              </a:spcAft>
              <a:defRPr sz="2800" b="1">
                <a:solidFill>
                  <a:srgbClr val="FF0000"/>
                </a:solidFill>
                <a:latin typeface="Arial Narrow" pitchFamily="34" charset="0"/>
              </a:defRPr>
            </a:lvl4pPr>
            <a:lvl5pPr algn="ctr" rtl="0" eaLnBrk="1" fontAlgn="base" hangingPunct="1">
              <a:spcBef>
                <a:spcPct val="0"/>
              </a:spcBef>
              <a:spcAft>
                <a:spcPct val="0"/>
              </a:spcAft>
              <a:defRPr sz="2800" b="1">
                <a:solidFill>
                  <a:srgbClr val="FF0000"/>
                </a:solidFill>
                <a:latin typeface="Arial Narrow" pitchFamily="34" charset="0"/>
              </a:defRPr>
            </a:lvl5pPr>
            <a:lvl6pPr marL="457200" algn="ctr" rtl="0" eaLnBrk="1" fontAlgn="base" hangingPunct="1">
              <a:spcBef>
                <a:spcPct val="0"/>
              </a:spcBef>
              <a:spcAft>
                <a:spcPct val="0"/>
              </a:spcAft>
              <a:defRPr sz="2800" b="1">
                <a:solidFill>
                  <a:srgbClr val="FF0000"/>
                </a:solidFill>
                <a:latin typeface="Arial Narrow" pitchFamily="34" charset="0"/>
              </a:defRPr>
            </a:lvl6pPr>
            <a:lvl7pPr marL="914400" algn="ctr" rtl="0" eaLnBrk="1" fontAlgn="base" hangingPunct="1">
              <a:spcBef>
                <a:spcPct val="0"/>
              </a:spcBef>
              <a:spcAft>
                <a:spcPct val="0"/>
              </a:spcAft>
              <a:defRPr sz="2800" b="1">
                <a:solidFill>
                  <a:srgbClr val="FF0000"/>
                </a:solidFill>
                <a:latin typeface="Arial Narrow" pitchFamily="34" charset="0"/>
              </a:defRPr>
            </a:lvl7pPr>
            <a:lvl8pPr marL="1371600" algn="ctr" rtl="0" eaLnBrk="1" fontAlgn="base" hangingPunct="1">
              <a:spcBef>
                <a:spcPct val="0"/>
              </a:spcBef>
              <a:spcAft>
                <a:spcPct val="0"/>
              </a:spcAft>
              <a:defRPr sz="2800" b="1">
                <a:solidFill>
                  <a:srgbClr val="FF0000"/>
                </a:solidFill>
                <a:latin typeface="Arial Narrow" pitchFamily="34" charset="0"/>
              </a:defRPr>
            </a:lvl8pPr>
            <a:lvl9pPr marL="1828800" algn="ctr" rtl="0" eaLnBrk="1" fontAlgn="base" hangingPunct="1">
              <a:spcBef>
                <a:spcPct val="0"/>
              </a:spcBef>
              <a:spcAft>
                <a:spcPct val="0"/>
              </a:spcAft>
              <a:defRPr sz="2800" b="1">
                <a:solidFill>
                  <a:srgbClr val="FF0000"/>
                </a:solidFill>
                <a:latin typeface="Arial Narrow" pitchFamily="34" charset="0"/>
              </a:defRPr>
            </a:lvl9pPr>
          </a:lstStyle>
          <a:p>
            <a:pPr marL="0" lvl="1" algn="l">
              <a:spcAft>
                <a:spcPts val="400"/>
              </a:spcAft>
            </a:pPr>
            <a:r>
              <a:rPr lang="en-US" kern="0" dirty="0">
                <a:solidFill>
                  <a:srgbClr val="000090"/>
                </a:solidFill>
                <a:latin typeface="Arial"/>
                <a:cs typeface="Arial"/>
              </a:rPr>
              <a:t>Cluster</a:t>
            </a:r>
            <a:r>
              <a:rPr lang="hr-HR" kern="0" dirty="0">
                <a:solidFill>
                  <a:srgbClr val="000090"/>
                </a:solidFill>
                <a:latin typeface="Arial"/>
                <a:cs typeface="Arial"/>
              </a:rPr>
              <a:t>s</a:t>
            </a:r>
            <a:r>
              <a:rPr lang="en-US" kern="0" dirty="0">
                <a:solidFill>
                  <a:srgbClr val="000090"/>
                </a:solidFill>
                <a:latin typeface="Arial"/>
                <a:cs typeface="Arial"/>
              </a:rPr>
              <a:t> </a:t>
            </a:r>
            <a:r>
              <a:rPr lang="hr-HR" kern="0" dirty="0">
                <a:solidFill>
                  <a:srgbClr val="000090"/>
                </a:solidFill>
                <a:latin typeface="Arial"/>
                <a:cs typeface="Arial"/>
              </a:rPr>
              <a:t>P</a:t>
            </a:r>
            <a:r>
              <a:rPr lang="en-US" kern="0" dirty="0">
                <a:solidFill>
                  <a:srgbClr val="000090"/>
                </a:solidFill>
                <a:latin typeface="Arial"/>
                <a:cs typeface="Arial"/>
              </a:rPr>
              <a:t>olic</a:t>
            </a:r>
            <a:r>
              <a:rPr lang="hr-HR" kern="0" dirty="0">
                <a:solidFill>
                  <a:srgbClr val="000090"/>
                </a:solidFill>
                <a:latin typeface="Arial"/>
                <a:cs typeface="Arial"/>
              </a:rPr>
              <a:t>y Cycle</a:t>
            </a:r>
            <a:r>
              <a:rPr lang="en-US" kern="0" dirty="0">
                <a:solidFill>
                  <a:srgbClr val="000090"/>
                </a:solidFill>
                <a:latin typeface="Arial"/>
                <a:cs typeface="Arial"/>
              </a:rPr>
              <a:t> </a:t>
            </a:r>
          </a:p>
        </p:txBody>
      </p:sp>
    </p:spTree>
    <p:extLst>
      <p:ext uri="{BB962C8B-B14F-4D97-AF65-F5344CB8AC3E}">
        <p14:creationId xmlns:p14="http://schemas.microsoft.com/office/powerpoint/2010/main" val="247052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40000"/>
            <a:ext cx="7200000" cy="504000"/>
          </a:xfrm>
          <a:solidFill>
            <a:schemeClr val="bg2">
              <a:lumMod val="20000"/>
              <a:lumOff val="80000"/>
            </a:schemeClr>
          </a:solidFill>
        </p:spPr>
        <p:txBody>
          <a:bodyPr/>
          <a:lstStyle/>
          <a:p>
            <a:pPr lvl="1" algn="l">
              <a:spcAft>
                <a:spcPts val="400"/>
              </a:spcAft>
            </a:pPr>
            <a:r>
              <a:rPr lang="en-US" dirty="0">
                <a:solidFill>
                  <a:srgbClr val="000090"/>
                </a:solidFill>
                <a:latin typeface="Arial"/>
                <a:cs typeface="Arial"/>
              </a:rPr>
              <a:t>Indirect Policies </a:t>
            </a:r>
          </a:p>
        </p:txBody>
      </p:sp>
      <p:sp>
        <p:nvSpPr>
          <p:cNvPr id="3" name="Rectangle 2"/>
          <p:cNvSpPr/>
          <p:nvPr/>
        </p:nvSpPr>
        <p:spPr>
          <a:xfrm>
            <a:off x="2286000" y="2864743"/>
            <a:ext cx="4572000" cy="636072"/>
          </a:xfrm>
          <a:prstGeom prst="rect">
            <a:avLst/>
          </a:prstGeom>
        </p:spPr>
        <p:txBody>
          <a:bodyPr>
            <a:spAutoFit/>
          </a:bodyPr>
          <a:lstStyle/>
          <a:p>
            <a:pPr marL="620713" lvl="1" indent="-277813">
              <a:spcAft>
                <a:spcPts val="400"/>
              </a:spcAft>
            </a:pPr>
            <a:endParaRPr lang="en-US" sz="1600" dirty="0"/>
          </a:p>
          <a:p>
            <a:pPr marL="620713" lvl="1" indent="-277813">
              <a:spcAft>
                <a:spcPts val="400"/>
              </a:spcAft>
            </a:pPr>
            <a:endParaRPr lang="en-US" sz="1600" dirty="0">
              <a:latin typeface="Arial" charset="0"/>
              <a:ea typeface="ＭＳ Ｐゴシック" charset="0"/>
              <a:cs typeface="ＭＳ Ｐゴシック" charset="0"/>
            </a:endParaRPr>
          </a:p>
        </p:txBody>
      </p:sp>
      <p:sp>
        <p:nvSpPr>
          <p:cNvPr id="4" name="Rectangle 3"/>
          <p:cNvSpPr/>
          <p:nvPr/>
        </p:nvSpPr>
        <p:spPr>
          <a:xfrm>
            <a:off x="3863975" y="392550"/>
            <a:ext cx="2286000" cy="369332"/>
          </a:xfrm>
          <a:prstGeom prst="rect">
            <a:avLst/>
          </a:prstGeom>
        </p:spPr>
        <p:txBody>
          <a:bodyPr>
            <a:spAutoFit/>
          </a:bodyPr>
          <a:lstStyle/>
          <a:p>
            <a:endParaRPr lang="en-US" dirty="0"/>
          </a:p>
        </p:txBody>
      </p:sp>
      <p:sp>
        <p:nvSpPr>
          <p:cNvPr id="5" name="Rectangle 4"/>
          <p:cNvSpPr/>
          <p:nvPr/>
        </p:nvSpPr>
        <p:spPr>
          <a:xfrm>
            <a:off x="2286000" y="1261484"/>
            <a:ext cx="4572000" cy="346249"/>
          </a:xfrm>
          <a:prstGeom prst="rect">
            <a:avLst/>
          </a:prstGeom>
        </p:spPr>
        <p:txBody>
          <a:bodyPr>
            <a:spAutoFit/>
          </a:bodyPr>
          <a:lstStyle/>
          <a:p>
            <a:pPr marL="533400" indent="-533400">
              <a:lnSpc>
                <a:spcPct val="90000"/>
              </a:lnSpc>
            </a:pPr>
            <a:endParaRPr lang="en-US" dirty="0">
              <a:latin typeface="Arial" charset="0"/>
            </a:endParaRPr>
          </a:p>
        </p:txBody>
      </p:sp>
      <p:sp>
        <p:nvSpPr>
          <p:cNvPr id="6" name="Rectangle 5"/>
          <p:cNvSpPr/>
          <p:nvPr/>
        </p:nvSpPr>
        <p:spPr>
          <a:xfrm>
            <a:off x="1620000" y="1261484"/>
            <a:ext cx="7143000" cy="4708981"/>
          </a:xfrm>
          <a:prstGeom prst="rect">
            <a:avLst/>
          </a:prstGeom>
        </p:spPr>
        <p:txBody>
          <a:bodyPr wrap="square">
            <a:spAutoFit/>
          </a:bodyPr>
          <a:lstStyle/>
          <a:p>
            <a:pPr marL="288000" indent="-288000" algn="just">
              <a:spcBef>
                <a:spcPct val="30000"/>
              </a:spcBef>
              <a:spcAft>
                <a:spcPts val="1200"/>
              </a:spcAft>
              <a:defRPr/>
            </a:pPr>
            <a:r>
              <a:rPr lang="en-US" sz="2000" dirty="0">
                <a:latin typeface="Arial" panose="020B0604020202020204" pitchFamily="34" charset="0"/>
                <a:cs typeface="Arial" panose="020B0604020202020204" pitchFamily="34" charset="0"/>
              </a:rPr>
              <a:t>1.	</a:t>
            </a:r>
            <a:r>
              <a:rPr lang="en-US" sz="2000" b="1" dirty="0">
                <a:latin typeface="Arial" panose="020B0604020202020204" pitchFamily="34" charset="0"/>
                <a:cs typeface="Arial" panose="020B0604020202020204" pitchFamily="34" charset="0"/>
              </a:rPr>
              <a:t>Securing macroeconomic and political stability</a:t>
            </a:r>
            <a:r>
              <a:rPr lang="en-US" sz="2000" dirty="0">
                <a:latin typeface="Arial" panose="020B0604020202020204" pitchFamily="34" charset="0"/>
                <a:cs typeface="Arial" panose="020B0604020202020204" pitchFamily="34" charset="0"/>
              </a:rPr>
              <a:t> (stable and sound policies, effective and transparent institutions);</a:t>
            </a:r>
          </a:p>
          <a:p>
            <a:pPr marL="288000" indent="-288000" algn="just">
              <a:spcAft>
                <a:spcPts val="1200"/>
              </a:spcAft>
              <a:defRPr/>
            </a:pPr>
            <a:r>
              <a:rPr lang="en-US" sz="2000" dirty="0">
                <a:latin typeface="Arial" panose="020B0604020202020204" pitchFamily="34" charset="0"/>
                <a:cs typeface="Arial" panose="020B0604020202020204" pitchFamily="34" charset="0"/>
              </a:rPr>
              <a:t>2.	</a:t>
            </a:r>
            <a:r>
              <a:rPr lang="en-US" sz="2000" b="1" dirty="0">
                <a:latin typeface="Arial" panose="020B0604020202020204" pitchFamily="34" charset="0"/>
                <a:cs typeface="Arial" panose="020B0604020202020204" pitchFamily="34" charset="0"/>
              </a:rPr>
              <a:t>Improving microeconomic capacities</a:t>
            </a: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for development </a:t>
            </a:r>
            <a:r>
              <a:rPr lang="en-US" sz="2000" dirty="0">
                <a:latin typeface="Arial" panose="020B0604020202020204" pitchFamily="34" charset="0"/>
                <a:cs typeface="Arial" panose="020B0604020202020204" pitchFamily="34" charset="0"/>
              </a:rPr>
              <a:t>(education, infrastructure)</a:t>
            </a:r>
          </a:p>
          <a:p>
            <a:pPr marL="288000" indent="-288000" algn="just">
              <a:spcAft>
                <a:spcPts val="1200"/>
              </a:spcAft>
              <a:defRPr/>
            </a:pPr>
            <a:r>
              <a:rPr lang="en-US" sz="2000" dirty="0">
                <a:latin typeface="Arial" panose="020B0604020202020204" pitchFamily="34" charset="0"/>
                <a:cs typeface="Arial" panose="020B0604020202020204" pitchFamily="34" charset="0"/>
              </a:rPr>
              <a:t>3.	</a:t>
            </a:r>
            <a:r>
              <a:rPr lang="en-US" sz="2000" b="1" dirty="0">
                <a:latin typeface="Arial" panose="020B0604020202020204" pitchFamily="34" charset="0"/>
                <a:cs typeface="Arial" panose="020B0604020202020204" pitchFamily="34" charset="0"/>
              </a:rPr>
              <a:t>Establishing sustainable rules and incentives for competition </a:t>
            </a:r>
            <a:r>
              <a:rPr lang="en-US" sz="2000" dirty="0">
                <a:latin typeface="Arial" panose="020B0604020202020204" pitchFamily="34" charset="0"/>
                <a:cs typeface="Arial" panose="020B0604020202020204" pitchFamily="34" charset="0"/>
              </a:rPr>
              <a:t>(competition and tax policies, fair and effective legal system)</a:t>
            </a:r>
          </a:p>
          <a:p>
            <a:pPr marL="288000" indent="-288000" algn="just">
              <a:spcAft>
                <a:spcPts val="1200"/>
              </a:spcAft>
              <a:defRPr/>
            </a:pPr>
            <a:r>
              <a:rPr lang="en-US" sz="2000" dirty="0">
                <a:latin typeface="Arial" panose="020B0604020202020204" pitchFamily="34" charset="0"/>
                <a:cs typeface="Arial" panose="020B0604020202020204" pitchFamily="34" charset="0"/>
              </a:rPr>
              <a:t>4.	</a:t>
            </a:r>
            <a:r>
              <a:rPr lang="en-US" sz="2000" b="1" dirty="0">
                <a:latin typeface="Arial" panose="020B0604020202020204" pitchFamily="34" charset="0"/>
                <a:cs typeface="Arial" panose="020B0604020202020204" pitchFamily="34" charset="0"/>
              </a:rPr>
              <a:t>Facilitating cluster development </a:t>
            </a:r>
            <a:r>
              <a:rPr lang="en-US" sz="2000" dirty="0">
                <a:latin typeface="Arial" panose="020B0604020202020204" pitchFamily="34" charset="0"/>
                <a:cs typeface="Arial" panose="020B0604020202020204" pitchFamily="34" charset="0"/>
              </a:rPr>
              <a:t>and upgrading all clusters.</a:t>
            </a:r>
          </a:p>
          <a:p>
            <a:pPr marL="288000" indent="-288000" algn="just">
              <a:spcAft>
                <a:spcPts val="1200"/>
              </a:spcAft>
              <a:defRPr/>
            </a:pPr>
            <a:r>
              <a:rPr lang="en-US" sz="2000" dirty="0">
                <a:latin typeface="Arial" panose="020B0604020202020204" pitchFamily="34" charset="0"/>
                <a:cs typeface="Arial" panose="020B0604020202020204" pitchFamily="34" charset="0"/>
              </a:rPr>
              <a:t>5.	</a:t>
            </a:r>
            <a:r>
              <a:rPr lang="en-US" sz="2000" b="1" dirty="0">
                <a:latin typeface="Arial" panose="020B0604020202020204" pitchFamily="34" charset="0"/>
                <a:cs typeface="Arial" panose="020B0604020202020204" pitchFamily="34" charset="0"/>
              </a:rPr>
              <a:t>Developing and implementing a long-term action program </a:t>
            </a:r>
            <a:r>
              <a:rPr lang="en-US" sz="2000" dirty="0">
                <a:latin typeface="Arial" panose="020B0604020202020204" pitchFamily="34" charset="0"/>
                <a:cs typeface="Arial" panose="020B0604020202020204" pitchFamily="34" charset="0"/>
              </a:rPr>
              <a:t>to mobilize all cluster participants to systematically upgrade their capacities, thereby influencing the competitive position of their clusters.</a:t>
            </a:r>
          </a:p>
        </p:txBody>
      </p:sp>
    </p:spTree>
    <p:extLst>
      <p:ext uri="{BB962C8B-B14F-4D97-AF65-F5344CB8AC3E}">
        <p14:creationId xmlns:p14="http://schemas.microsoft.com/office/powerpoint/2010/main" val="1121226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10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1000"/>
                                        <p:tgtEl>
                                          <p:spTgt spid="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1000"/>
                                        <p:tgtEl>
                                          <p:spTgt spid="6">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dvAuto="300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0" y="2864743"/>
            <a:ext cx="4572000" cy="636072"/>
          </a:xfrm>
          <a:prstGeom prst="rect">
            <a:avLst/>
          </a:prstGeom>
        </p:spPr>
        <p:txBody>
          <a:bodyPr>
            <a:spAutoFit/>
          </a:bodyPr>
          <a:lstStyle/>
          <a:p>
            <a:pPr marL="620713" lvl="1" indent="-277813">
              <a:spcAft>
                <a:spcPts val="400"/>
              </a:spcAft>
            </a:pPr>
            <a:endParaRPr lang="en-US" sz="1600" dirty="0"/>
          </a:p>
          <a:p>
            <a:pPr marL="620713" lvl="1" indent="-277813">
              <a:spcAft>
                <a:spcPts val="400"/>
              </a:spcAft>
            </a:pPr>
            <a:endParaRPr lang="en-US" sz="1600" dirty="0">
              <a:latin typeface="Arial" charset="0"/>
              <a:ea typeface="ＭＳ Ｐゴシック" charset="0"/>
              <a:cs typeface="ＭＳ Ｐゴシック" charset="0"/>
            </a:endParaRPr>
          </a:p>
        </p:txBody>
      </p:sp>
      <p:sp>
        <p:nvSpPr>
          <p:cNvPr id="4" name="Rectangle 3"/>
          <p:cNvSpPr/>
          <p:nvPr/>
        </p:nvSpPr>
        <p:spPr>
          <a:xfrm>
            <a:off x="3863975" y="392550"/>
            <a:ext cx="2286000" cy="369332"/>
          </a:xfrm>
          <a:prstGeom prst="rect">
            <a:avLst/>
          </a:prstGeom>
        </p:spPr>
        <p:txBody>
          <a:bodyPr>
            <a:spAutoFit/>
          </a:bodyPr>
          <a:lstStyle/>
          <a:p>
            <a:endParaRPr lang="en-US" dirty="0"/>
          </a:p>
        </p:txBody>
      </p:sp>
      <p:sp>
        <p:nvSpPr>
          <p:cNvPr id="5" name="Rectangle 4"/>
          <p:cNvSpPr/>
          <p:nvPr/>
        </p:nvSpPr>
        <p:spPr>
          <a:xfrm>
            <a:off x="2286000" y="1261484"/>
            <a:ext cx="4572000" cy="346249"/>
          </a:xfrm>
          <a:prstGeom prst="rect">
            <a:avLst/>
          </a:prstGeom>
        </p:spPr>
        <p:txBody>
          <a:bodyPr>
            <a:spAutoFit/>
          </a:bodyPr>
          <a:lstStyle/>
          <a:p>
            <a:pPr marL="533400" indent="-533400">
              <a:lnSpc>
                <a:spcPct val="90000"/>
              </a:lnSpc>
            </a:pPr>
            <a:endParaRPr lang="en-US" dirty="0">
              <a:latin typeface="Arial" charset="0"/>
            </a:endParaRPr>
          </a:p>
        </p:txBody>
      </p:sp>
      <p:sp>
        <p:nvSpPr>
          <p:cNvPr id="6" name="Rectangle 5"/>
          <p:cNvSpPr/>
          <p:nvPr/>
        </p:nvSpPr>
        <p:spPr>
          <a:xfrm>
            <a:off x="2286000" y="843677"/>
            <a:ext cx="4572000" cy="400110"/>
          </a:xfrm>
          <a:prstGeom prst="rect">
            <a:avLst/>
          </a:prstGeom>
        </p:spPr>
        <p:txBody>
          <a:bodyPr>
            <a:spAutoFit/>
          </a:bodyPr>
          <a:lstStyle/>
          <a:p>
            <a:pPr marL="361950" indent="-361950">
              <a:spcBef>
                <a:spcPct val="30000"/>
              </a:spcBef>
              <a:defRPr/>
            </a:pPr>
            <a:r>
              <a:rPr lang="pl-PL" sz="2000" dirty="0"/>
              <a:t>	</a:t>
            </a:r>
            <a:endParaRPr lang="en-US" dirty="0"/>
          </a:p>
        </p:txBody>
      </p:sp>
      <p:sp>
        <p:nvSpPr>
          <p:cNvPr id="10" name="Title 1"/>
          <p:cNvSpPr txBox="1">
            <a:spLocks/>
          </p:cNvSpPr>
          <p:nvPr/>
        </p:nvSpPr>
        <p:spPr bwMode="auto">
          <a:xfrm>
            <a:off x="1620000" y="228600"/>
            <a:ext cx="7200000" cy="504000"/>
          </a:xfrm>
          <a:prstGeom prst="rect">
            <a:avLst/>
          </a:prstGeom>
          <a:solidFill>
            <a:schemeClr val="bg2">
              <a:lumMod val="20000"/>
              <a:lumOff val="80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lang="en-GB" sz="3400" b="1" kern="0" cap="none" baseline="0" dirty="0">
                <a:solidFill>
                  <a:srgbClr val="C00000"/>
                </a:solidFill>
                <a:effectLst/>
                <a:latin typeface="Calibri" pitchFamily="34" charset="0"/>
                <a:ea typeface="+mj-ea"/>
                <a:cs typeface="+mj-cs"/>
              </a:defRPr>
            </a:lvl1pPr>
            <a:lvl2pPr algn="ctr" rtl="0" eaLnBrk="1" fontAlgn="base" hangingPunct="1">
              <a:spcBef>
                <a:spcPct val="0"/>
              </a:spcBef>
              <a:spcAft>
                <a:spcPct val="0"/>
              </a:spcAft>
              <a:defRPr sz="2800" b="1">
                <a:solidFill>
                  <a:srgbClr val="FF0000"/>
                </a:solidFill>
                <a:latin typeface="Arial Narrow" pitchFamily="34" charset="0"/>
              </a:defRPr>
            </a:lvl2pPr>
            <a:lvl3pPr algn="ctr" rtl="0" eaLnBrk="1" fontAlgn="base" hangingPunct="1">
              <a:spcBef>
                <a:spcPct val="0"/>
              </a:spcBef>
              <a:spcAft>
                <a:spcPct val="0"/>
              </a:spcAft>
              <a:defRPr sz="2800" b="1">
                <a:solidFill>
                  <a:srgbClr val="FF0000"/>
                </a:solidFill>
                <a:latin typeface="Arial Narrow" pitchFamily="34" charset="0"/>
              </a:defRPr>
            </a:lvl3pPr>
            <a:lvl4pPr algn="ctr" rtl="0" eaLnBrk="1" fontAlgn="base" hangingPunct="1">
              <a:spcBef>
                <a:spcPct val="0"/>
              </a:spcBef>
              <a:spcAft>
                <a:spcPct val="0"/>
              </a:spcAft>
              <a:defRPr sz="2800" b="1">
                <a:solidFill>
                  <a:srgbClr val="FF0000"/>
                </a:solidFill>
                <a:latin typeface="Arial Narrow" pitchFamily="34" charset="0"/>
              </a:defRPr>
            </a:lvl4pPr>
            <a:lvl5pPr algn="ctr" rtl="0" eaLnBrk="1" fontAlgn="base" hangingPunct="1">
              <a:spcBef>
                <a:spcPct val="0"/>
              </a:spcBef>
              <a:spcAft>
                <a:spcPct val="0"/>
              </a:spcAft>
              <a:defRPr sz="2800" b="1">
                <a:solidFill>
                  <a:srgbClr val="FF0000"/>
                </a:solidFill>
                <a:latin typeface="Arial Narrow" pitchFamily="34" charset="0"/>
              </a:defRPr>
            </a:lvl5pPr>
            <a:lvl6pPr marL="457200" algn="ctr" rtl="0" eaLnBrk="1" fontAlgn="base" hangingPunct="1">
              <a:spcBef>
                <a:spcPct val="0"/>
              </a:spcBef>
              <a:spcAft>
                <a:spcPct val="0"/>
              </a:spcAft>
              <a:defRPr sz="2800" b="1">
                <a:solidFill>
                  <a:srgbClr val="FF0000"/>
                </a:solidFill>
                <a:latin typeface="Arial Narrow" pitchFamily="34" charset="0"/>
              </a:defRPr>
            </a:lvl6pPr>
            <a:lvl7pPr marL="914400" algn="ctr" rtl="0" eaLnBrk="1" fontAlgn="base" hangingPunct="1">
              <a:spcBef>
                <a:spcPct val="0"/>
              </a:spcBef>
              <a:spcAft>
                <a:spcPct val="0"/>
              </a:spcAft>
              <a:defRPr sz="2800" b="1">
                <a:solidFill>
                  <a:srgbClr val="FF0000"/>
                </a:solidFill>
                <a:latin typeface="Arial Narrow" pitchFamily="34" charset="0"/>
              </a:defRPr>
            </a:lvl7pPr>
            <a:lvl8pPr marL="1371600" algn="ctr" rtl="0" eaLnBrk="1" fontAlgn="base" hangingPunct="1">
              <a:spcBef>
                <a:spcPct val="0"/>
              </a:spcBef>
              <a:spcAft>
                <a:spcPct val="0"/>
              </a:spcAft>
              <a:defRPr sz="2800" b="1">
                <a:solidFill>
                  <a:srgbClr val="FF0000"/>
                </a:solidFill>
                <a:latin typeface="Arial Narrow" pitchFamily="34" charset="0"/>
              </a:defRPr>
            </a:lvl8pPr>
            <a:lvl9pPr marL="1828800" algn="ctr" rtl="0" eaLnBrk="1" fontAlgn="base" hangingPunct="1">
              <a:spcBef>
                <a:spcPct val="0"/>
              </a:spcBef>
              <a:spcAft>
                <a:spcPct val="0"/>
              </a:spcAft>
              <a:defRPr sz="2800" b="1">
                <a:solidFill>
                  <a:srgbClr val="FF0000"/>
                </a:solidFill>
                <a:latin typeface="Arial Narrow" pitchFamily="34" charset="0"/>
              </a:defRPr>
            </a:lvl9pPr>
          </a:lstStyle>
          <a:p>
            <a:pPr marL="0" lvl="1" algn="l">
              <a:spcAft>
                <a:spcPts val="400"/>
              </a:spcAft>
            </a:pPr>
            <a:r>
              <a:rPr lang="en-US" kern="0" dirty="0">
                <a:solidFill>
                  <a:srgbClr val="000090"/>
                </a:solidFill>
                <a:latin typeface="Arial"/>
                <a:cs typeface="Arial"/>
              </a:rPr>
              <a:t>Direct Policies </a:t>
            </a:r>
          </a:p>
        </p:txBody>
      </p:sp>
      <p:sp>
        <p:nvSpPr>
          <p:cNvPr id="11" name="TextBox 10"/>
          <p:cNvSpPr txBox="1"/>
          <p:nvPr/>
        </p:nvSpPr>
        <p:spPr>
          <a:xfrm>
            <a:off x="1620000" y="914400"/>
            <a:ext cx="3790200" cy="400110"/>
          </a:xfrm>
          <a:prstGeom prst="rect">
            <a:avLst/>
          </a:prstGeom>
          <a:solidFill>
            <a:schemeClr val="accent1">
              <a:lumMod val="75000"/>
            </a:schemeClr>
          </a:solid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Improve Cluster Dynamics</a:t>
            </a:r>
            <a:endParaRPr lang="en-US"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1620000" y="1457980"/>
            <a:ext cx="2699072" cy="307777"/>
          </a:xfrm>
          <a:prstGeom prst="rect">
            <a:avLst/>
          </a:prstGeom>
          <a:solidFill>
            <a:schemeClr val="accent1"/>
          </a:solidFill>
        </p:spPr>
        <p:txBody>
          <a:bodyPr wrap="none">
            <a:spAutoFit/>
          </a:bodyPr>
          <a:lstStyle/>
          <a:p>
            <a:r>
              <a:rPr lang="en-US" sz="1400" dirty="0">
                <a:latin typeface="Arial" panose="020B0604020202020204" pitchFamily="34" charset="0"/>
                <a:cs typeface="Arial" panose="020B0604020202020204" pitchFamily="34" charset="0"/>
              </a:rPr>
              <a:t>New Technology &amp; Firm Growth</a:t>
            </a:r>
          </a:p>
        </p:txBody>
      </p:sp>
      <p:sp>
        <p:nvSpPr>
          <p:cNvPr id="13" name="Rectangle 12"/>
          <p:cNvSpPr/>
          <p:nvPr/>
        </p:nvSpPr>
        <p:spPr>
          <a:xfrm>
            <a:off x="4458102" y="1457980"/>
            <a:ext cx="1712038" cy="523220"/>
          </a:xfrm>
          <a:prstGeom prst="rect">
            <a:avLst/>
          </a:prstGeom>
          <a:solidFill>
            <a:schemeClr val="accent1"/>
          </a:solidFill>
        </p:spPr>
        <p:txBody>
          <a:bodyPr wrap="square">
            <a:spAutoFit/>
          </a:bodyPr>
          <a:lstStyle/>
          <a:p>
            <a:r>
              <a:rPr lang="en-US" sz="1400" dirty="0">
                <a:latin typeface="Arial" panose="020B0604020202020204" pitchFamily="34" charset="0"/>
                <a:cs typeface="Arial" panose="020B0604020202020204" pitchFamily="34" charset="0"/>
              </a:rPr>
              <a:t>Inter-Actor Network Creation</a:t>
            </a:r>
          </a:p>
        </p:txBody>
      </p:sp>
      <p:sp>
        <p:nvSpPr>
          <p:cNvPr id="14" name="Rectangle 13"/>
          <p:cNvSpPr/>
          <p:nvPr/>
        </p:nvSpPr>
        <p:spPr>
          <a:xfrm>
            <a:off x="6340199" y="1466910"/>
            <a:ext cx="2350469" cy="307777"/>
          </a:xfrm>
          <a:prstGeom prst="rect">
            <a:avLst/>
          </a:prstGeom>
          <a:solidFill>
            <a:schemeClr val="accent1"/>
          </a:solidFill>
        </p:spPr>
        <p:txBody>
          <a:bodyPr wrap="square">
            <a:spAutoFit/>
          </a:bodyPr>
          <a:lstStyle/>
          <a:p>
            <a:r>
              <a:rPr lang="en-US" sz="1400" dirty="0">
                <a:latin typeface="Arial" panose="020B0604020202020204" pitchFamily="34" charset="0"/>
                <a:cs typeface="Arial" panose="020B0604020202020204" pitchFamily="34" charset="0"/>
              </a:rPr>
              <a:t>Cluster Formation</a:t>
            </a:r>
          </a:p>
        </p:txBody>
      </p:sp>
      <p:sp>
        <p:nvSpPr>
          <p:cNvPr id="15" name="Rectangle 14"/>
          <p:cNvSpPr>
            <a:spLocks/>
          </p:cNvSpPr>
          <p:nvPr/>
        </p:nvSpPr>
        <p:spPr>
          <a:xfrm>
            <a:off x="1620001" y="1761078"/>
            <a:ext cx="2717470" cy="4524315"/>
          </a:xfrm>
          <a:prstGeom prst="rect">
            <a:avLst/>
          </a:prstGeom>
        </p:spPr>
        <p:txBody>
          <a:bodyPr wrap="square">
            <a:spAutoFit/>
          </a:bodyPr>
          <a:lstStyle/>
          <a:p>
            <a:r>
              <a:rPr lang="en-US" sz="1200" b="1" i="1" dirty="0">
                <a:latin typeface="Arial" panose="020B0604020202020204" pitchFamily="34" charset="0"/>
                <a:cs typeface="Arial" panose="020B0604020202020204" pitchFamily="34" charset="0"/>
              </a:rPr>
              <a:t>New Technolog</a:t>
            </a:r>
            <a:r>
              <a:rPr lang="en-US" sz="1200" b="1" dirty="0">
                <a:latin typeface="Arial" panose="020B0604020202020204" pitchFamily="34" charset="0"/>
                <a:cs typeface="Arial" panose="020B0604020202020204" pitchFamily="34" charset="0"/>
              </a:rPr>
              <a:t>y </a:t>
            </a:r>
          </a:p>
          <a:p>
            <a:pPr marL="171450" indent="-171450">
              <a:buFontTx/>
              <a:buChar char="-"/>
            </a:pPr>
            <a:r>
              <a:rPr lang="en-US" sz="1200" dirty="0">
                <a:latin typeface="Arial" panose="020B0604020202020204" pitchFamily="34" charset="0"/>
                <a:cs typeface="Arial" panose="020B0604020202020204" pitchFamily="34" charset="0"/>
              </a:rPr>
              <a:t>Organise seminars, meetings, workshops to facilitate the dif</a:t>
            </a:r>
            <a:r>
              <a:rPr lang="hr-HR" sz="1200" dirty="0">
                <a:latin typeface="Arial" panose="020B0604020202020204" pitchFamily="34" charset="0"/>
                <a:cs typeface="Arial" panose="020B0604020202020204" pitchFamily="34" charset="0"/>
              </a:rPr>
              <a:t>f</a:t>
            </a:r>
            <a:r>
              <a:rPr lang="en-US" sz="1200" dirty="0">
                <a:latin typeface="Arial" panose="020B0604020202020204" pitchFamily="34" charset="0"/>
                <a:cs typeface="Arial" panose="020B0604020202020204" pitchFamily="34" charset="0"/>
              </a:rPr>
              <a:t>usion of technology within the cluster</a:t>
            </a:r>
            <a:endParaRPr lang="hr-HR" sz="1200" dirty="0">
              <a:latin typeface="Arial" panose="020B0604020202020204" pitchFamily="34" charset="0"/>
              <a:cs typeface="Arial" panose="020B0604020202020204" pitchFamily="34" charset="0"/>
            </a:endParaRPr>
          </a:p>
          <a:p>
            <a:pPr marL="171450" indent="-171450">
              <a:buFontTx/>
              <a:buChar char="-"/>
            </a:pPr>
            <a:r>
              <a:rPr lang="en-US" sz="1200" dirty="0">
                <a:latin typeface="Arial" panose="020B0604020202020204" pitchFamily="34" charset="0"/>
                <a:cs typeface="Arial" panose="020B0604020202020204" pitchFamily="34" charset="0"/>
              </a:rPr>
              <a:t>Establish centres to develop and test new produ</a:t>
            </a:r>
            <a:r>
              <a:rPr lang="hr-HR" sz="1200" dirty="0">
                <a:latin typeface="Arial" panose="020B0604020202020204" pitchFamily="34" charset="0"/>
                <a:cs typeface="Arial" panose="020B0604020202020204" pitchFamily="34" charset="0"/>
              </a:rPr>
              <a:t>c</a:t>
            </a:r>
            <a:r>
              <a:rPr lang="en-US" sz="1200" dirty="0">
                <a:latin typeface="Arial" panose="020B0604020202020204" pitchFamily="34" charset="0"/>
                <a:cs typeface="Arial" panose="020B0604020202020204" pitchFamily="34" charset="0"/>
              </a:rPr>
              <a:t>tion technologies and processes</a:t>
            </a:r>
            <a:endParaRPr lang="hr-HR" sz="1200" dirty="0">
              <a:latin typeface="Arial" panose="020B0604020202020204" pitchFamily="34" charset="0"/>
              <a:cs typeface="Arial" panose="020B0604020202020204" pitchFamily="34" charset="0"/>
            </a:endParaRPr>
          </a:p>
          <a:p>
            <a:pPr marL="171450" indent="-171450">
              <a:buFontTx/>
              <a:buChar char="-"/>
            </a:pPr>
            <a:r>
              <a:rPr lang="en-US" sz="1200" dirty="0">
                <a:latin typeface="Arial" panose="020B0604020202020204" pitchFamily="34" charset="0"/>
                <a:cs typeface="Arial" panose="020B0604020202020204" pitchFamily="34" charset="0"/>
              </a:rPr>
              <a:t>Create an observatory of technical trends</a:t>
            </a:r>
            <a:endParaRPr lang="hr-HR" sz="1200" dirty="0">
              <a:latin typeface="Arial" panose="020B0604020202020204" pitchFamily="34" charset="0"/>
              <a:cs typeface="Arial" panose="020B0604020202020204" pitchFamily="34" charset="0"/>
            </a:endParaRPr>
          </a:p>
          <a:p>
            <a:pPr marL="171450" indent="-171450">
              <a:buFontTx/>
              <a:buChar char="-"/>
            </a:pPr>
            <a:r>
              <a:rPr lang="en-US" sz="1200" dirty="0">
                <a:latin typeface="Arial" panose="020B0604020202020204" pitchFamily="34" charset="0"/>
                <a:cs typeface="Arial" panose="020B0604020202020204" pitchFamily="34" charset="0"/>
              </a:rPr>
              <a:t>Establish hubs for technology transfer</a:t>
            </a:r>
            <a:endParaRPr lang="hr-HR"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1200" b="1" i="1" dirty="0">
                <a:latin typeface="Arial" panose="020B0604020202020204" pitchFamily="34" charset="0"/>
                <a:cs typeface="Arial" panose="020B0604020202020204" pitchFamily="34" charset="0"/>
              </a:rPr>
              <a:t>Firm Growth</a:t>
            </a:r>
            <a:endParaRPr lang="en-US" sz="1200" b="1" dirty="0">
              <a:latin typeface="Arial" panose="020B0604020202020204" pitchFamily="34" charset="0"/>
              <a:cs typeface="Arial" panose="020B0604020202020204" pitchFamily="34" charset="0"/>
            </a:endParaRPr>
          </a:p>
          <a:p>
            <a:pPr marL="171450" indent="-171450">
              <a:buFontTx/>
              <a:buChar char="-"/>
            </a:pPr>
            <a:r>
              <a:rPr lang="en-US" sz="1200" dirty="0">
                <a:latin typeface="Arial" panose="020B0604020202020204" pitchFamily="34" charset="0"/>
                <a:cs typeface="Arial" panose="020B0604020202020204" pitchFamily="34" charset="0"/>
              </a:rPr>
              <a:t>Support clusterbased incuba</a:t>
            </a:r>
            <a:r>
              <a:rPr lang="hr-HR" sz="1200" dirty="0">
                <a:latin typeface="Arial" panose="020B0604020202020204" pitchFamily="34" charset="0"/>
                <a:cs typeface="Arial" panose="020B0604020202020204" pitchFamily="34" charset="0"/>
              </a:rPr>
              <a:t>t</a:t>
            </a:r>
            <a:r>
              <a:rPr lang="en-US" sz="1200" dirty="0">
                <a:latin typeface="Arial" panose="020B0604020202020204" pitchFamily="34" charset="0"/>
                <a:cs typeface="Arial" panose="020B0604020202020204" pitchFamily="34" charset="0"/>
              </a:rPr>
              <a:t>ors</a:t>
            </a:r>
            <a:endParaRPr lang="hr-HR" sz="1200" dirty="0">
              <a:latin typeface="Arial" panose="020B0604020202020204" pitchFamily="34" charset="0"/>
              <a:cs typeface="Arial" panose="020B0604020202020204" pitchFamily="34" charset="0"/>
            </a:endParaRPr>
          </a:p>
          <a:p>
            <a:pPr marL="171450" indent="-171450">
              <a:buFontTx/>
              <a:buChar char="-"/>
            </a:pPr>
            <a:r>
              <a:rPr lang="en-US" sz="1200" dirty="0">
                <a:latin typeface="Arial" panose="020B0604020202020204" pitchFamily="34" charset="0"/>
                <a:cs typeface="Arial" panose="020B0604020202020204" pitchFamily="34" charset="0"/>
              </a:rPr>
              <a:t>Encourage entrepreneur networks</a:t>
            </a:r>
            <a:endParaRPr lang="hr-HR" sz="1200" dirty="0">
              <a:latin typeface="Arial" panose="020B0604020202020204" pitchFamily="34" charset="0"/>
              <a:cs typeface="Arial" panose="020B0604020202020204" pitchFamily="34" charset="0"/>
            </a:endParaRPr>
          </a:p>
          <a:p>
            <a:pPr marL="171450" indent="-171450">
              <a:buFontTx/>
              <a:buChar char="-"/>
            </a:pPr>
            <a:r>
              <a:rPr lang="en-US" sz="1200" dirty="0">
                <a:latin typeface="Arial" panose="020B0604020202020204" pitchFamily="34" charset="0"/>
                <a:cs typeface="Arial" panose="020B0604020202020204" pitchFamily="34" charset="0"/>
              </a:rPr>
              <a:t>Provide business assistance</a:t>
            </a:r>
            <a:endParaRPr lang="hr-HR" sz="1200" dirty="0">
              <a:latin typeface="Arial" panose="020B0604020202020204" pitchFamily="34" charset="0"/>
              <a:cs typeface="Arial" panose="020B0604020202020204" pitchFamily="34" charset="0"/>
            </a:endParaRPr>
          </a:p>
          <a:p>
            <a:pPr marL="171450" indent="-171450">
              <a:buFontTx/>
              <a:buChar char="-"/>
            </a:pPr>
            <a:r>
              <a:rPr lang="en-US" sz="1200" dirty="0">
                <a:latin typeface="Arial" panose="020B0604020202020204" pitchFamily="34" charset="0"/>
                <a:cs typeface="Arial" panose="020B0604020202020204" pitchFamily="34" charset="0"/>
              </a:rPr>
              <a:t>Launch marke</a:t>
            </a:r>
            <a:r>
              <a:rPr lang="hr-HR" sz="1200" dirty="0">
                <a:latin typeface="Arial" panose="020B0604020202020204" pitchFamily="34" charset="0"/>
                <a:cs typeface="Arial" panose="020B0604020202020204" pitchFamily="34" charset="0"/>
              </a:rPr>
              <a:t>t</a:t>
            </a:r>
            <a:r>
              <a:rPr lang="en-US" sz="1200" dirty="0">
                <a:latin typeface="Arial" panose="020B0604020202020204" pitchFamily="34" charset="0"/>
                <a:cs typeface="Arial" panose="020B0604020202020204" pitchFamily="34" charset="0"/>
              </a:rPr>
              <a:t>ing and image campaigns to attract new firms</a:t>
            </a:r>
            <a:endParaRPr lang="hr-HR" sz="1200" dirty="0">
              <a:latin typeface="Arial" panose="020B0604020202020204" pitchFamily="34" charset="0"/>
              <a:cs typeface="Arial" panose="020B0604020202020204" pitchFamily="34" charset="0"/>
            </a:endParaRPr>
          </a:p>
          <a:p>
            <a:pPr marL="171450" indent="-171450">
              <a:buFontTx/>
              <a:buChar char="-"/>
            </a:pPr>
            <a:r>
              <a:rPr lang="en-US" sz="1200" dirty="0">
                <a:latin typeface="Arial" panose="020B0604020202020204" pitchFamily="34" charset="0"/>
                <a:cs typeface="Arial" panose="020B0604020202020204" pitchFamily="34" charset="0"/>
              </a:rPr>
              <a:t>Improve FDI incentives</a:t>
            </a:r>
            <a:endParaRPr lang="hr-HR" sz="1200" dirty="0">
              <a:latin typeface="Arial" panose="020B0604020202020204" pitchFamily="34" charset="0"/>
              <a:cs typeface="Arial" panose="020B0604020202020204" pitchFamily="34" charset="0"/>
            </a:endParaRPr>
          </a:p>
          <a:p>
            <a:pPr marL="171450" indent="-171450">
              <a:buFontTx/>
              <a:buChar char="-"/>
            </a:pPr>
            <a:r>
              <a:rPr lang="en-US" sz="1200" dirty="0">
                <a:latin typeface="Arial" panose="020B0604020202020204" pitchFamily="34" charset="0"/>
                <a:cs typeface="Arial" panose="020B0604020202020204" pitchFamily="34" charset="0"/>
              </a:rPr>
              <a:t>Improve financing conditions for spin-offs through regularory changes or the set-up of special financeing mechanisms or investment fund</a:t>
            </a:r>
            <a:r>
              <a:rPr lang="hr-HR" sz="1200" dirty="0">
                <a:latin typeface="Arial" panose="020B0604020202020204" pitchFamily="34" charset="0"/>
                <a:cs typeface="Arial" panose="020B0604020202020204" pitchFamily="34" charset="0"/>
              </a:rPr>
              <a:t>s</a:t>
            </a:r>
          </a:p>
        </p:txBody>
      </p:sp>
      <p:sp>
        <p:nvSpPr>
          <p:cNvPr id="16" name="Rectangle 15"/>
          <p:cNvSpPr/>
          <p:nvPr/>
        </p:nvSpPr>
        <p:spPr>
          <a:xfrm>
            <a:off x="4458102" y="1958480"/>
            <a:ext cx="1764000" cy="3970318"/>
          </a:xfrm>
          <a:prstGeom prst="rect">
            <a:avLst/>
          </a:prstGeom>
        </p:spPr>
        <p:txBody>
          <a:bodyPr wrap="square">
            <a:spAutoFit/>
          </a:bodyPr>
          <a:lstStyle/>
          <a:p>
            <a:r>
              <a:rPr lang="en-US" sz="1200" b="1" i="1" dirty="0">
                <a:latin typeface="Arial" panose="020B0604020202020204" pitchFamily="34" charset="0"/>
                <a:cs typeface="Arial" panose="020B0604020202020204" pitchFamily="34" charset="0"/>
              </a:rPr>
              <a:t>Networking</a:t>
            </a:r>
            <a:endParaRPr lang="en-US" sz="1200" b="1" dirty="0">
              <a:latin typeface="Arial" panose="020B0604020202020204" pitchFamily="34" charset="0"/>
              <a:cs typeface="Arial" panose="020B0604020202020204" pitchFamily="34" charset="0"/>
            </a:endParaRPr>
          </a:p>
          <a:p>
            <a:pPr marL="171450" indent="-171450">
              <a:buFontTx/>
              <a:buChar char="-"/>
            </a:pPr>
            <a:r>
              <a:rPr lang="en-US" sz="1200" dirty="0">
                <a:latin typeface="Arial" panose="020B0604020202020204" pitchFamily="34" charset="0"/>
                <a:cs typeface="Arial" panose="020B0604020202020204" pitchFamily="34" charset="0"/>
              </a:rPr>
              <a:t>Form cross-agency cluster teams</a:t>
            </a:r>
            <a:endParaRPr lang="hr-HR" sz="1200" dirty="0">
              <a:latin typeface="Arial" panose="020B0604020202020204" pitchFamily="34" charset="0"/>
              <a:cs typeface="Arial" panose="020B0604020202020204" pitchFamily="34" charset="0"/>
            </a:endParaRPr>
          </a:p>
          <a:p>
            <a:pPr marL="171450" indent="-171450">
              <a:buFontTx/>
              <a:buChar char="-"/>
            </a:pPr>
            <a:r>
              <a:rPr lang="en-US" sz="1200" dirty="0">
                <a:latin typeface="Arial" panose="020B0604020202020204" pitchFamily="34" charset="0"/>
                <a:cs typeface="Arial" panose="020B0604020202020204" pitchFamily="34" charset="0"/>
              </a:rPr>
              <a:t>Foster firm networks</a:t>
            </a:r>
            <a:endParaRPr lang="hr-HR" sz="1200" dirty="0">
              <a:latin typeface="Arial" panose="020B0604020202020204" pitchFamily="34" charset="0"/>
              <a:cs typeface="Arial" panose="020B0604020202020204" pitchFamily="34" charset="0"/>
            </a:endParaRPr>
          </a:p>
          <a:p>
            <a:pPr marL="171450" indent="-171450">
              <a:buFontTx/>
              <a:buChar char="-"/>
            </a:pPr>
            <a:r>
              <a:rPr lang="en-US" sz="1200" dirty="0">
                <a:latin typeface="Arial" panose="020B0604020202020204" pitchFamily="34" charset="0"/>
                <a:cs typeface="Arial" panose="020B0604020202020204" pitchFamily="34" charset="0"/>
              </a:rPr>
              <a:t>Foster the sharing of personal networks</a:t>
            </a:r>
            <a:endParaRPr lang="hr-HR" sz="1200" dirty="0">
              <a:latin typeface="Arial" panose="020B0604020202020204" pitchFamily="34" charset="0"/>
              <a:cs typeface="Arial" panose="020B0604020202020204" pitchFamily="34" charset="0"/>
            </a:endParaRPr>
          </a:p>
          <a:p>
            <a:pPr marL="171450" indent="-171450">
              <a:buFontTx/>
              <a:buChar char="-"/>
            </a:pPr>
            <a:r>
              <a:rPr lang="en-US" sz="1200" dirty="0">
                <a:latin typeface="Arial" panose="020B0604020202020204" pitchFamily="34" charset="0"/>
                <a:cs typeface="Arial" panose="020B0604020202020204" pitchFamily="34" charset="0"/>
              </a:rPr>
              <a:t>Facilitate external connections</a:t>
            </a:r>
            <a:endParaRPr lang="hr-HR"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1200" b="1" i="1" dirty="0">
                <a:latin typeface="Arial" panose="020B0604020202020204" pitchFamily="34" charset="0"/>
                <a:cs typeface="Arial" panose="020B0604020202020204" pitchFamily="34" charset="0"/>
              </a:rPr>
              <a:t>Commercial Cooperation</a:t>
            </a:r>
            <a:endParaRPr lang="en-US" sz="1200" b="1" dirty="0">
              <a:latin typeface="Arial" panose="020B0604020202020204" pitchFamily="34" charset="0"/>
              <a:cs typeface="Arial" panose="020B0604020202020204" pitchFamily="34" charset="0"/>
            </a:endParaRPr>
          </a:p>
          <a:p>
            <a:pPr marL="171450" indent="-171450">
              <a:buFontTx/>
              <a:buChar char="-"/>
            </a:pPr>
            <a:r>
              <a:rPr lang="en-US" sz="1200" dirty="0">
                <a:latin typeface="Arial" panose="020B0604020202020204" pitchFamily="34" charset="0"/>
                <a:cs typeface="Arial" panose="020B0604020202020204" pitchFamily="34" charset="0"/>
              </a:rPr>
              <a:t>Form export networks</a:t>
            </a:r>
            <a:endParaRPr lang="hr-HR" sz="1200" dirty="0">
              <a:latin typeface="Arial" panose="020B0604020202020204" pitchFamily="34" charset="0"/>
              <a:cs typeface="Arial" panose="020B0604020202020204" pitchFamily="34" charset="0"/>
            </a:endParaRPr>
          </a:p>
          <a:p>
            <a:pPr marL="171450" indent="-171450">
              <a:buFontTx/>
              <a:buChar char="-"/>
            </a:pPr>
            <a:r>
              <a:rPr lang="en-US" sz="1200" dirty="0">
                <a:latin typeface="Arial" panose="020B0604020202020204" pitchFamily="34" charset="0"/>
                <a:cs typeface="Arial" panose="020B0604020202020204" pitchFamily="34" charset="0"/>
              </a:rPr>
              <a:t>Compile market intelligence</a:t>
            </a:r>
            <a:endParaRPr lang="hr-HR" sz="1200" dirty="0">
              <a:latin typeface="Arial" panose="020B0604020202020204" pitchFamily="34" charset="0"/>
              <a:cs typeface="Arial" panose="020B0604020202020204" pitchFamily="34" charset="0"/>
            </a:endParaRPr>
          </a:p>
          <a:p>
            <a:pPr marL="171450" indent="-171450">
              <a:buFontTx/>
              <a:buChar char="-"/>
            </a:pPr>
            <a:r>
              <a:rPr lang="en-US" sz="1200" dirty="0">
                <a:latin typeface="Arial" panose="020B0604020202020204" pitchFamily="34" charset="0"/>
                <a:cs typeface="Arial" panose="020B0604020202020204" pitchFamily="34" charset="0"/>
              </a:rPr>
              <a:t>Coordinate purchasing</a:t>
            </a:r>
            <a:endParaRPr lang="hr-HR" sz="1200" dirty="0">
              <a:latin typeface="Arial" panose="020B0604020202020204" pitchFamily="34" charset="0"/>
              <a:cs typeface="Arial" panose="020B0604020202020204" pitchFamily="34" charset="0"/>
            </a:endParaRPr>
          </a:p>
          <a:p>
            <a:pPr marL="171450" indent="-171450">
              <a:buFontTx/>
              <a:buChar char="-"/>
            </a:pPr>
            <a:r>
              <a:rPr lang="en-US" sz="1200" dirty="0">
                <a:latin typeface="Arial" panose="020B0604020202020204" pitchFamily="34" charset="0"/>
                <a:cs typeface="Arial" panose="020B0604020202020204" pitchFamily="34" charset="0"/>
              </a:rPr>
              <a:t>Establish technical standards</a:t>
            </a:r>
            <a:endParaRPr lang="hr-HR"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1200" b="1" i="1" dirty="0">
                <a:latin typeface="Arial" panose="020B0604020202020204" pitchFamily="34" charset="0"/>
                <a:cs typeface="Arial" panose="020B0604020202020204" pitchFamily="34" charset="0"/>
              </a:rPr>
              <a:t>Joint R&amp;D Projects</a:t>
            </a:r>
            <a:endParaRPr lang="hr-HR" sz="1200" b="1" dirty="0">
              <a:latin typeface="Arial" panose="020B0604020202020204" pitchFamily="34" charset="0"/>
              <a:cs typeface="Arial" panose="020B0604020202020204" pitchFamily="34" charset="0"/>
            </a:endParaRPr>
          </a:p>
        </p:txBody>
      </p:sp>
      <p:sp>
        <p:nvSpPr>
          <p:cNvPr id="17" name="Rectangle 16"/>
          <p:cNvSpPr/>
          <p:nvPr/>
        </p:nvSpPr>
        <p:spPr>
          <a:xfrm>
            <a:off x="6340200" y="1761078"/>
            <a:ext cx="2575200" cy="4339650"/>
          </a:xfrm>
          <a:prstGeom prst="rect">
            <a:avLst/>
          </a:prstGeom>
        </p:spPr>
        <p:txBody>
          <a:bodyPr wrap="square">
            <a:spAutoFit/>
          </a:bodyPr>
          <a:lstStyle/>
          <a:p>
            <a:r>
              <a:rPr lang="en-US" sz="1200" b="1" i="1" dirty="0">
                <a:latin typeface="Arial" panose="020B0604020202020204" pitchFamily="34" charset="0"/>
                <a:cs typeface="Arial" panose="020B0604020202020204" pitchFamily="34" charset="0"/>
              </a:rPr>
              <a:t>Cluster Analysis</a:t>
            </a:r>
            <a:endParaRPr lang="en-US" sz="1200" b="1" dirty="0">
              <a:latin typeface="Arial" panose="020B0604020202020204" pitchFamily="34" charset="0"/>
              <a:cs typeface="Arial" panose="020B0604020202020204" pitchFamily="34" charset="0"/>
            </a:endParaRPr>
          </a:p>
          <a:p>
            <a:pPr marL="171450" indent="-171450">
              <a:buFontTx/>
              <a:buChar char="-"/>
            </a:pPr>
            <a:r>
              <a:rPr lang="en-US" sz="1200" dirty="0">
                <a:latin typeface="Arial" panose="020B0604020202020204" pitchFamily="34" charset="0"/>
                <a:cs typeface="Arial" panose="020B0604020202020204" pitchFamily="34" charset="0"/>
              </a:rPr>
              <a:t>Conduct a competence audit</a:t>
            </a:r>
            <a:endParaRPr lang="hr-HR" sz="1200" dirty="0">
              <a:latin typeface="Arial" panose="020B0604020202020204" pitchFamily="34" charset="0"/>
              <a:cs typeface="Arial" panose="020B0604020202020204" pitchFamily="34" charset="0"/>
            </a:endParaRPr>
          </a:p>
          <a:p>
            <a:pPr marL="171450" indent="-171450">
              <a:buFontTx/>
              <a:buChar char="-"/>
            </a:pPr>
            <a:r>
              <a:rPr lang="en-US" sz="1200" dirty="0">
                <a:latin typeface="Arial" panose="020B0604020202020204" pitchFamily="34" charset="0"/>
                <a:cs typeface="Arial" panose="020B0604020202020204" pitchFamily="34" charset="0"/>
              </a:rPr>
              <a:t>Undertake a strategic study &amp; analysis</a:t>
            </a:r>
            <a:endParaRPr lang="hr-HR" sz="1200" dirty="0">
              <a:latin typeface="Arial" panose="020B0604020202020204" pitchFamily="34" charset="0"/>
              <a:cs typeface="Arial" panose="020B0604020202020204" pitchFamily="34" charset="0"/>
            </a:endParaRPr>
          </a:p>
          <a:p>
            <a:pPr marL="171450" indent="-171450">
              <a:buFontTx/>
              <a:buChar char="-"/>
            </a:pPr>
            <a:r>
              <a:rPr lang="en-US" sz="1200" dirty="0">
                <a:latin typeface="Arial" panose="020B0604020202020204" pitchFamily="34" charset="0"/>
                <a:cs typeface="Arial" panose="020B0604020202020204" pitchFamily="34" charset="0"/>
              </a:rPr>
              <a:t>Model and amplify systemati</a:t>
            </a:r>
            <a:r>
              <a:rPr lang="hr-HR" sz="1200" dirty="0">
                <a:latin typeface="Arial" panose="020B0604020202020204" pitchFamily="34" charset="0"/>
                <a:cs typeface="Arial" panose="020B0604020202020204" pitchFamily="34" charset="0"/>
              </a:rPr>
              <a:t>c</a:t>
            </a:r>
            <a:r>
              <a:rPr lang="en-US" sz="1200" dirty="0">
                <a:latin typeface="Arial" panose="020B0604020202020204" pitchFamily="34" charset="0"/>
                <a:cs typeface="Arial" panose="020B0604020202020204" pitchFamily="34" charset="0"/>
              </a:rPr>
              <a:t> relationships</a:t>
            </a:r>
            <a:endParaRPr lang="hr-HR" sz="1200" dirty="0">
              <a:latin typeface="Arial" panose="020B0604020202020204" pitchFamily="34" charset="0"/>
              <a:cs typeface="Arial" panose="020B0604020202020204" pitchFamily="34" charset="0"/>
            </a:endParaRPr>
          </a:p>
          <a:p>
            <a:pPr marL="171450" indent="-171450">
              <a:buFontTx/>
              <a:buChar char="-"/>
            </a:pPr>
            <a:r>
              <a:rPr lang="en-US" sz="1200" dirty="0">
                <a:latin typeface="Arial" panose="020B0604020202020204" pitchFamily="34" charset="0"/>
                <a:cs typeface="Arial" panose="020B0604020202020204" pitchFamily="34" charset="0"/>
              </a:rPr>
              <a:t>Conduct benchmarking analysis</a:t>
            </a:r>
            <a:endParaRPr lang="hr-HR" sz="1200" dirty="0">
              <a:latin typeface="Arial" panose="020B0604020202020204" pitchFamily="34" charset="0"/>
              <a:cs typeface="Arial" panose="020B0604020202020204" pitchFamily="34" charset="0"/>
            </a:endParaRPr>
          </a:p>
          <a:p>
            <a:pPr marL="171450" indent="-171450">
              <a:buFontTx/>
              <a:buChar char="-"/>
            </a:pPr>
            <a:r>
              <a:rPr lang="en-US" sz="1200" dirty="0">
                <a:latin typeface="Arial" panose="020B0604020202020204" pitchFamily="34" charset="0"/>
                <a:cs typeface="Arial" panose="020B0604020202020204" pitchFamily="34" charset="0"/>
              </a:rPr>
              <a:t>Organise and disseminate information in the cluster</a:t>
            </a:r>
            <a:endParaRPr lang="hr-HR" sz="1200" dirty="0">
              <a:latin typeface="Arial" panose="020B0604020202020204" pitchFamily="34" charset="0"/>
              <a:cs typeface="Arial" panose="020B0604020202020204" pitchFamily="34" charset="0"/>
            </a:endParaRPr>
          </a:p>
          <a:p>
            <a:endParaRPr lang="en-US" sz="1200" i="1" dirty="0">
              <a:latin typeface="Arial" panose="020B0604020202020204" pitchFamily="34" charset="0"/>
              <a:cs typeface="Arial" panose="020B0604020202020204" pitchFamily="34" charset="0"/>
            </a:endParaRPr>
          </a:p>
          <a:p>
            <a:r>
              <a:rPr lang="en-US" sz="1200" b="1" i="1" dirty="0">
                <a:latin typeface="Arial" panose="020B0604020202020204" pitchFamily="34" charset="0"/>
                <a:cs typeface="Arial" panose="020B0604020202020204" pitchFamily="34" charset="0"/>
              </a:rPr>
              <a:t>Actions for Engagement and Service Delivery</a:t>
            </a:r>
          </a:p>
          <a:p>
            <a:pPr marL="171450" indent="-171450">
              <a:buFontTx/>
              <a:buChar char="-"/>
            </a:pPr>
            <a:r>
              <a:rPr lang="en-US" sz="1200" dirty="0">
                <a:latin typeface="Arial" panose="020B0604020202020204" pitchFamily="34" charset="0"/>
                <a:cs typeface="Arial" panose="020B0604020202020204" pitchFamily="34" charset="0"/>
              </a:rPr>
              <a:t>Create or formalise IFC and communication channels</a:t>
            </a:r>
            <a:endParaRPr lang="hr-HR" sz="1200" dirty="0">
              <a:latin typeface="Arial" panose="020B0604020202020204" pitchFamily="34" charset="0"/>
              <a:cs typeface="Arial" panose="020B0604020202020204" pitchFamily="34" charset="0"/>
            </a:endParaRPr>
          </a:p>
          <a:p>
            <a:pPr marL="171450" indent="-171450">
              <a:buFontTx/>
              <a:buChar char="-"/>
            </a:pPr>
            <a:r>
              <a:rPr lang="en-US" sz="1200" dirty="0">
                <a:latin typeface="Arial" panose="020B0604020202020204" pitchFamily="34" charset="0"/>
                <a:cs typeface="Arial" panose="020B0604020202020204" pitchFamily="34" charset="0"/>
              </a:rPr>
              <a:t>Improve firms’ cluster awareness</a:t>
            </a:r>
            <a:endParaRPr lang="hr-HR" sz="1200" dirty="0">
              <a:latin typeface="Arial" panose="020B0604020202020204" pitchFamily="34" charset="0"/>
              <a:cs typeface="Arial" panose="020B0604020202020204" pitchFamily="34" charset="0"/>
            </a:endParaRPr>
          </a:p>
          <a:p>
            <a:pPr marL="171450" indent="-171450">
              <a:buFontTx/>
              <a:buChar char="-"/>
            </a:pPr>
            <a:r>
              <a:rPr lang="en-US" sz="1200" dirty="0">
                <a:latin typeface="Arial" panose="020B0604020202020204" pitchFamily="34" charset="0"/>
                <a:cs typeface="Arial" panose="020B0604020202020204" pitchFamily="34" charset="0"/>
              </a:rPr>
              <a:t>Facilitate interaction between different areas of government and cluster ac</a:t>
            </a:r>
            <a:r>
              <a:rPr lang="hr-HR" sz="1200" dirty="0">
                <a:latin typeface="Arial" panose="020B0604020202020204" pitchFamily="34" charset="0"/>
                <a:cs typeface="Arial" panose="020B0604020202020204" pitchFamily="34" charset="0"/>
              </a:rPr>
              <a:t>t</a:t>
            </a:r>
            <a:r>
              <a:rPr lang="en-US" sz="1200" dirty="0">
                <a:latin typeface="Arial" panose="020B0604020202020204" pitchFamily="34" charset="0"/>
                <a:cs typeface="Arial" panose="020B0604020202020204" pitchFamily="34" charset="0"/>
              </a:rPr>
              <a:t>ors</a:t>
            </a:r>
            <a:endParaRPr lang="hr-HR"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1200" b="1" i="1" dirty="0">
                <a:latin typeface="Arial" panose="020B0604020202020204" pitchFamily="34" charset="0"/>
                <a:cs typeface="Arial" panose="020B0604020202020204" pitchFamily="34" charset="0"/>
              </a:rPr>
              <a:t>Cluster Marketing</a:t>
            </a:r>
          </a:p>
          <a:p>
            <a:pPr marL="171450" indent="-171450">
              <a:buFontTx/>
              <a:buChar char="-"/>
            </a:pPr>
            <a:r>
              <a:rPr lang="en-US" sz="1200" dirty="0">
                <a:latin typeface="Arial" panose="020B0604020202020204" pitchFamily="34" charset="0"/>
                <a:cs typeface="Arial" panose="020B0604020202020204" pitchFamily="34" charset="0"/>
              </a:rPr>
              <a:t>Create brand for re</a:t>
            </a:r>
            <a:r>
              <a:rPr lang="hr-HR" sz="1200" dirty="0">
                <a:latin typeface="Arial" panose="020B0604020202020204" pitchFamily="34" charset="0"/>
                <a:cs typeface="Arial" panose="020B0604020202020204" pitchFamily="34" charset="0"/>
              </a:rPr>
              <a:t>g</a:t>
            </a:r>
            <a:r>
              <a:rPr lang="en-US" sz="1200" dirty="0">
                <a:latin typeface="Arial" panose="020B0604020202020204" pitchFamily="34" charset="0"/>
                <a:cs typeface="Arial" panose="020B0604020202020204" pitchFamily="34" charset="0"/>
              </a:rPr>
              <a:t>ion</a:t>
            </a:r>
            <a:endParaRPr lang="hr-HR" sz="1200" dirty="0">
              <a:latin typeface="Arial" panose="020B0604020202020204" pitchFamily="34" charset="0"/>
              <a:cs typeface="Arial" panose="020B0604020202020204" pitchFamily="34" charset="0"/>
            </a:endParaRPr>
          </a:p>
          <a:p>
            <a:pPr marL="171450" indent="-171450">
              <a:buFontTx/>
              <a:buChar char="-"/>
            </a:pPr>
            <a:r>
              <a:rPr lang="en-US" sz="1200" dirty="0">
                <a:latin typeface="Arial" panose="020B0604020202020204" pitchFamily="34" charset="0"/>
                <a:cs typeface="Arial" panose="020B0604020202020204" pitchFamily="34" charset="0"/>
              </a:rPr>
              <a:t>Actively promote cluster</a:t>
            </a:r>
            <a:endParaRPr lang="hr-HR" sz="1200" dirty="0">
              <a:latin typeface="Arial" panose="020B0604020202020204" pitchFamily="34" charset="0"/>
              <a:cs typeface="Arial" panose="020B0604020202020204" pitchFamily="34" charset="0"/>
            </a:endParaRPr>
          </a:p>
          <a:p>
            <a:pPr marL="171450" indent="-171450">
              <a:buFontTx/>
              <a:buChar char="-"/>
            </a:pPr>
            <a:r>
              <a:rPr lang="en-US" sz="1200" dirty="0">
                <a:latin typeface="Arial" panose="020B0604020202020204" pitchFamily="34" charset="0"/>
                <a:cs typeface="Arial" panose="020B0604020202020204" pitchFamily="34" charset="0"/>
              </a:rPr>
              <a:t>Target inward investment</a:t>
            </a:r>
            <a:endParaRPr lang="hr-HR" sz="1200" dirty="0">
              <a:latin typeface="Arial" panose="020B0604020202020204" pitchFamily="34" charset="0"/>
              <a:cs typeface="Arial" panose="020B0604020202020204" pitchFamily="34" charset="0"/>
            </a:endParaRPr>
          </a:p>
        </p:txBody>
      </p:sp>
      <p:cxnSp>
        <p:nvCxnSpPr>
          <p:cNvPr id="7" name="Straight Connector 6"/>
          <p:cNvCxnSpPr/>
          <p:nvPr/>
        </p:nvCxnSpPr>
        <p:spPr bwMode="auto">
          <a:xfrm>
            <a:off x="4415730" y="1524000"/>
            <a:ext cx="0" cy="4608000"/>
          </a:xfrm>
          <a:prstGeom prst="line">
            <a:avLst/>
          </a:prstGeom>
          <a:ln w="6350">
            <a:solidFill>
              <a:srgbClr val="000090"/>
            </a:solidFill>
            <a:headEnd type="none" w="med" len="med"/>
            <a:tailEnd type="none" w="med" len="me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accent2"/>
          </a:lnRef>
          <a:fillRef idx="0">
            <a:schemeClr val="accent2"/>
          </a:fillRef>
          <a:effectRef idx="0">
            <a:schemeClr val="accent2"/>
          </a:effectRef>
          <a:fontRef idx="minor">
            <a:schemeClr val="tx1"/>
          </a:fontRef>
        </p:style>
      </p:cxnSp>
      <p:cxnSp>
        <p:nvCxnSpPr>
          <p:cNvPr id="18" name="Straight Connector 17"/>
          <p:cNvCxnSpPr/>
          <p:nvPr/>
        </p:nvCxnSpPr>
        <p:spPr bwMode="auto">
          <a:xfrm>
            <a:off x="6248400" y="1524000"/>
            <a:ext cx="0" cy="4608000"/>
          </a:xfrm>
          <a:prstGeom prst="line">
            <a:avLst/>
          </a:prstGeom>
          <a:ln w="6350">
            <a:solidFill>
              <a:srgbClr val="000090"/>
            </a:solidFill>
            <a:headEnd type="none" w="med" len="med"/>
            <a:tailEnd type="none" w="med" len="me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1354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620000" y="304800"/>
            <a:ext cx="7200000" cy="504000"/>
          </a:xfrm>
          <a:solidFill>
            <a:schemeClr val="bg2">
              <a:lumMod val="20000"/>
              <a:lumOff val="80000"/>
            </a:schemeClr>
          </a:solidFill>
        </p:spPr>
        <p:txBody>
          <a:bodyPr/>
          <a:lstStyle/>
          <a:p>
            <a:pPr lvl="1" algn="l">
              <a:spcAft>
                <a:spcPts val="400"/>
              </a:spcAft>
            </a:pPr>
            <a:r>
              <a:rPr lang="en-US" dirty="0">
                <a:solidFill>
                  <a:srgbClr val="000090"/>
                </a:solidFill>
                <a:latin typeface="Arial"/>
                <a:cs typeface="Arial"/>
              </a:rPr>
              <a:t>Direct Policies </a:t>
            </a:r>
          </a:p>
        </p:txBody>
      </p:sp>
      <p:sp>
        <p:nvSpPr>
          <p:cNvPr id="4" name="TextBox 3"/>
          <p:cNvSpPr txBox="1"/>
          <p:nvPr/>
        </p:nvSpPr>
        <p:spPr>
          <a:xfrm>
            <a:off x="1620000" y="914400"/>
            <a:ext cx="3790200" cy="400110"/>
          </a:xfrm>
          <a:prstGeom prst="rect">
            <a:avLst/>
          </a:prstGeom>
          <a:solidFill>
            <a:schemeClr val="accent1">
              <a:lumMod val="75000"/>
            </a:schemeClr>
          </a:solid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Improve Cluster </a:t>
            </a:r>
            <a:r>
              <a:rPr lang="hr-HR" sz="2000" dirty="0">
                <a:solidFill>
                  <a:schemeClr val="bg1"/>
                </a:solidFill>
                <a:latin typeface="Arial" panose="020B0604020202020204" pitchFamily="34" charset="0"/>
                <a:cs typeface="Arial" panose="020B0604020202020204" pitchFamily="34" charset="0"/>
              </a:rPr>
              <a:t>Environment</a:t>
            </a:r>
            <a:endParaRPr lang="en-US"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1619999" y="1420110"/>
            <a:ext cx="2799599" cy="307777"/>
          </a:xfrm>
          <a:prstGeom prst="rect">
            <a:avLst/>
          </a:prstGeom>
          <a:solidFill>
            <a:schemeClr val="accent1"/>
          </a:solidFill>
        </p:spPr>
        <p:txBody>
          <a:bodyPr wrap="square">
            <a:spAutoFit/>
          </a:bodyPr>
          <a:lstStyle/>
          <a:p>
            <a:r>
              <a:rPr lang="hr-HR" sz="1400" dirty="0">
                <a:latin typeface="Arial" panose="020B0604020202020204" pitchFamily="34" charset="0"/>
                <a:cs typeface="Arial" panose="020B0604020202020204" pitchFamily="34" charset="0"/>
              </a:rPr>
              <a:t>Factor Markets</a:t>
            </a:r>
            <a:endParaRPr lang="en-US" sz="1400" dirty="0">
              <a:latin typeface="Arial" panose="020B0604020202020204" pitchFamily="34" charset="0"/>
              <a:cs typeface="Arial" panose="020B0604020202020204" pitchFamily="34" charset="0"/>
            </a:endParaRPr>
          </a:p>
        </p:txBody>
      </p:sp>
      <p:sp>
        <p:nvSpPr>
          <p:cNvPr id="6" name="Rectangle 5"/>
          <p:cNvSpPr/>
          <p:nvPr/>
        </p:nvSpPr>
        <p:spPr>
          <a:xfrm>
            <a:off x="4724400" y="1420110"/>
            <a:ext cx="2667000" cy="307777"/>
          </a:xfrm>
          <a:prstGeom prst="rect">
            <a:avLst/>
          </a:prstGeom>
          <a:solidFill>
            <a:schemeClr val="accent1"/>
          </a:solidFill>
        </p:spPr>
        <p:txBody>
          <a:bodyPr wrap="square">
            <a:spAutoFit/>
          </a:bodyPr>
          <a:lstStyle/>
          <a:p>
            <a:r>
              <a:rPr lang="hr-HR" sz="1400" dirty="0">
                <a:latin typeface="Arial" panose="020B0604020202020204" pitchFamily="34" charset="0"/>
                <a:cs typeface="Arial" panose="020B0604020202020204" pitchFamily="34" charset="0"/>
              </a:rPr>
              <a:t>Cluster Basis</a:t>
            </a:r>
            <a:endParaRPr lang="en-US" sz="1400" dirty="0">
              <a:latin typeface="Arial" panose="020B0604020202020204" pitchFamily="34" charset="0"/>
              <a:cs typeface="Arial" panose="020B0604020202020204" pitchFamily="34" charset="0"/>
            </a:endParaRPr>
          </a:p>
        </p:txBody>
      </p:sp>
      <p:sp>
        <p:nvSpPr>
          <p:cNvPr id="7" name="Rectangle 6"/>
          <p:cNvSpPr>
            <a:spLocks/>
          </p:cNvSpPr>
          <p:nvPr/>
        </p:nvSpPr>
        <p:spPr>
          <a:xfrm>
            <a:off x="1620000" y="1853148"/>
            <a:ext cx="2799599" cy="3785652"/>
          </a:xfrm>
          <a:prstGeom prst="rect">
            <a:avLst/>
          </a:prstGeom>
        </p:spPr>
        <p:txBody>
          <a:bodyPr wrap="square">
            <a:spAutoFit/>
          </a:bodyPr>
          <a:lstStyle/>
          <a:p>
            <a:r>
              <a:rPr lang="hr-HR" sz="1200" b="1" i="1" dirty="0">
                <a:latin typeface="Arial" panose="020B0604020202020204" pitchFamily="34" charset="0"/>
                <a:cs typeface="Arial" panose="020B0604020202020204" pitchFamily="34" charset="0"/>
              </a:rPr>
              <a:t>Specialised La</a:t>
            </a:r>
            <a:r>
              <a:rPr lang="tr-TR" sz="1200" b="1" i="1" dirty="0">
                <a:latin typeface="Arial" panose="020B0604020202020204" pitchFamily="34" charset="0"/>
                <a:cs typeface="Arial" panose="020B0604020202020204" pitchFamily="34" charset="0"/>
              </a:rPr>
              <a:t>b</a:t>
            </a:r>
            <a:r>
              <a:rPr lang="hr-HR" sz="1200" b="1" i="1" dirty="0">
                <a:latin typeface="Arial" panose="020B0604020202020204" pitchFamily="34" charset="0"/>
                <a:cs typeface="Arial" panose="020B0604020202020204" pitchFamily="34" charset="0"/>
              </a:rPr>
              <a:t>our Supply</a:t>
            </a:r>
            <a:endParaRPr lang="en-US" sz="1200" b="1" dirty="0">
              <a:latin typeface="Arial" panose="020B0604020202020204" pitchFamily="34" charset="0"/>
              <a:cs typeface="Arial" panose="020B0604020202020204" pitchFamily="34" charset="0"/>
            </a:endParaRPr>
          </a:p>
          <a:p>
            <a:pPr marL="171450" indent="-171450">
              <a:buFontTx/>
              <a:buChar char="-"/>
            </a:pPr>
            <a:r>
              <a:rPr lang="hr-HR" sz="1200" dirty="0">
                <a:latin typeface="Arial" panose="020B0604020202020204" pitchFamily="34" charset="0"/>
                <a:cs typeface="Arial" panose="020B0604020202020204" pitchFamily="34" charset="0"/>
              </a:rPr>
              <a:t>Provide management &amp; technical training</a:t>
            </a:r>
          </a:p>
          <a:p>
            <a:pPr marL="171450" indent="-171450">
              <a:buFontTx/>
              <a:buChar char="-"/>
            </a:pPr>
            <a:r>
              <a:rPr lang="hr-HR" sz="1200" dirty="0">
                <a:latin typeface="Arial" panose="020B0604020202020204" pitchFamily="34" charset="0"/>
                <a:cs typeface="Arial" panose="020B0604020202020204" pitchFamily="34" charset="0"/>
              </a:rPr>
              <a:t>Use clusters as context for learning</a:t>
            </a:r>
          </a:p>
          <a:p>
            <a:pPr marL="171450" indent="-171450">
              <a:buFontTx/>
              <a:buChar char="-"/>
            </a:pPr>
            <a:r>
              <a:rPr lang="hr-HR" sz="1200" dirty="0">
                <a:latin typeface="Arial" panose="020B0604020202020204" pitchFamily="34" charset="0"/>
                <a:cs typeface="Arial" panose="020B0604020202020204" pitchFamily="34" charset="0"/>
              </a:rPr>
              <a:t>Establish cluster skill centres</a:t>
            </a:r>
          </a:p>
          <a:p>
            <a:pPr marL="171450" indent="-171450">
              <a:buFontTx/>
              <a:buChar char="-"/>
            </a:pPr>
            <a:r>
              <a:rPr lang="hr-HR" sz="1200" dirty="0">
                <a:latin typeface="Arial" panose="020B0604020202020204" pitchFamily="34" charset="0"/>
                <a:cs typeface="Arial" panose="020B0604020202020204" pitchFamily="34" charset="0"/>
              </a:rPr>
              <a:t>Support regional skills alliances</a:t>
            </a:r>
          </a:p>
          <a:p>
            <a:pPr marL="171450" indent="-171450">
              <a:buFontTx/>
              <a:buChar char="-"/>
            </a:pPr>
            <a:r>
              <a:rPr lang="hr-HR" sz="1200" dirty="0">
                <a:latin typeface="Arial" panose="020B0604020202020204" pitchFamily="34" charset="0"/>
                <a:cs typeface="Arial" panose="020B0604020202020204" pitchFamily="34" charset="0"/>
              </a:rPr>
              <a:t>Attract talent to region</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hr-HR" sz="1200" b="1" i="1" dirty="0">
                <a:latin typeface="Arial" panose="020B0604020202020204" pitchFamily="34" charset="0"/>
                <a:cs typeface="Arial" panose="020B0604020202020204" pitchFamily="34" charset="0"/>
              </a:rPr>
              <a:t>Specialised Capital Markets</a:t>
            </a:r>
            <a:endParaRPr lang="en-US" sz="1200" b="1" dirty="0">
              <a:latin typeface="Arial" panose="020B0604020202020204" pitchFamily="34" charset="0"/>
              <a:cs typeface="Arial" panose="020B0604020202020204" pitchFamily="34" charset="0"/>
            </a:endParaRPr>
          </a:p>
          <a:p>
            <a:pPr marL="171450" indent="-171450">
              <a:buFontTx/>
              <a:buChar char="-"/>
            </a:pPr>
            <a:r>
              <a:rPr lang="hr-HR" sz="1200" dirty="0">
                <a:latin typeface="Arial" panose="020B0604020202020204" pitchFamily="34" charset="0"/>
                <a:cs typeface="Arial" panose="020B0604020202020204" pitchFamily="34" charset="0"/>
              </a:rPr>
              <a:t>Prioritise investments in cluster projects</a:t>
            </a:r>
          </a:p>
          <a:p>
            <a:pPr marL="171450" indent="-171450">
              <a:buFontTx/>
              <a:buChar char="-"/>
            </a:pPr>
            <a:r>
              <a:rPr lang="hr-HR" sz="1200" dirty="0">
                <a:latin typeface="Arial" panose="020B0604020202020204" pitchFamily="34" charset="0"/>
                <a:cs typeface="Arial" panose="020B0604020202020204" pitchFamily="34" charset="0"/>
              </a:rPr>
              <a:t>Give incentives or set aside funds for multi-firm projects</a:t>
            </a:r>
          </a:p>
          <a:p>
            <a:pPr marL="171450" indent="-171450">
              <a:buFontTx/>
              <a:buChar char="-"/>
            </a:pPr>
            <a:r>
              <a:rPr lang="hr-HR" sz="1200" dirty="0">
                <a:latin typeface="Arial" panose="020B0604020202020204" pitchFamily="34" charset="0"/>
                <a:cs typeface="Arial" panose="020B0604020202020204" pitchFamily="34" charset="0"/>
              </a:rPr>
              <a:t>Promote joint financing, the creation of special investment funds, or the provision of credit guarantees</a:t>
            </a:r>
          </a:p>
          <a:p>
            <a:pPr marL="171450" indent="-171450">
              <a:buFontTx/>
              <a:buChar char="-"/>
            </a:pPr>
            <a:r>
              <a:rPr lang="hr-HR" sz="1200" dirty="0">
                <a:latin typeface="Arial" panose="020B0604020202020204" pitchFamily="34" charset="0"/>
                <a:cs typeface="Arial" panose="020B0604020202020204" pitchFamily="34" charset="0"/>
              </a:rPr>
              <a:t>Encourage mutualisation of risk across cluster actors</a:t>
            </a:r>
          </a:p>
          <a:p>
            <a:pPr marL="171450" indent="-171450">
              <a:buFontTx/>
              <a:buChar char="-"/>
            </a:pPr>
            <a:r>
              <a:rPr lang="hr-HR" sz="1200" dirty="0">
                <a:latin typeface="Arial" panose="020B0604020202020204" pitchFamily="34" charset="0"/>
                <a:cs typeface="Arial" panose="020B0604020202020204" pitchFamily="34" charset="0"/>
              </a:rPr>
              <a:t>Improve access to and usage of natural resources</a:t>
            </a:r>
            <a:endParaRPr lang="en-US" sz="1200" dirty="0">
              <a:latin typeface="Arial" panose="020B0604020202020204" pitchFamily="34" charset="0"/>
              <a:cs typeface="Arial" panose="020B0604020202020204" pitchFamily="34" charset="0"/>
            </a:endParaRPr>
          </a:p>
        </p:txBody>
      </p:sp>
      <p:sp>
        <p:nvSpPr>
          <p:cNvPr id="8" name="Rectangle 7"/>
          <p:cNvSpPr/>
          <p:nvPr/>
        </p:nvSpPr>
        <p:spPr>
          <a:xfrm>
            <a:off x="4724400" y="1761078"/>
            <a:ext cx="2667000" cy="3970318"/>
          </a:xfrm>
          <a:prstGeom prst="rect">
            <a:avLst/>
          </a:prstGeom>
        </p:spPr>
        <p:txBody>
          <a:bodyPr wrap="square">
            <a:spAutoFit/>
          </a:bodyPr>
          <a:lstStyle/>
          <a:p>
            <a:r>
              <a:rPr lang="hr-HR" sz="1200" b="1" i="1" dirty="0">
                <a:latin typeface="Arial" panose="020B0604020202020204" pitchFamily="34" charset="0"/>
                <a:cs typeface="Arial" panose="020B0604020202020204" pitchFamily="34" charset="0"/>
              </a:rPr>
              <a:t>Legal Framework</a:t>
            </a:r>
            <a:endParaRPr lang="en-US" sz="1200" b="1" dirty="0">
              <a:latin typeface="Arial" panose="020B0604020202020204" pitchFamily="34" charset="0"/>
              <a:cs typeface="Arial" panose="020B0604020202020204" pitchFamily="34" charset="0"/>
            </a:endParaRPr>
          </a:p>
          <a:p>
            <a:pPr marL="171450" indent="-171450">
              <a:buFontTx/>
              <a:buChar char="-"/>
            </a:pPr>
            <a:r>
              <a:rPr lang="hr-HR" sz="1200" dirty="0">
                <a:latin typeface="Arial" panose="020B0604020202020204" pitchFamily="34" charset="0"/>
                <a:cs typeface="Arial" panose="020B0604020202020204" pitchFamily="34" charset="0"/>
              </a:rPr>
              <a:t>Improve framework conditions</a:t>
            </a:r>
          </a:p>
          <a:p>
            <a:pPr marL="171450" indent="-171450">
              <a:buFontTx/>
              <a:buChar char="-"/>
            </a:pPr>
            <a:r>
              <a:rPr lang="hr-HR" sz="1200" dirty="0">
                <a:latin typeface="Arial" panose="020B0604020202020204" pitchFamily="34" charset="0"/>
                <a:cs typeface="Arial" panose="020B0604020202020204" pitchFamily="34" charset="0"/>
              </a:rPr>
              <a:t>Evaluate competition policy</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hr-HR" sz="1200" b="1" i="1" dirty="0">
                <a:latin typeface="Arial" panose="020B0604020202020204" pitchFamily="34" charset="0"/>
                <a:cs typeface="Arial" panose="020B0604020202020204" pitchFamily="34" charset="0"/>
              </a:rPr>
              <a:t>Infrastructure</a:t>
            </a:r>
            <a:endParaRPr lang="en-US" sz="1200" b="1" dirty="0">
              <a:latin typeface="Arial" panose="020B0604020202020204" pitchFamily="34" charset="0"/>
              <a:cs typeface="Arial" panose="020B0604020202020204" pitchFamily="34" charset="0"/>
            </a:endParaRPr>
          </a:p>
          <a:p>
            <a:pPr marL="171450" indent="-171450">
              <a:buFontTx/>
              <a:buChar char="-"/>
            </a:pPr>
            <a:r>
              <a:rPr lang="hr-HR" sz="1200" dirty="0">
                <a:latin typeface="Arial" panose="020B0604020202020204" pitchFamily="34" charset="0"/>
                <a:cs typeface="Arial" panose="020B0604020202020204" pitchFamily="34" charset="0"/>
              </a:rPr>
              <a:t>Develop new or existing infrastructure through joint actions and new financing models</a:t>
            </a:r>
          </a:p>
          <a:p>
            <a:endParaRPr lang="hr-HR" sz="1200" i="1" dirty="0">
              <a:latin typeface="Arial" panose="020B0604020202020204" pitchFamily="34" charset="0"/>
              <a:cs typeface="Arial" panose="020B0604020202020204" pitchFamily="34" charset="0"/>
            </a:endParaRPr>
          </a:p>
          <a:p>
            <a:r>
              <a:rPr lang="hr-HR" sz="1200" b="1" i="1" dirty="0">
                <a:latin typeface="Arial" panose="020B0604020202020204" pitchFamily="34" charset="0"/>
                <a:cs typeface="Arial" panose="020B0604020202020204" pitchFamily="34" charset="0"/>
              </a:rPr>
              <a:t>Social Capital</a:t>
            </a:r>
          </a:p>
          <a:p>
            <a:pPr marL="171450" indent="-171450">
              <a:buFontTx/>
              <a:buChar char="-"/>
            </a:pPr>
            <a:r>
              <a:rPr lang="hr-HR" sz="1200" dirty="0">
                <a:latin typeface="Arial" panose="020B0604020202020204" pitchFamily="34" charset="0"/>
                <a:cs typeface="Arial" panose="020B0604020202020204" pitchFamily="34" charset="0"/>
              </a:rPr>
              <a:t>Foster the expansion of personal networks</a:t>
            </a:r>
          </a:p>
          <a:p>
            <a:pPr marL="171450" indent="-171450">
              <a:buFontTx/>
              <a:buChar char="-"/>
            </a:pPr>
            <a:r>
              <a:rPr lang="hr-HR" sz="1200" dirty="0">
                <a:latin typeface="Arial" panose="020B0604020202020204" pitchFamily="34" charset="0"/>
                <a:cs typeface="Arial" panose="020B0604020202020204" pitchFamily="34" charset="0"/>
              </a:rPr>
              <a:t>Foster inter-firm communications and networks</a:t>
            </a:r>
          </a:p>
          <a:p>
            <a:endParaRPr lang="hr-HR" sz="1200" i="1" dirty="0">
              <a:latin typeface="Arial" panose="020B0604020202020204" pitchFamily="34" charset="0"/>
              <a:cs typeface="Arial" panose="020B0604020202020204" pitchFamily="34" charset="0"/>
            </a:endParaRPr>
          </a:p>
          <a:p>
            <a:r>
              <a:rPr lang="hr-HR" sz="1200" b="1" i="1" dirty="0">
                <a:latin typeface="Arial" panose="020B0604020202020204" pitchFamily="34" charset="0"/>
                <a:cs typeface="Arial" panose="020B0604020202020204" pitchFamily="34" charset="0"/>
              </a:rPr>
              <a:t>S&amp;T, R&amp;D Framework</a:t>
            </a:r>
          </a:p>
          <a:p>
            <a:pPr marL="171450" indent="-171450">
              <a:buFontTx/>
              <a:buChar char="-"/>
            </a:pPr>
            <a:r>
              <a:rPr lang="hr-HR" sz="1200" dirty="0">
                <a:latin typeface="Arial" panose="020B0604020202020204" pitchFamily="34" charset="0"/>
                <a:cs typeface="Arial" panose="020B0604020202020204" pitchFamily="34" charset="0"/>
              </a:rPr>
              <a:t>Mutualise the realisation or financing of research and development projects</a:t>
            </a:r>
          </a:p>
          <a:p>
            <a:pPr marL="171450" indent="-171450">
              <a:buFontTx/>
              <a:buChar char="-"/>
            </a:pPr>
            <a:endParaRPr lang="hr-HR" sz="1200" dirty="0">
              <a:latin typeface="Arial" panose="020B0604020202020204" pitchFamily="34" charset="0"/>
              <a:cs typeface="Arial" panose="020B0604020202020204" pitchFamily="34" charset="0"/>
            </a:endParaRPr>
          </a:p>
          <a:p>
            <a:endParaRPr lang="hr-HR" sz="1200" dirty="0">
              <a:latin typeface="Arial" panose="020B0604020202020204" pitchFamily="34" charset="0"/>
              <a:cs typeface="Arial" panose="020B0604020202020204" pitchFamily="34" charset="0"/>
            </a:endParaRPr>
          </a:p>
        </p:txBody>
      </p:sp>
      <p:cxnSp>
        <p:nvCxnSpPr>
          <p:cNvPr id="9" name="Straight Connector 8"/>
          <p:cNvCxnSpPr/>
          <p:nvPr/>
        </p:nvCxnSpPr>
        <p:spPr bwMode="auto">
          <a:xfrm>
            <a:off x="4495800" y="1524000"/>
            <a:ext cx="0" cy="3962400"/>
          </a:xfrm>
          <a:prstGeom prst="line">
            <a:avLst/>
          </a:prstGeom>
          <a:ln w="6350">
            <a:solidFill>
              <a:srgbClr val="000090"/>
            </a:solidFill>
            <a:headEnd type="none" w="med" len="med"/>
            <a:tailEnd type="none" w="med" len="me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26241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40000"/>
            <a:ext cx="7200000" cy="504000"/>
          </a:xfrm>
          <a:solidFill>
            <a:schemeClr val="bg2">
              <a:lumMod val="20000"/>
              <a:lumOff val="80000"/>
            </a:schemeClr>
          </a:solidFill>
        </p:spPr>
        <p:txBody>
          <a:bodyPr/>
          <a:lstStyle/>
          <a:p>
            <a:pPr lvl="1" algn="l">
              <a:spcAft>
                <a:spcPts val="400"/>
              </a:spcAft>
            </a:pPr>
            <a:r>
              <a:rPr lang="en-US" dirty="0">
                <a:solidFill>
                  <a:srgbClr val="000090"/>
                </a:solidFill>
                <a:latin typeface="Arial"/>
                <a:cs typeface="Arial"/>
              </a:rPr>
              <a:t>Cluster </a:t>
            </a:r>
            <a:r>
              <a:rPr lang="hr-HR" dirty="0">
                <a:solidFill>
                  <a:srgbClr val="000090"/>
                </a:solidFill>
                <a:latin typeface="Arial"/>
                <a:cs typeface="Arial"/>
              </a:rPr>
              <a:t>i</a:t>
            </a:r>
            <a:r>
              <a:rPr lang="en-US" dirty="0">
                <a:solidFill>
                  <a:srgbClr val="000090"/>
                </a:solidFill>
                <a:latin typeface="Arial"/>
                <a:cs typeface="Arial"/>
              </a:rPr>
              <a:t>nitiatives </a:t>
            </a:r>
          </a:p>
        </p:txBody>
      </p:sp>
      <p:sp>
        <p:nvSpPr>
          <p:cNvPr id="5" name="Rectangle 4"/>
          <p:cNvSpPr/>
          <p:nvPr/>
        </p:nvSpPr>
        <p:spPr>
          <a:xfrm>
            <a:off x="2286000" y="1261484"/>
            <a:ext cx="4572000" cy="346249"/>
          </a:xfrm>
          <a:prstGeom prst="rect">
            <a:avLst/>
          </a:prstGeom>
        </p:spPr>
        <p:txBody>
          <a:bodyPr>
            <a:spAutoFit/>
          </a:bodyPr>
          <a:lstStyle/>
          <a:p>
            <a:pPr marL="533400" indent="-533400">
              <a:lnSpc>
                <a:spcPct val="90000"/>
              </a:lnSpc>
            </a:pPr>
            <a:endParaRPr lang="en-US" dirty="0">
              <a:latin typeface="Arial" charset="0"/>
            </a:endParaRPr>
          </a:p>
        </p:txBody>
      </p:sp>
      <p:sp>
        <p:nvSpPr>
          <p:cNvPr id="6" name="Rectangle 5"/>
          <p:cNvSpPr/>
          <p:nvPr/>
        </p:nvSpPr>
        <p:spPr>
          <a:xfrm>
            <a:off x="2286000" y="843677"/>
            <a:ext cx="4572000" cy="400110"/>
          </a:xfrm>
          <a:prstGeom prst="rect">
            <a:avLst/>
          </a:prstGeom>
        </p:spPr>
        <p:txBody>
          <a:bodyPr>
            <a:spAutoFit/>
          </a:bodyPr>
          <a:lstStyle/>
          <a:p>
            <a:pPr marL="361950" indent="-361950">
              <a:spcBef>
                <a:spcPct val="30000"/>
              </a:spcBef>
              <a:defRPr/>
            </a:pPr>
            <a:r>
              <a:rPr lang="pl-PL" sz="2000" dirty="0"/>
              <a:t>	</a:t>
            </a:r>
            <a:endParaRPr lang="en-US" dirty="0"/>
          </a:p>
        </p:txBody>
      </p:sp>
      <p:sp>
        <p:nvSpPr>
          <p:cNvPr id="9" name="Rectangle 8"/>
          <p:cNvSpPr/>
          <p:nvPr/>
        </p:nvSpPr>
        <p:spPr>
          <a:xfrm>
            <a:off x="1620000" y="1260000"/>
            <a:ext cx="7200000" cy="3477875"/>
          </a:xfrm>
          <a:prstGeom prst="rect">
            <a:avLst/>
          </a:prstGeom>
        </p:spPr>
        <p:txBody>
          <a:bodyPr wrap="square">
            <a:spAutoFit/>
          </a:bodyPr>
          <a:lstStyle/>
          <a:p>
            <a:pPr algn="just">
              <a:spcAft>
                <a:spcPts val="1200"/>
              </a:spcAft>
            </a:pPr>
            <a:r>
              <a:rPr lang="en-US" sz="2000" b="1" dirty="0">
                <a:latin typeface="Arial"/>
                <a:cs typeface="Arial"/>
              </a:rPr>
              <a:t>Cluster initiatives</a:t>
            </a:r>
            <a:r>
              <a:rPr lang="en-US" sz="2000" dirty="0">
                <a:latin typeface="Arial"/>
                <a:cs typeface="Arial"/>
              </a:rPr>
              <a:t> are organized efforts to support the competitiveness of a cluster and thus consist of practical actions related to the capacity of these clusters to self­ organize and increasingly to pro­actively shape the future of the cluster. </a:t>
            </a:r>
            <a:endParaRPr lang="hr-HR" sz="2000" dirty="0">
              <a:latin typeface="Arial"/>
              <a:cs typeface="Arial"/>
            </a:endParaRPr>
          </a:p>
          <a:p>
            <a:pPr algn="just">
              <a:spcAft>
                <a:spcPts val="1200"/>
              </a:spcAft>
            </a:pPr>
            <a:endParaRPr lang="en-US" sz="2000" dirty="0">
              <a:latin typeface="Arial"/>
              <a:cs typeface="Arial"/>
            </a:endParaRPr>
          </a:p>
          <a:p>
            <a:pPr algn="just">
              <a:spcAft>
                <a:spcPts val="1200"/>
              </a:spcAft>
            </a:pPr>
            <a:r>
              <a:rPr lang="en-US" sz="2000" dirty="0">
                <a:latin typeface="Arial"/>
                <a:cs typeface="Arial"/>
              </a:rPr>
              <a:t>They usually follow a bottom up approach, are implemented through a competitive process, and are often managed by specialized SME intermediaries, such as cluster organizations. </a:t>
            </a:r>
          </a:p>
        </p:txBody>
      </p:sp>
    </p:spTree>
    <p:extLst>
      <p:ext uri="{BB962C8B-B14F-4D97-AF65-F5344CB8AC3E}">
        <p14:creationId xmlns:p14="http://schemas.microsoft.com/office/powerpoint/2010/main" val="121656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p:cNvSpPr/>
          <p:nvPr/>
        </p:nvSpPr>
        <p:spPr bwMode="auto">
          <a:xfrm>
            <a:off x="1981200" y="4267200"/>
            <a:ext cx="1600200" cy="436475"/>
          </a:xfrm>
          <a:prstGeom prst="roundRect">
            <a:avLst/>
          </a:prstGeom>
          <a:solidFill>
            <a:schemeClr val="accent5"/>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pitchFamily="34" charset="0"/>
            </a:endParaRPr>
          </a:p>
        </p:txBody>
      </p:sp>
      <p:sp>
        <p:nvSpPr>
          <p:cNvPr id="13" name="Rectangle: Rounded Corners 12"/>
          <p:cNvSpPr/>
          <p:nvPr/>
        </p:nvSpPr>
        <p:spPr bwMode="auto">
          <a:xfrm>
            <a:off x="1981200" y="3505200"/>
            <a:ext cx="2723400" cy="360925"/>
          </a:xfrm>
          <a:prstGeom prst="roundRect">
            <a:avLst/>
          </a:prstGeom>
          <a:solidFill>
            <a:schemeClr val="accent5"/>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pitchFamily="34" charset="0"/>
            </a:endParaRPr>
          </a:p>
        </p:txBody>
      </p:sp>
      <p:sp>
        <p:nvSpPr>
          <p:cNvPr id="12" name="Rectangle: Rounded Corners 11"/>
          <p:cNvSpPr/>
          <p:nvPr/>
        </p:nvSpPr>
        <p:spPr bwMode="auto">
          <a:xfrm>
            <a:off x="3581400" y="2895600"/>
            <a:ext cx="2971800" cy="381649"/>
          </a:xfrm>
          <a:prstGeom prst="roundRect">
            <a:avLst/>
          </a:prstGeom>
          <a:solidFill>
            <a:schemeClr val="accent5"/>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tx1"/>
              </a:solidFill>
              <a:effectLst/>
              <a:latin typeface="Arial" pitchFamily="34" charset="0"/>
            </a:endParaRPr>
          </a:p>
        </p:txBody>
      </p:sp>
      <p:sp>
        <p:nvSpPr>
          <p:cNvPr id="11" name="Rectangle: Rounded Corners 10"/>
          <p:cNvSpPr/>
          <p:nvPr/>
        </p:nvSpPr>
        <p:spPr bwMode="auto">
          <a:xfrm>
            <a:off x="1905000" y="2092151"/>
            <a:ext cx="2438400" cy="346249"/>
          </a:xfrm>
          <a:prstGeom prst="roundRect">
            <a:avLst/>
          </a:prstGeom>
          <a:solidFill>
            <a:schemeClr val="accent5"/>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pitchFamily="34" charset="0"/>
            </a:endParaRPr>
          </a:p>
        </p:txBody>
      </p:sp>
      <p:sp>
        <p:nvSpPr>
          <p:cNvPr id="8" name="Rectangle: Rounded Corners 7"/>
          <p:cNvSpPr/>
          <p:nvPr/>
        </p:nvSpPr>
        <p:spPr bwMode="auto">
          <a:xfrm>
            <a:off x="1905000" y="1295400"/>
            <a:ext cx="2082566" cy="346249"/>
          </a:xfrm>
          <a:prstGeom prst="roundRect">
            <a:avLst/>
          </a:prstGeom>
          <a:solidFill>
            <a:schemeClr val="accent5"/>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pitchFamily="34" charset="0"/>
            </a:endParaRPr>
          </a:p>
        </p:txBody>
      </p:sp>
      <p:sp>
        <p:nvSpPr>
          <p:cNvPr id="10" name="Rectangle 9"/>
          <p:cNvSpPr/>
          <p:nvPr/>
        </p:nvSpPr>
        <p:spPr>
          <a:xfrm>
            <a:off x="1600200" y="1260000"/>
            <a:ext cx="7162800" cy="3477875"/>
          </a:xfrm>
          <a:prstGeom prst="rect">
            <a:avLst/>
          </a:prstGeom>
          <a:ln>
            <a:noFill/>
          </a:ln>
        </p:spPr>
        <p:txBody>
          <a:bodyPr wrap="square">
            <a:spAutoFit/>
          </a:bodyPr>
          <a:lstStyle/>
          <a:p>
            <a:pPr marL="342900" indent="-342900" algn="just">
              <a:spcBef>
                <a:spcPts val="600"/>
              </a:spcBef>
              <a:spcAft>
                <a:spcPts val="1200"/>
              </a:spcAft>
              <a:buFont typeface="Arial" panose="020B0604020202020204" pitchFamily="34" charset="0"/>
              <a:buChar char="•"/>
            </a:pPr>
            <a:r>
              <a:rPr lang="en-GB" sz="2000" b="1" dirty="0">
                <a:latin typeface="Arial" panose="020B0604020202020204" pitchFamily="34" charset="0"/>
                <a:cs typeface="Arial" panose="020B0604020202020204" pitchFamily="34" charset="0"/>
              </a:rPr>
              <a:t>Microeconomic</a:t>
            </a:r>
            <a:r>
              <a:rPr lang="en-GB" sz="2000" dirty="0">
                <a:latin typeface="Arial" panose="020B0604020202020204" pitchFamily="34" charset="0"/>
                <a:cs typeface="Arial" panose="020B0604020202020204" pitchFamily="34" charset="0"/>
              </a:rPr>
              <a:t> business environment rather than macro focus</a:t>
            </a:r>
          </a:p>
          <a:p>
            <a:pPr marL="342900" indent="-342900" algn="just">
              <a:spcBef>
                <a:spcPts val="600"/>
              </a:spcBef>
              <a:spcAft>
                <a:spcPts val="1200"/>
              </a:spcAft>
              <a:buFont typeface="Arial" panose="020B0604020202020204" pitchFamily="34" charset="0"/>
              <a:buChar char="•"/>
            </a:pPr>
            <a:r>
              <a:rPr lang="en-GB" sz="2000" b="1" dirty="0">
                <a:latin typeface="Arial" panose="020B0604020202020204" pitchFamily="34" charset="0"/>
                <a:cs typeface="Arial" panose="020B0604020202020204" pitchFamily="34" charset="0"/>
              </a:rPr>
              <a:t>Long term agenda </a:t>
            </a:r>
            <a:r>
              <a:rPr lang="en-GB" sz="2000" dirty="0">
                <a:latin typeface="Arial" panose="020B0604020202020204" pitchFamily="34" charset="0"/>
                <a:cs typeface="Arial" panose="020B0604020202020204" pitchFamily="34" charset="0"/>
              </a:rPr>
              <a:t>to improve overall competitiveness of clusters rather than individual firms </a:t>
            </a:r>
          </a:p>
          <a:p>
            <a:pPr marL="342900" indent="-342900" algn="just">
              <a:spcBef>
                <a:spcPts val="600"/>
              </a:spcBef>
              <a:spcAft>
                <a:spcPts val="1200"/>
              </a:spcAft>
              <a:buFont typeface="Arial" panose="020B0604020202020204" pitchFamily="34" charset="0"/>
              <a:buChar char="•"/>
            </a:pPr>
            <a:r>
              <a:rPr lang="en-GB" sz="2000" dirty="0">
                <a:latin typeface="Arial" panose="020B0604020202020204" pitchFamily="34" charset="0"/>
                <a:cs typeface="Arial" panose="020B0604020202020204" pitchFamily="34" charset="0"/>
              </a:rPr>
              <a:t>Emphasis on </a:t>
            </a:r>
            <a:r>
              <a:rPr lang="en-GB" sz="2000" b="1" dirty="0">
                <a:latin typeface="Arial" panose="020B0604020202020204" pitchFamily="34" charset="0"/>
                <a:cs typeface="Arial" panose="020B0604020202020204" pitchFamily="34" charset="0"/>
              </a:rPr>
              <a:t>regional and local areas</a:t>
            </a:r>
          </a:p>
          <a:p>
            <a:pPr marL="342900" indent="-342900" algn="just">
              <a:spcBef>
                <a:spcPts val="600"/>
              </a:spcBef>
              <a:spcAft>
                <a:spcPts val="1200"/>
              </a:spcAft>
              <a:buFont typeface="Arial" panose="020B0604020202020204" pitchFamily="34" charset="0"/>
              <a:buChar char="•"/>
            </a:pPr>
            <a:r>
              <a:rPr lang="en-GB" sz="2000" b="1" dirty="0">
                <a:latin typeface="Arial" panose="020B0604020202020204" pitchFamily="34" charset="0"/>
                <a:cs typeface="Arial" panose="020B0604020202020204" pitchFamily="34" charset="0"/>
              </a:rPr>
              <a:t>Improved networking </a:t>
            </a:r>
            <a:r>
              <a:rPr lang="en-GB" sz="2000" dirty="0">
                <a:latin typeface="Arial" panose="020B0604020202020204" pitchFamily="34" charset="0"/>
                <a:cs typeface="Arial" panose="020B0604020202020204" pitchFamily="34" charset="0"/>
              </a:rPr>
              <a:t>among cluster firms, trust-building and enhanced</a:t>
            </a:r>
            <a:r>
              <a:rPr lang="tr-TR" sz="2000"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dialogue to create spill overs</a:t>
            </a:r>
          </a:p>
          <a:p>
            <a:pPr marL="342900" indent="-342900" algn="just">
              <a:spcBef>
                <a:spcPts val="600"/>
              </a:spcBef>
              <a:spcAft>
                <a:spcPts val="1200"/>
              </a:spcAft>
              <a:buFont typeface="Arial" panose="020B0604020202020204" pitchFamily="34" charset="0"/>
              <a:buChar char="•"/>
            </a:pPr>
            <a:r>
              <a:rPr lang="en-GB" sz="2000" b="1" dirty="0">
                <a:latin typeface="Arial" panose="020B0604020202020204" pitchFamily="34" charset="0"/>
                <a:cs typeface="Arial" panose="020B0604020202020204" pitchFamily="34" charset="0"/>
              </a:rPr>
              <a:t>Seed money </a:t>
            </a:r>
            <a:r>
              <a:rPr lang="en-GB" sz="2000" dirty="0">
                <a:latin typeface="Arial" panose="020B0604020202020204" pitchFamily="34" charset="0"/>
                <a:cs typeface="Arial" panose="020B0604020202020204" pitchFamily="34" charset="0"/>
              </a:rPr>
              <a:t>rather than large subsidies</a:t>
            </a:r>
          </a:p>
        </p:txBody>
      </p:sp>
      <p:sp>
        <p:nvSpPr>
          <p:cNvPr id="2" name="Title 1"/>
          <p:cNvSpPr>
            <a:spLocks noGrp="1"/>
          </p:cNvSpPr>
          <p:nvPr>
            <p:ph type="title"/>
          </p:nvPr>
        </p:nvSpPr>
        <p:spPr>
          <a:xfrm>
            <a:off x="1620000" y="540000"/>
            <a:ext cx="7200000" cy="504000"/>
          </a:xfrm>
          <a:solidFill>
            <a:schemeClr val="bg2">
              <a:lumMod val="20000"/>
              <a:lumOff val="80000"/>
            </a:schemeClr>
          </a:solidFill>
        </p:spPr>
        <p:txBody>
          <a:bodyPr/>
          <a:lstStyle/>
          <a:p>
            <a:pPr lvl="1" algn="l">
              <a:spcAft>
                <a:spcPts val="400"/>
              </a:spcAft>
            </a:pPr>
            <a:r>
              <a:rPr lang="en-US" dirty="0">
                <a:solidFill>
                  <a:srgbClr val="000090"/>
                </a:solidFill>
                <a:latin typeface="Arial"/>
                <a:cs typeface="Arial"/>
              </a:rPr>
              <a:t>Cluster initiatives principles</a:t>
            </a:r>
          </a:p>
        </p:txBody>
      </p:sp>
    </p:spTree>
    <p:extLst>
      <p:ext uri="{BB962C8B-B14F-4D97-AF65-F5344CB8AC3E}">
        <p14:creationId xmlns:p14="http://schemas.microsoft.com/office/powerpoint/2010/main" val="859256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2" grpId="0" animBg="1"/>
      <p:bldP spid="11" grpId="0" animBg="1"/>
      <p:bldP spid="8"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620000" y="1620000"/>
            <a:ext cx="7200000" cy="2160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lang="en-GB" sz="3400" b="1" kern="0" cap="none" baseline="0" dirty="0">
                <a:solidFill>
                  <a:srgbClr val="C00000"/>
                </a:solidFill>
                <a:effectLst/>
                <a:latin typeface="Calibri" pitchFamily="34" charset="0"/>
                <a:ea typeface="+mj-ea"/>
                <a:cs typeface="+mj-cs"/>
              </a:defRPr>
            </a:lvl1pPr>
            <a:lvl2pPr algn="ctr" rtl="0" eaLnBrk="1" fontAlgn="base" hangingPunct="1">
              <a:spcBef>
                <a:spcPct val="0"/>
              </a:spcBef>
              <a:spcAft>
                <a:spcPct val="0"/>
              </a:spcAft>
              <a:defRPr sz="2800" b="1">
                <a:solidFill>
                  <a:srgbClr val="FF0000"/>
                </a:solidFill>
                <a:latin typeface="Arial Narrow" pitchFamily="34" charset="0"/>
              </a:defRPr>
            </a:lvl2pPr>
            <a:lvl3pPr algn="ctr" rtl="0" eaLnBrk="1" fontAlgn="base" hangingPunct="1">
              <a:spcBef>
                <a:spcPct val="0"/>
              </a:spcBef>
              <a:spcAft>
                <a:spcPct val="0"/>
              </a:spcAft>
              <a:defRPr sz="2800" b="1">
                <a:solidFill>
                  <a:srgbClr val="FF0000"/>
                </a:solidFill>
                <a:latin typeface="Arial Narrow" pitchFamily="34" charset="0"/>
              </a:defRPr>
            </a:lvl3pPr>
            <a:lvl4pPr algn="ctr" rtl="0" eaLnBrk="1" fontAlgn="base" hangingPunct="1">
              <a:spcBef>
                <a:spcPct val="0"/>
              </a:spcBef>
              <a:spcAft>
                <a:spcPct val="0"/>
              </a:spcAft>
              <a:defRPr sz="2800" b="1">
                <a:solidFill>
                  <a:srgbClr val="FF0000"/>
                </a:solidFill>
                <a:latin typeface="Arial Narrow" pitchFamily="34" charset="0"/>
              </a:defRPr>
            </a:lvl4pPr>
            <a:lvl5pPr algn="ctr" rtl="0" eaLnBrk="1" fontAlgn="base" hangingPunct="1">
              <a:spcBef>
                <a:spcPct val="0"/>
              </a:spcBef>
              <a:spcAft>
                <a:spcPct val="0"/>
              </a:spcAft>
              <a:defRPr sz="2800" b="1">
                <a:solidFill>
                  <a:srgbClr val="FF0000"/>
                </a:solidFill>
                <a:latin typeface="Arial Narrow" pitchFamily="34" charset="0"/>
              </a:defRPr>
            </a:lvl5pPr>
            <a:lvl6pPr marL="457200" algn="ctr" rtl="0" eaLnBrk="1" fontAlgn="base" hangingPunct="1">
              <a:spcBef>
                <a:spcPct val="0"/>
              </a:spcBef>
              <a:spcAft>
                <a:spcPct val="0"/>
              </a:spcAft>
              <a:defRPr sz="2800" b="1">
                <a:solidFill>
                  <a:srgbClr val="FF0000"/>
                </a:solidFill>
                <a:latin typeface="Arial Narrow" pitchFamily="34" charset="0"/>
              </a:defRPr>
            </a:lvl6pPr>
            <a:lvl7pPr marL="914400" algn="ctr" rtl="0" eaLnBrk="1" fontAlgn="base" hangingPunct="1">
              <a:spcBef>
                <a:spcPct val="0"/>
              </a:spcBef>
              <a:spcAft>
                <a:spcPct val="0"/>
              </a:spcAft>
              <a:defRPr sz="2800" b="1">
                <a:solidFill>
                  <a:srgbClr val="FF0000"/>
                </a:solidFill>
                <a:latin typeface="Arial Narrow" pitchFamily="34" charset="0"/>
              </a:defRPr>
            </a:lvl7pPr>
            <a:lvl8pPr marL="1371600" algn="ctr" rtl="0" eaLnBrk="1" fontAlgn="base" hangingPunct="1">
              <a:spcBef>
                <a:spcPct val="0"/>
              </a:spcBef>
              <a:spcAft>
                <a:spcPct val="0"/>
              </a:spcAft>
              <a:defRPr sz="2800" b="1">
                <a:solidFill>
                  <a:srgbClr val="FF0000"/>
                </a:solidFill>
                <a:latin typeface="Arial Narrow" pitchFamily="34" charset="0"/>
              </a:defRPr>
            </a:lvl8pPr>
            <a:lvl9pPr marL="1828800" algn="ctr" rtl="0" eaLnBrk="1" fontAlgn="base" hangingPunct="1">
              <a:spcBef>
                <a:spcPct val="0"/>
              </a:spcBef>
              <a:spcAft>
                <a:spcPct val="0"/>
              </a:spcAft>
              <a:defRPr sz="2800" b="1">
                <a:solidFill>
                  <a:srgbClr val="FF0000"/>
                </a:solidFill>
                <a:latin typeface="Arial Narrow" pitchFamily="34" charset="0"/>
              </a:defRPr>
            </a:lvl9pPr>
          </a:lstStyle>
          <a:p>
            <a:pPr algn="l"/>
            <a:r>
              <a:rPr lang="en-US" sz="2800" dirty="0">
                <a:solidFill>
                  <a:srgbClr val="000090"/>
                </a:solidFill>
                <a:latin typeface="Arial" panose="020B0604020202020204" pitchFamily="34" charset="0"/>
                <a:cs typeface="Arial" panose="020B0604020202020204" pitchFamily="34" charset="0"/>
              </a:rPr>
              <a:t>METHODOLOGY FOR CLUSTER ANALYSIS, CLUSTER DEVELOPMENT AND SUPPORT POLICIES</a:t>
            </a:r>
            <a:endParaRPr lang="en-US" sz="2000" dirty="0">
              <a:solidFill>
                <a:srgbClr val="000090"/>
              </a:solidFill>
              <a:latin typeface="Arial" panose="020B0604020202020204" pitchFamily="34" charset="0"/>
              <a:cs typeface="Arial" panose="020B0604020202020204" pitchFamily="34" charset="0"/>
            </a:endParaRPr>
          </a:p>
        </p:txBody>
      </p:sp>
      <p:sp>
        <p:nvSpPr>
          <p:cNvPr id="5" name="Rectangle 4"/>
          <p:cNvSpPr/>
          <p:nvPr/>
        </p:nvSpPr>
        <p:spPr bwMode="auto">
          <a:xfrm>
            <a:off x="1620000" y="540000"/>
            <a:ext cx="7200000" cy="50400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r>
              <a:rPr lang="en-GB" sz="2800" b="1" dirty="0">
                <a:solidFill>
                  <a:srgbClr val="000090"/>
                </a:solidFill>
                <a:latin typeface="Arial"/>
                <a:cs typeface="Arial"/>
              </a:rPr>
              <a:t>WORKSHOP</a:t>
            </a:r>
            <a:endParaRPr lang="hr-HR" sz="2800" b="1" kern="0" dirty="0">
              <a:solidFill>
                <a:srgbClr val="000090"/>
              </a:solidFill>
              <a:latin typeface="Arial"/>
            </a:endParaRPr>
          </a:p>
        </p:txBody>
      </p:sp>
    </p:spTree>
    <p:extLst>
      <p:ext uri="{BB962C8B-B14F-4D97-AF65-F5344CB8AC3E}">
        <p14:creationId xmlns:p14="http://schemas.microsoft.com/office/powerpoint/2010/main" val="400298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p:cNvSpPr/>
          <p:nvPr/>
        </p:nvSpPr>
        <p:spPr bwMode="auto">
          <a:xfrm>
            <a:off x="5045529" y="4033820"/>
            <a:ext cx="1888671" cy="309580"/>
          </a:xfrm>
          <a:prstGeom prst="roundRect">
            <a:avLst/>
          </a:prstGeom>
          <a:solidFill>
            <a:schemeClr val="accent5"/>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pitchFamily="34" charset="0"/>
            </a:endParaRPr>
          </a:p>
        </p:txBody>
      </p:sp>
      <p:sp>
        <p:nvSpPr>
          <p:cNvPr id="7" name="Rectangle: Rounded Corners 6"/>
          <p:cNvSpPr/>
          <p:nvPr/>
        </p:nvSpPr>
        <p:spPr bwMode="auto">
          <a:xfrm>
            <a:off x="2797629" y="3557717"/>
            <a:ext cx="2723400" cy="360925"/>
          </a:xfrm>
          <a:prstGeom prst="roundRect">
            <a:avLst/>
          </a:prstGeom>
          <a:solidFill>
            <a:schemeClr val="accent5"/>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pitchFamily="34" charset="0"/>
            </a:endParaRPr>
          </a:p>
        </p:txBody>
      </p:sp>
      <p:sp>
        <p:nvSpPr>
          <p:cNvPr id="8" name="Rectangle: Rounded Corners 7"/>
          <p:cNvSpPr/>
          <p:nvPr/>
        </p:nvSpPr>
        <p:spPr bwMode="auto">
          <a:xfrm>
            <a:off x="2797628" y="2813118"/>
            <a:ext cx="3603171" cy="356891"/>
          </a:xfrm>
          <a:prstGeom prst="roundRect">
            <a:avLst/>
          </a:prstGeom>
          <a:solidFill>
            <a:schemeClr val="accent5"/>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tx1"/>
              </a:solidFill>
              <a:effectLst/>
              <a:latin typeface="Arial" pitchFamily="34" charset="0"/>
            </a:endParaRPr>
          </a:p>
        </p:txBody>
      </p:sp>
      <p:sp>
        <p:nvSpPr>
          <p:cNvPr id="9" name="Rectangle: Rounded Corners 8"/>
          <p:cNvSpPr/>
          <p:nvPr/>
        </p:nvSpPr>
        <p:spPr bwMode="auto">
          <a:xfrm>
            <a:off x="1997528" y="2019275"/>
            <a:ext cx="2650671" cy="391459"/>
          </a:xfrm>
          <a:prstGeom prst="roundRect">
            <a:avLst/>
          </a:prstGeom>
          <a:solidFill>
            <a:schemeClr val="accent5"/>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pitchFamily="34" charset="0"/>
            </a:endParaRPr>
          </a:p>
        </p:txBody>
      </p:sp>
      <p:sp>
        <p:nvSpPr>
          <p:cNvPr id="12" name="Rectangle: Rounded Corners 11"/>
          <p:cNvSpPr/>
          <p:nvPr/>
        </p:nvSpPr>
        <p:spPr bwMode="auto">
          <a:xfrm>
            <a:off x="6553200" y="1295400"/>
            <a:ext cx="2209800" cy="343556"/>
          </a:xfrm>
          <a:prstGeom prst="roundRect">
            <a:avLst/>
          </a:prstGeom>
          <a:solidFill>
            <a:schemeClr val="accent5"/>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pitchFamily="34" charset="0"/>
            </a:endParaRPr>
          </a:p>
        </p:txBody>
      </p:sp>
      <p:sp>
        <p:nvSpPr>
          <p:cNvPr id="13" name="Rectangle: Rounded Corners 12"/>
          <p:cNvSpPr/>
          <p:nvPr/>
        </p:nvSpPr>
        <p:spPr bwMode="auto">
          <a:xfrm>
            <a:off x="1921329" y="1649840"/>
            <a:ext cx="1202871" cy="324226"/>
          </a:xfrm>
          <a:prstGeom prst="roundRect">
            <a:avLst/>
          </a:prstGeom>
          <a:solidFill>
            <a:schemeClr val="accent5"/>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pitchFamily="34" charset="0"/>
            </a:endParaRPr>
          </a:p>
        </p:txBody>
      </p:sp>
      <p:sp>
        <p:nvSpPr>
          <p:cNvPr id="10" name="Rectangle: Rounded Corners 9"/>
          <p:cNvSpPr/>
          <p:nvPr/>
        </p:nvSpPr>
        <p:spPr bwMode="auto">
          <a:xfrm>
            <a:off x="1921328" y="1271952"/>
            <a:ext cx="2193471" cy="299730"/>
          </a:xfrm>
          <a:prstGeom prst="roundRect">
            <a:avLst/>
          </a:prstGeom>
          <a:solidFill>
            <a:schemeClr val="accent5"/>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pitchFamily="34" charset="0"/>
            </a:endParaRPr>
          </a:p>
        </p:txBody>
      </p:sp>
      <p:sp>
        <p:nvSpPr>
          <p:cNvPr id="5" name="Rectangle 4"/>
          <p:cNvSpPr/>
          <p:nvPr/>
        </p:nvSpPr>
        <p:spPr>
          <a:xfrm>
            <a:off x="1620000" y="1260000"/>
            <a:ext cx="7143000" cy="3477875"/>
          </a:xfrm>
          <a:prstGeom prst="rect">
            <a:avLst/>
          </a:prstGeom>
        </p:spPr>
        <p:txBody>
          <a:bodyPr wrap="square">
            <a:spAutoFit/>
          </a:bodyPr>
          <a:lstStyle/>
          <a:p>
            <a:pPr marL="342900" indent="-342900" algn="just">
              <a:spcAft>
                <a:spcPts val="1200"/>
              </a:spcAft>
              <a:buFont typeface="Arial" panose="020B0604020202020204" pitchFamily="34" charset="0"/>
              <a:buChar char="•"/>
            </a:pPr>
            <a:r>
              <a:rPr lang="en-GB" sz="2000" b="1" dirty="0">
                <a:latin typeface="Arial" panose="020B0604020202020204" pitchFamily="34" charset="0"/>
                <a:cs typeface="Arial" panose="020B0604020202020204" pitchFamily="34" charset="0"/>
              </a:rPr>
              <a:t>Balanced input </a:t>
            </a:r>
            <a:r>
              <a:rPr lang="en-GB" sz="2000" dirty="0">
                <a:latin typeface="Arial" panose="020B0604020202020204" pitchFamily="34" charset="0"/>
                <a:cs typeface="Arial" panose="020B0604020202020204" pitchFamily="34" charset="0"/>
              </a:rPr>
              <a:t>of resources from </a:t>
            </a:r>
            <a:r>
              <a:rPr lang="en-GB" sz="2000" b="1" dirty="0">
                <a:latin typeface="Arial" panose="020B0604020202020204" pitchFamily="34" charset="0"/>
                <a:cs typeface="Arial" panose="020B0604020202020204" pitchFamily="34" charset="0"/>
              </a:rPr>
              <a:t>government and industry</a:t>
            </a:r>
          </a:p>
          <a:p>
            <a:pPr marL="342900" indent="-342900" algn="just">
              <a:spcAft>
                <a:spcPts val="1200"/>
              </a:spcAft>
              <a:buFont typeface="Arial" panose="020B0604020202020204" pitchFamily="34" charset="0"/>
              <a:buChar char="•"/>
            </a:pPr>
            <a:r>
              <a:rPr lang="en-GB" sz="2000" b="1" dirty="0">
                <a:latin typeface="Arial" panose="020B0604020202020204" pitchFamily="34" charset="0"/>
                <a:cs typeface="Arial" panose="020B0604020202020204" pitchFamily="34" charset="0"/>
              </a:rPr>
              <a:t>Selection of clusters </a:t>
            </a:r>
            <a:r>
              <a:rPr lang="en-GB" sz="2000" dirty="0">
                <a:latin typeface="Arial" panose="020B0604020202020204" pitchFamily="34" charset="0"/>
                <a:cs typeface="Arial" panose="020B0604020202020204" pitchFamily="34" charset="0"/>
              </a:rPr>
              <a:t>through a process of competition, implying a weaker form of winner-picking</a:t>
            </a:r>
          </a:p>
          <a:p>
            <a:pPr marL="342900" indent="-342900" algn="just">
              <a:spcAft>
                <a:spcPts val="1200"/>
              </a:spcAft>
              <a:buFont typeface="Arial" panose="020B0604020202020204" pitchFamily="34" charset="0"/>
              <a:buChar char="•"/>
            </a:pPr>
            <a:r>
              <a:rPr lang="en-GB" sz="2000" dirty="0">
                <a:latin typeface="Arial" panose="020B0604020202020204" pitchFamily="34" charset="0"/>
                <a:cs typeface="Arial" panose="020B0604020202020204" pitchFamily="34" charset="0"/>
              </a:rPr>
              <a:t>Mix of </a:t>
            </a:r>
            <a:r>
              <a:rPr lang="en-GB" sz="2000" b="1" dirty="0">
                <a:latin typeface="Arial" panose="020B0604020202020204" pitchFamily="34" charset="0"/>
                <a:cs typeface="Arial" panose="020B0604020202020204" pitchFamily="34" charset="0"/>
              </a:rPr>
              <a:t>competition and cooperation </a:t>
            </a:r>
            <a:r>
              <a:rPr lang="en-GB" sz="2000" dirty="0">
                <a:latin typeface="Arial" panose="020B0604020202020204" pitchFamily="34" charset="0"/>
                <a:cs typeface="Arial" panose="020B0604020202020204" pitchFamily="34" charset="0"/>
              </a:rPr>
              <a:t>as driver of learning and innovation</a:t>
            </a:r>
          </a:p>
          <a:p>
            <a:pPr marL="342900" indent="-342900" algn="just">
              <a:spcAft>
                <a:spcPts val="1200"/>
              </a:spcAft>
              <a:buFont typeface="Arial" panose="020B0604020202020204" pitchFamily="34" charset="0"/>
              <a:buChar char="•"/>
            </a:pPr>
            <a:r>
              <a:rPr lang="en-GB" sz="2000" dirty="0">
                <a:latin typeface="Arial" panose="020B0604020202020204" pitchFamily="34" charset="0"/>
                <a:cs typeface="Arial" panose="020B0604020202020204" pitchFamily="34" charset="0"/>
              </a:rPr>
              <a:t>Mix of </a:t>
            </a:r>
            <a:r>
              <a:rPr lang="en-GB" sz="2000" b="1" dirty="0">
                <a:latin typeface="Arial" panose="020B0604020202020204" pitchFamily="34" charset="0"/>
                <a:cs typeface="Arial" panose="020B0604020202020204" pitchFamily="34" charset="0"/>
              </a:rPr>
              <a:t>SMEs and large firms</a:t>
            </a:r>
          </a:p>
          <a:p>
            <a:pPr marL="342900" indent="-342900" algn="just">
              <a:spcAft>
                <a:spcPts val="1200"/>
              </a:spcAft>
              <a:buFont typeface="Arial" panose="020B0604020202020204" pitchFamily="34" charset="0"/>
              <a:buChar char="•"/>
            </a:pPr>
            <a:r>
              <a:rPr lang="en-GB" sz="2000" dirty="0">
                <a:latin typeface="Arial" panose="020B0604020202020204" pitchFamily="34" charset="0"/>
                <a:cs typeface="Arial" panose="020B0604020202020204" pitchFamily="34" charset="0"/>
              </a:rPr>
              <a:t>Partnerships across the </a:t>
            </a:r>
            <a:r>
              <a:rPr lang="en-GB" altLang="ja-JP" sz="2000" b="1" dirty="0">
                <a:latin typeface="Arial" panose="020B0604020202020204" pitchFamily="34" charset="0"/>
                <a:cs typeface="Arial" panose="020B0604020202020204" pitchFamily="34" charset="0"/>
              </a:rPr>
              <a:t>“triple helix”: </a:t>
            </a:r>
            <a:r>
              <a:rPr lang="en-GB" altLang="ja-JP" sz="2000" dirty="0">
                <a:latin typeface="Arial" panose="020B0604020202020204" pitchFamily="34" charset="0"/>
                <a:cs typeface="Arial" panose="020B0604020202020204" pitchFamily="34" charset="0"/>
              </a:rPr>
              <a:t>cluster firms, government and the academic community</a:t>
            </a:r>
          </a:p>
        </p:txBody>
      </p:sp>
      <p:sp>
        <p:nvSpPr>
          <p:cNvPr id="4" name="Title 1"/>
          <p:cNvSpPr>
            <a:spLocks noGrp="1"/>
          </p:cNvSpPr>
          <p:nvPr>
            <p:ph type="title"/>
          </p:nvPr>
        </p:nvSpPr>
        <p:spPr>
          <a:xfrm>
            <a:off x="1620000" y="540000"/>
            <a:ext cx="7200000" cy="504000"/>
          </a:xfrm>
          <a:solidFill>
            <a:schemeClr val="bg2">
              <a:lumMod val="20000"/>
              <a:lumOff val="80000"/>
            </a:schemeClr>
          </a:solidFill>
        </p:spPr>
        <p:txBody>
          <a:bodyPr/>
          <a:lstStyle/>
          <a:p>
            <a:pPr lvl="1" algn="l">
              <a:spcAft>
                <a:spcPts val="400"/>
              </a:spcAft>
            </a:pPr>
            <a:r>
              <a:rPr lang="en-US" dirty="0">
                <a:solidFill>
                  <a:srgbClr val="000090"/>
                </a:solidFill>
                <a:latin typeface="Arial"/>
                <a:cs typeface="Arial"/>
              </a:rPr>
              <a:t>Cluster initiatives principles </a:t>
            </a:r>
          </a:p>
        </p:txBody>
      </p:sp>
    </p:spTree>
    <p:extLst>
      <p:ext uri="{BB962C8B-B14F-4D97-AF65-F5344CB8AC3E}">
        <p14:creationId xmlns:p14="http://schemas.microsoft.com/office/powerpoint/2010/main" val="3986074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4500"/>
                            </p:stCondLst>
                            <p:childTnLst>
                              <p:par>
                                <p:cTn id="29" presetID="10"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5000"/>
                            </p:stCondLst>
                            <p:childTnLst>
                              <p:par>
                                <p:cTn id="33" presetID="10"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2" grpId="0" animBg="1"/>
      <p:bldP spid="13" grpId="0" animBg="1"/>
      <p:bldP spid="10" grpId="0" animBg="1"/>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re 1"/>
          <p:cNvSpPr>
            <a:spLocks noGrp="1"/>
          </p:cNvSpPr>
          <p:nvPr>
            <p:ph type="title" idx="4294967295"/>
          </p:nvPr>
        </p:nvSpPr>
        <p:spPr>
          <a:xfrm>
            <a:off x="1620000" y="539750"/>
            <a:ext cx="7200900" cy="504825"/>
          </a:xfrm>
          <a:solidFill>
            <a:schemeClr val="bg2">
              <a:lumMod val="20000"/>
              <a:lumOff val="80000"/>
            </a:schemeClr>
          </a:solidFill>
        </p:spPr>
        <p:txBody>
          <a:bodyPr lIns="91440" tIns="45720" rIns="91440" bIns="45720" anchor="b"/>
          <a:lstStyle/>
          <a:p>
            <a:pPr algn="l"/>
            <a:r>
              <a:rPr lang="fr-FR" sz="2800" dirty="0">
                <a:solidFill>
                  <a:srgbClr val="000090"/>
                </a:solidFill>
                <a:latin typeface="Arial" charset="0"/>
                <a:ea typeface="MS Gothic" charset="0"/>
                <a:cs typeface="Arial" charset="0"/>
              </a:rPr>
              <a:t>Cluster initiatives</a:t>
            </a:r>
            <a:endParaRPr lang="fr-FR" sz="2800" b="1" dirty="0">
              <a:solidFill>
                <a:srgbClr val="000090"/>
              </a:solidFill>
              <a:latin typeface="Arial" charset="0"/>
              <a:ea typeface="MS Gothic" charset="0"/>
              <a:cs typeface="Arial" charset="0"/>
            </a:endParaRPr>
          </a:p>
        </p:txBody>
      </p:sp>
      <p:grpSp>
        <p:nvGrpSpPr>
          <p:cNvPr id="2" name="Group 1"/>
          <p:cNvGrpSpPr/>
          <p:nvPr/>
        </p:nvGrpSpPr>
        <p:grpSpPr>
          <a:xfrm>
            <a:off x="1287151" y="1143000"/>
            <a:ext cx="7704449" cy="5022948"/>
            <a:chOff x="1287151" y="1143000"/>
            <a:chExt cx="7704449" cy="5022948"/>
          </a:xfrm>
        </p:grpSpPr>
        <p:sp>
          <p:nvSpPr>
            <p:cNvPr id="6" name="Ellipse 5"/>
            <p:cNvSpPr>
              <a:spLocks noChangeArrowheads="1"/>
            </p:cNvSpPr>
            <p:nvPr/>
          </p:nvSpPr>
          <p:spPr bwMode="auto">
            <a:xfrm>
              <a:off x="1287151" y="2600800"/>
              <a:ext cx="1260000" cy="1260000"/>
            </a:xfrm>
            <a:prstGeom prst="ellipse">
              <a:avLst/>
            </a:prstGeom>
            <a:solidFill>
              <a:srgbClr val="FFDE00"/>
            </a:solidFill>
            <a:ln w="9525">
              <a:noFill/>
              <a:round/>
              <a:headEnd/>
              <a:tailEnd/>
            </a:ln>
            <a:effectLst>
              <a:outerShdw blurRad="12700" dist="20320" dir="5400000" algn="tl" rotWithShape="0">
                <a:prstClr val="black">
                  <a:alpha val="40000"/>
                </a:prstClr>
              </a:outerShdw>
            </a:effectLst>
            <a:extLst/>
          </p:spPr>
          <p:txBody>
            <a:bodyPr anchor="ctr"/>
            <a:lstStyle/>
            <a:p>
              <a:pPr marL="1588" algn="ctr" defTabSz="914400">
                <a:buClrTx/>
                <a:buSzTx/>
                <a:buFontTx/>
                <a:buNone/>
                <a:defRPr/>
              </a:pPr>
              <a:r>
                <a:rPr lang="fr-FR" sz="1400" dirty="0">
                  <a:solidFill>
                    <a:schemeClr val="tx1"/>
                  </a:solidFill>
                  <a:latin typeface="+mn-lt"/>
                  <a:ea typeface="+mn-ea"/>
                  <a:cs typeface="+mn-cs"/>
                </a:rPr>
                <a:t>Cluster initiative definition</a:t>
              </a:r>
            </a:p>
          </p:txBody>
        </p:sp>
        <p:sp>
          <p:nvSpPr>
            <p:cNvPr id="7" name="Ellipse 6"/>
            <p:cNvSpPr>
              <a:spLocks noChangeArrowheads="1"/>
            </p:cNvSpPr>
            <p:nvPr/>
          </p:nvSpPr>
          <p:spPr bwMode="auto">
            <a:xfrm>
              <a:off x="4572000" y="1143000"/>
              <a:ext cx="1260000" cy="1260000"/>
            </a:xfrm>
            <a:prstGeom prst="ellipse">
              <a:avLst/>
            </a:prstGeom>
            <a:solidFill>
              <a:srgbClr val="FF0000"/>
            </a:solidFill>
            <a:ln w="9525">
              <a:noFill/>
              <a:round/>
              <a:headEnd/>
              <a:tailEnd/>
            </a:ln>
            <a:effectLst>
              <a:outerShdw blurRad="12700" dist="20000" dir="5400000" rotWithShape="0">
                <a:srgbClr val="000000">
                  <a:alpha val="37999"/>
                </a:srgbClr>
              </a:outerShdw>
            </a:effectLst>
          </p:spPr>
          <p:txBody>
            <a:bodyPr anchor="ctr"/>
            <a:lstStyle/>
            <a:p>
              <a:pPr marL="1588" algn="ctr" defTabSz="914400">
                <a:buClrTx/>
                <a:buSzTx/>
                <a:buFontTx/>
                <a:buNone/>
                <a:defRPr/>
              </a:pPr>
              <a:r>
                <a:rPr lang="fr-FR" sz="1400" dirty="0">
                  <a:solidFill>
                    <a:schemeClr val="bg1"/>
                  </a:solidFill>
                  <a:latin typeface="+mn-lt"/>
                  <a:ea typeface="+mn-ea"/>
                  <a:cs typeface="+mn-cs"/>
                </a:rPr>
                <a:t>Public authority</a:t>
              </a:r>
            </a:p>
          </p:txBody>
        </p:sp>
        <p:grpSp>
          <p:nvGrpSpPr>
            <p:cNvPr id="11" name="Group 10"/>
            <p:cNvGrpSpPr/>
            <p:nvPr/>
          </p:nvGrpSpPr>
          <p:grpSpPr>
            <a:xfrm>
              <a:off x="1835150" y="4724400"/>
              <a:ext cx="1441450" cy="1152525"/>
              <a:chOff x="1835150" y="5300663"/>
              <a:chExt cx="1441450" cy="1152525"/>
            </a:xfrm>
          </p:grpSpPr>
          <p:sp>
            <p:nvSpPr>
              <p:cNvPr id="4" name="Ellipse 3"/>
              <p:cNvSpPr/>
              <p:nvPr/>
            </p:nvSpPr>
            <p:spPr bwMode="auto">
              <a:xfrm>
                <a:off x="2411413" y="5300663"/>
                <a:ext cx="865187" cy="865187"/>
              </a:xfrm>
              <a:prstGeom prst="ellipse">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marL="1588" algn="ctr" defTabSz="914400">
                  <a:lnSpc>
                    <a:spcPct val="120000"/>
                  </a:lnSpc>
                  <a:buClrTx/>
                  <a:buSzTx/>
                  <a:buFontTx/>
                  <a:buNone/>
                  <a:defRPr/>
                </a:pPr>
                <a:endParaRPr lang="fr-FR" sz="1200" dirty="0">
                  <a:solidFill>
                    <a:schemeClr val="tx1"/>
                  </a:solidFill>
                </a:endParaRPr>
              </a:p>
            </p:txBody>
          </p:sp>
          <p:sp>
            <p:nvSpPr>
              <p:cNvPr id="21" name="Ellipse 20"/>
              <p:cNvSpPr/>
              <p:nvPr/>
            </p:nvSpPr>
            <p:spPr bwMode="auto">
              <a:xfrm>
                <a:off x="1908175" y="5876925"/>
                <a:ext cx="576263" cy="576263"/>
              </a:xfrm>
              <a:prstGeom prst="ellipse">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marL="1588" algn="ctr" defTabSz="914400">
                  <a:lnSpc>
                    <a:spcPct val="120000"/>
                  </a:lnSpc>
                  <a:buClrTx/>
                  <a:buSzTx/>
                  <a:buFontTx/>
                  <a:buNone/>
                  <a:defRPr/>
                </a:pPr>
                <a:endParaRPr lang="fr-FR" sz="1400" dirty="0">
                  <a:solidFill>
                    <a:schemeClr val="tx1"/>
                  </a:solidFill>
                </a:endParaRPr>
              </a:p>
            </p:txBody>
          </p:sp>
          <p:sp>
            <p:nvSpPr>
              <p:cNvPr id="25" name="Ellipse 24"/>
              <p:cNvSpPr/>
              <p:nvPr/>
            </p:nvSpPr>
            <p:spPr bwMode="auto">
              <a:xfrm>
                <a:off x="1835150" y="5300663"/>
                <a:ext cx="433388" cy="431800"/>
              </a:xfrm>
              <a:prstGeom prst="ellipse">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marL="1588" algn="ctr" defTabSz="914400">
                  <a:lnSpc>
                    <a:spcPct val="120000"/>
                  </a:lnSpc>
                  <a:buClrTx/>
                  <a:buSzTx/>
                  <a:buFontTx/>
                  <a:buNone/>
                  <a:defRPr/>
                </a:pPr>
                <a:endParaRPr lang="fr-FR" sz="1400" dirty="0">
                  <a:solidFill>
                    <a:schemeClr val="tx1"/>
                  </a:solidFill>
                </a:endParaRPr>
              </a:p>
            </p:txBody>
          </p:sp>
        </p:grpSp>
        <p:sp>
          <p:nvSpPr>
            <p:cNvPr id="26" name="Ellipse 25"/>
            <p:cNvSpPr>
              <a:spLocks noChangeArrowheads="1"/>
            </p:cNvSpPr>
            <p:nvPr/>
          </p:nvSpPr>
          <p:spPr bwMode="auto">
            <a:xfrm>
              <a:off x="2920927" y="2600800"/>
              <a:ext cx="1260000" cy="1260000"/>
            </a:xfrm>
            <a:prstGeom prst="ellipse">
              <a:avLst/>
            </a:prstGeom>
            <a:solidFill>
              <a:srgbClr val="FFDE00"/>
            </a:solidFill>
            <a:ln w="9525">
              <a:noFill/>
              <a:round/>
              <a:headEnd/>
              <a:tailEnd/>
            </a:ln>
            <a:effectLst>
              <a:outerShdw blurRad="12700" dist="20320" dir="5400000" algn="tl" rotWithShape="0">
                <a:prstClr val="black">
                  <a:alpha val="40000"/>
                </a:prstClr>
              </a:outerShdw>
            </a:effectLst>
            <a:extLst/>
          </p:spPr>
          <p:txBody>
            <a:bodyPr anchor="ctr"/>
            <a:lstStyle/>
            <a:p>
              <a:pPr marL="1588" algn="ctr" defTabSz="914400">
                <a:buClrTx/>
                <a:buSzTx/>
                <a:buFontTx/>
                <a:buNone/>
                <a:defRPr/>
              </a:pPr>
              <a:r>
                <a:rPr lang="fr-FR" sz="1400" dirty="0">
                  <a:solidFill>
                    <a:schemeClr val="tx1"/>
                  </a:solidFill>
                  <a:latin typeface="+mn-lt"/>
                  <a:ea typeface="+mn-ea"/>
                  <a:cs typeface="+mn-cs"/>
                </a:rPr>
                <a:t>Call for proposals</a:t>
              </a:r>
            </a:p>
          </p:txBody>
        </p:sp>
        <p:sp>
          <p:nvSpPr>
            <p:cNvPr id="27" name="Flèche droite 26"/>
            <p:cNvSpPr>
              <a:spLocks noChangeArrowheads="1"/>
            </p:cNvSpPr>
            <p:nvPr/>
          </p:nvSpPr>
          <p:spPr bwMode="auto">
            <a:xfrm>
              <a:off x="2628106" y="2946400"/>
              <a:ext cx="215900" cy="576263"/>
            </a:xfrm>
            <a:prstGeom prst="rightArrow">
              <a:avLst>
                <a:gd name="adj1" fmla="val 50000"/>
                <a:gd name="adj2" fmla="val 50000"/>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Lst>
          </p:spPr>
          <p:txBody>
            <a:bodyPr anchor="ctr"/>
            <a:lstStyle/>
            <a:p>
              <a:pPr marL="1588" algn="ctr" defTabSz="914400">
                <a:lnSpc>
                  <a:spcPct val="120000"/>
                </a:lnSpc>
                <a:buClrTx/>
                <a:buSzTx/>
                <a:buFontTx/>
                <a:buNone/>
                <a:defRPr/>
              </a:pPr>
              <a:endParaRPr lang="fr-FR" sz="1400" dirty="0">
                <a:solidFill>
                  <a:schemeClr val="tx1"/>
                </a:solidFill>
                <a:latin typeface="+mn-lt"/>
                <a:ea typeface="+mn-ea"/>
                <a:cs typeface="+mn-cs"/>
              </a:endParaRPr>
            </a:p>
          </p:txBody>
        </p:sp>
        <p:sp>
          <p:nvSpPr>
            <p:cNvPr id="28" name="Flèche droite 27"/>
            <p:cNvSpPr>
              <a:spLocks noChangeArrowheads="1"/>
            </p:cNvSpPr>
            <p:nvPr/>
          </p:nvSpPr>
          <p:spPr bwMode="auto">
            <a:xfrm rot="-5400000">
              <a:off x="2070156" y="3819469"/>
              <a:ext cx="900000" cy="576263"/>
            </a:xfrm>
            <a:prstGeom prst="rightArrow">
              <a:avLst>
                <a:gd name="adj1" fmla="val 50000"/>
                <a:gd name="adj2" fmla="val 50001"/>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Lst>
          </p:spPr>
          <p:txBody>
            <a:bodyPr anchor="ctr"/>
            <a:lstStyle/>
            <a:p>
              <a:pPr marL="1588" algn="ctr" defTabSz="914400">
                <a:lnSpc>
                  <a:spcPct val="120000"/>
                </a:lnSpc>
                <a:buClrTx/>
                <a:buSzTx/>
                <a:buFontTx/>
                <a:buNone/>
                <a:defRPr/>
              </a:pPr>
              <a:r>
                <a:rPr lang="fr-FR" sz="1400" dirty="0">
                  <a:solidFill>
                    <a:schemeClr val="tx1"/>
                  </a:solidFill>
                  <a:latin typeface="+mn-lt"/>
                  <a:ea typeface="+mn-ea"/>
                  <a:cs typeface="+mn-cs"/>
                </a:rPr>
                <a:t>Answer</a:t>
              </a:r>
            </a:p>
          </p:txBody>
        </p:sp>
        <p:sp>
          <p:nvSpPr>
            <p:cNvPr id="31" name="Ellipse 30"/>
            <p:cNvSpPr>
              <a:spLocks noChangeArrowheads="1"/>
            </p:cNvSpPr>
            <p:nvPr/>
          </p:nvSpPr>
          <p:spPr bwMode="auto">
            <a:xfrm>
              <a:off x="4495800" y="2600800"/>
              <a:ext cx="1368000" cy="1260000"/>
            </a:xfrm>
            <a:prstGeom prst="ellipse">
              <a:avLst/>
            </a:prstGeom>
            <a:solidFill>
              <a:srgbClr val="FFDE00"/>
            </a:solidFill>
            <a:ln w="9525">
              <a:noFill/>
              <a:round/>
              <a:headEnd/>
              <a:tailEnd/>
            </a:ln>
            <a:effectLst>
              <a:outerShdw blurRad="12700" dist="20320" dir="5400000" algn="tl" rotWithShape="0">
                <a:prstClr val="black">
                  <a:alpha val="40000"/>
                </a:prstClr>
              </a:outerShdw>
            </a:effectLst>
            <a:extLst/>
          </p:spPr>
          <p:txBody>
            <a:bodyPr anchor="ctr"/>
            <a:lstStyle/>
            <a:p>
              <a:pPr marL="1588" algn="ctr" defTabSz="914400">
                <a:buClrTx/>
                <a:buSzTx/>
                <a:buFontTx/>
                <a:buNone/>
                <a:defRPr/>
              </a:pPr>
              <a:r>
                <a:rPr lang="fr-FR" sz="1400" dirty="0">
                  <a:solidFill>
                    <a:schemeClr val="tx1"/>
                  </a:solidFill>
                  <a:latin typeface="+mn-lt"/>
                  <a:ea typeface="+mn-ea"/>
                  <a:cs typeface="+mn-cs"/>
                </a:rPr>
                <a:t>Cluster selection/</a:t>
              </a:r>
            </a:p>
            <a:p>
              <a:pPr marL="1588" algn="ctr" defTabSz="914400">
                <a:buClrTx/>
                <a:buSzTx/>
                <a:buFontTx/>
                <a:buNone/>
                <a:defRPr/>
              </a:pPr>
              <a:r>
                <a:rPr lang="fr-FR" sz="1400" dirty="0">
                  <a:solidFill>
                    <a:schemeClr val="tx1"/>
                  </a:solidFill>
                  <a:latin typeface="+mn-lt"/>
                  <a:ea typeface="+mn-ea"/>
                  <a:cs typeface="+mn-cs"/>
                </a:rPr>
                <a:t>labellisation</a:t>
              </a:r>
            </a:p>
          </p:txBody>
        </p:sp>
        <p:sp>
          <p:nvSpPr>
            <p:cNvPr id="32" name="Flèche droite 31"/>
            <p:cNvSpPr>
              <a:spLocks noChangeArrowheads="1"/>
            </p:cNvSpPr>
            <p:nvPr/>
          </p:nvSpPr>
          <p:spPr bwMode="auto">
            <a:xfrm>
              <a:off x="4229291" y="2946400"/>
              <a:ext cx="215900" cy="576263"/>
            </a:xfrm>
            <a:prstGeom prst="rightArrow">
              <a:avLst>
                <a:gd name="adj1" fmla="val 50000"/>
                <a:gd name="adj2" fmla="val 50000"/>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Lst>
          </p:spPr>
          <p:txBody>
            <a:bodyPr anchor="ctr"/>
            <a:lstStyle/>
            <a:p>
              <a:pPr marL="1588" algn="ctr" defTabSz="914400">
                <a:lnSpc>
                  <a:spcPct val="120000"/>
                </a:lnSpc>
                <a:buClrTx/>
                <a:buSzTx/>
                <a:buFontTx/>
                <a:buNone/>
                <a:defRPr/>
              </a:pPr>
              <a:endParaRPr lang="fr-FR" sz="1400" dirty="0">
                <a:solidFill>
                  <a:schemeClr val="tx1"/>
                </a:solidFill>
                <a:latin typeface="+mn-lt"/>
                <a:ea typeface="+mn-ea"/>
                <a:cs typeface="+mn-cs"/>
              </a:endParaRPr>
            </a:p>
          </p:txBody>
        </p:sp>
        <p:sp>
          <p:nvSpPr>
            <p:cNvPr id="39949" name="ZoneTexte 29"/>
            <p:cNvSpPr txBox="1">
              <a:spLocks noChangeArrowheads="1"/>
            </p:cNvSpPr>
            <p:nvPr/>
          </p:nvSpPr>
          <p:spPr bwMode="auto">
            <a:xfrm>
              <a:off x="2273564" y="5858171"/>
              <a:ext cx="212010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bg1"/>
                  </a:solidFill>
                  <a:latin typeface="Times New Roman" charset="0"/>
                  <a:ea typeface="MS Gothic" charset="0"/>
                  <a:cs typeface="MS Gothic" charset="0"/>
                </a:defRPr>
              </a:lvl1pPr>
              <a:lvl2pPr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MS Gothic" charset="0"/>
                  <a:cs typeface="MS Gothic" charset="0"/>
                </a:defRPr>
              </a:lvl9pPr>
            </a:lstStyle>
            <a:p>
              <a:pPr defTabSz="914400" eaLnBrk="1" hangingPunct="1">
                <a:buClrTx/>
                <a:buSzTx/>
                <a:buFontTx/>
                <a:buNone/>
              </a:pPr>
              <a:r>
                <a:rPr lang="fr-FR" sz="1400" dirty="0">
                  <a:solidFill>
                    <a:srgbClr val="000090"/>
                  </a:solidFill>
                  <a:latin typeface="Arial" charset="0"/>
                  <a:cs typeface="Arial" charset="0"/>
                </a:rPr>
                <a:t>Cluster organisations</a:t>
              </a:r>
            </a:p>
          </p:txBody>
        </p:sp>
        <p:sp>
          <p:nvSpPr>
            <p:cNvPr id="36" name="Flèche droite 35"/>
            <p:cNvSpPr>
              <a:spLocks noChangeArrowheads="1"/>
            </p:cNvSpPr>
            <p:nvPr/>
          </p:nvSpPr>
          <p:spPr bwMode="auto">
            <a:xfrm>
              <a:off x="3419475" y="4800600"/>
              <a:ext cx="215900" cy="576262"/>
            </a:xfrm>
            <a:prstGeom prst="rightArrow">
              <a:avLst>
                <a:gd name="adj1" fmla="val 50000"/>
                <a:gd name="adj2" fmla="val 50000"/>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Lst>
          </p:spPr>
          <p:txBody>
            <a:bodyPr anchor="ctr"/>
            <a:lstStyle/>
            <a:p>
              <a:pPr marL="1588" algn="ctr" defTabSz="914400">
                <a:lnSpc>
                  <a:spcPct val="120000"/>
                </a:lnSpc>
                <a:buClrTx/>
                <a:buSzTx/>
                <a:buFontTx/>
                <a:buNone/>
                <a:defRPr/>
              </a:pPr>
              <a:endParaRPr lang="fr-FR" sz="1400" dirty="0">
                <a:solidFill>
                  <a:schemeClr val="tx1"/>
                </a:solidFill>
                <a:latin typeface="+mn-lt"/>
                <a:ea typeface="+mn-ea"/>
                <a:cs typeface="+mn-cs"/>
              </a:endParaRPr>
            </a:p>
          </p:txBody>
        </p:sp>
        <p:sp>
          <p:nvSpPr>
            <p:cNvPr id="41" name="Ellipse 40"/>
            <p:cNvSpPr>
              <a:spLocks noChangeArrowheads="1"/>
            </p:cNvSpPr>
            <p:nvPr/>
          </p:nvSpPr>
          <p:spPr bwMode="auto">
            <a:xfrm>
              <a:off x="6172200" y="2600800"/>
              <a:ext cx="1260000" cy="1260000"/>
            </a:xfrm>
            <a:prstGeom prst="ellipse">
              <a:avLst/>
            </a:prstGeom>
            <a:solidFill>
              <a:srgbClr val="FFDE00"/>
            </a:solidFill>
            <a:ln w="9525">
              <a:noFill/>
              <a:round/>
              <a:headEnd/>
              <a:tailEnd/>
            </a:ln>
            <a:effectLst>
              <a:outerShdw blurRad="12700" dist="20320" dir="5400000" algn="tl" rotWithShape="0">
                <a:prstClr val="black">
                  <a:alpha val="40000"/>
                </a:prstClr>
              </a:outerShdw>
            </a:effectLst>
            <a:extLst/>
          </p:spPr>
          <p:txBody>
            <a:bodyPr anchor="ctr"/>
            <a:lstStyle/>
            <a:p>
              <a:pPr marL="1588" algn="ctr" defTabSz="914400">
                <a:buClrTx/>
                <a:buSzTx/>
                <a:buFontTx/>
                <a:buNone/>
                <a:defRPr/>
              </a:pPr>
              <a:r>
                <a:rPr lang="fr-FR" sz="1400" dirty="0">
                  <a:solidFill>
                    <a:schemeClr val="tx1"/>
                  </a:solidFill>
                  <a:latin typeface="+mn-lt"/>
                  <a:ea typeface="+mn-ea"/>
                  <a:cs typeface="+mn-cs"/>
                </a:rPr>
                <a:t>Cluster funding</a:t>
              </a:r>
            </a:p>
          </p:txBody>
        </p:sp>
        <p:sp>
          <p:nvSpPr>
            <p:cNvPr id="42" name="Flèche droite 41"/>
            <p:cNvSpPr>
              <a:spLocks noChangeArrowheads="1"/>
            </p:cNvSpPr>
            <p:nvPr/>
          </p:nvSpPr>
          <p:spPr bwMode="auto">
            <a:xfrm>
              <a:off x="5908833" y="2946400"/>
              <a:ext cx="215900" cy="576263"/>
            </a:xfrm>
            <a:prstGeom prst="rightArrow">
              <a:avLst>
                <a:gd name="adj1" fmla="val 50000"/>
                <a:gd name="adj2" fmla="val 50000"/>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Lst>
          </p:spPr>
          <p:txBody>
            <a:bodyPr anchor="ctr"/>
            <a:lstStyle/>
            <a:p>
              <a:pPr marL="1588" algn="ctr" defTabSz="914400">
                <a:lnSpc>
                  <a:spcPct val="120000"/>
                </a:lnSpc>
                <a:buClrTx/>
                <a:buSzTx/>
                <a:buFontTx/>
                <a:buNone/>
                <a:defRPr/>
              </a:pPr>
              <a:endParaRPr lang="fr-FR" sz="1400" dirty="0">
                <a:solidFill>
                  <a:schemeClr val="tx1"/>
                </a:solidFill>
                <a:latin typeface="+mn-lt"/>
                <a:ea typeface="+mn-ea"/>
                <a:cs typeface="+mn-cs"/>
              </a:endParaRPr>
            </a:p>
          </p:txBody>
        </p:sp>
        <p:grpSp>
          <p:nvGrpSpPr>
            <p:cNvPr id="12" name="Group 11"/>
            <p:cNvGrpSpPr/>
            <p:nvPr/>
          </p:nvGrpSpPr>
          <p:grpSpPr>
            <a:xfrm>
              <a:off x="3851275" y="4724400"/>
              <a:ext cx="1441450" cy="1152525"/>
              <a:chOff x="3851275" y="5300663"/>
              <a:chExt cx="1441450" cy="1152525"/>
            </a:xfrm>
          </p:grpSpPr>
          <p:sp>
            <p:nvSpPr>
              <p:cNvPr id="43" name="Ellipse 42"/>
              <p:cNvSpPr>
                <a:spLocks noChangeArrowheads="1"/>
              </p:cNvSpPr>
              <p:nvPr/>
            </p:nvSpPr>
            <p:spPr bwMode="auto">
              <a:xfrm>
                <a:off x="4427538" y="5300663"/>
                <a:ext cx="865187" cy="865187"/>
              </a:xfrm>
              <a:prstGeom prst="ellipse">
                <a:avLst/>
              </a:prstGeom>
              <a:solidFill>
                <a:srgbClr val="000090"/>
              </a:solidFill>
              <a:ln w="9525">
                <a:noFill/>
                <a:round/>
                <a:headEnd/>
                <a:tailEnd/>
              </a:ln>
              <a:effectLst>
                <a:outerShdw blurRad="12700" dist="20000" dir="5400000" rotWithShape="0">
                  <a:srgbClr val="000000">
                    <a:alpha val="37999"/>
                  </a:srgbClr>
                </a:outerShdw>
              </a:effectLst>
            </p:spPr>
            <p:txBody>
              <a:bodyPr anchor="ctr"/>
              <a:lstStyle/>
              <a:p>
                <a:pPr marL="1588" algn="ctr" defTabSz="914400">
                  <a:lnSpc>
                    <a:spcPct val="120000"/>
                  </a:lnSpc>
                  <a:buClrTx/>
                  <a:buSzTx/>
                  <a:buFontTx/>
                  <a:buNone/>
                  <a:defRPr/>
                </a:pPr>
                <a:endParaRPr lang="fr-FR" sz="1200" dirty="0">
                  <a:solidFill>
                    <a:schemeClr val="tx1"/>
                  </a:solidFill>
                  <a:latin typeface="+mn-lt"/>
                  <a:ea typeface="+mn-ea"/>
                  <a:cs typeface="+mn-cs"/>
                </a:endParaRPr>
              </a:p>
            </p:txBody>
          </p:sp>
          <p:sp>
            <p:nvSpPr>
              <p:cNvPr id="44" name="Ellipse 43"/>
              <p:cNvSpPr/>
              <p:nvPr/>
            </p:nvSpPr>
            <p:spPr bwMode="auto">
              <a:xfrm>
                <a:off x="3924300" y="5876925"/>
                <a:ext cx="576263" cy="576263"/>
              </a:xfrm>
              <a:prstGeom prst="ellipse">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marL="1588" algn="ctr" defTabSz="914400">
                  <a:lnSpc>
                    <a:spcPct val="120000"/>
                  </a:lnSpc>
                  <a:buClrTx/>
                  <a:buSzTx/>
                  <a:buFontTx/>
                  <a:buNone/>
                  <a:defRPr/>
                </a:pPr>
                <a:endParaRPr lang="fr-FR" sz="1400" dirty="0">
                  <a:solidFill>
                    <a:schemeClr val="tx1"/>
                  </a:solidFill>
                </a:endParaRPr>
              </a:p>
            </p:txBody>
          </p:sp>
          <p:sp>
            <p:nvSpPr>
              <p:cNvPr id="45" name="Ellipse 44"/>
              <p:cNvSpPr>
                <a:spLocks noChangeArrowheads="1"/>
              </p:cNvSpPr>
              <p:nvPr/>
            </p:nvSpPr>
            <p:spPr bwMode="auto">
              <a:xfrm>
                <a:off x="3851275" y="5300663"/>
                <a:ext cx="433388" cy="431800"/>
              </a:xfrm>
              <a:prstGeom prst="ellipse">
                <a:avLst/>
              </a:prstGeom>
              <a:solidFill>
                <a:srgbClr val="000090"/>
              </a:solidFill>
              <a:ln w="9525">
                <a:noFill/>
                <a:round/>
                <a:headEnd/>
                <a:tailEnd/>
              </a:ln>
              <a:effectLst>
                <a:outerShdw blurRad="12700" dist="20000" dir="5400000" rotWithShape="0">
                  <a:srgbClr val="000000">
                    <a:alpha val="37999"/>
                  </a:srgbClr>
                </a:outerShdw>
              </a:effectLst>
            </p:spPr>
            <p:txBody>
              <a:bodyPr anchor="ctr"/>
              <a:lstStyle/>
              <a:p>
                <a:pPr marL="1588" algn="ctr" defTabSz="914400">
                  <a:lnSpc>
                    <a:spcPct val="120000"/>
                  </a:lnSpc>
                  <a:buClrTx/>
                  <a:buSzTx/>
                  <a:buFontTx/>
                  <a:buNone/>
                  <a:defRPr/>
                </a:pPr>
                <a:endParaRPr lang="fr-FR" sz="1400" dirty="0">
                  <a:solidFill>
                    <a:schemeClr val="tx1"/>
                  </a:solidFill>
                  <a:latin typeface="+mn-lt"/>
                  <a:ea typeface="+mn-ea"/>
                  <a:cs typeface="+mn-cs"/>
                </a:endParaRPr>
              </a:p>
            </p:txBody>
          </p:sp>
        </p:grpSp>
        <p:sp>
          <p:nvSpPr>
            <p:cNvPr id="46" name="Flèche gauche 45"/>
            <p:cNvSpPr>
              <a:spLocks noChangeArrowheads="1"/>
            </p:cNvSpPr>
            <p:nvPr/>
          </p:nvSpPr>
          <p:spPr bwMode="auto">
            <a:xfrm rot="-4833792">
              <a:off x="5698172" y="3929310"/>
              <a:ext cx="839365" cy="576262"/>
            </a:xfrm>
            <a:prstGeom prst="leftArrow">
              <a:avLst>
                <a:gd name="adj1" fmla="val 50000"/>
                <a:gd name="adj2" fmla="val 49998"/>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Lst>
          </p:spPr>
          <p:txBody>
            <a:bodyPr anchor="ctr"/>
            <a:lstStyle/>
            <a:p>
              <a:pPr marL="1588" algn="ctr" defTabSz="914400">
                <a:lnSpc>
                  <a:spcPct val="120000"/>
                </a:lnSpc>
                <a:buClrTx/>
                <a:buSzTx/>
                <a:buFontTx/>
                <a:buNone/>
                <a:defRPr/>
              </a:pPr>
              <a:r>
                <a:rPr lang="fr-FR" sz="1400" dirty="0">
                  <a:solidFill>
                    <a:schemeClr val="tx1"/>
                  </a:solidFill>
                  <a:latin typeface="Tahoma" charset="0"/>
                </a:rPr>
                <a:t>€</a:t>
              </a:r>
            </a:p>
          </p:txBody>
        </p:sp>
        <p:sp>
          <p:nvSpPr>
            <p:cNvPr id="47" name="Flèche gauche 46"/>
            <p:cNvSpPr>
              <a:spLocks noChangeArrowheads="1"/>
            </p:cNvSpPr>
            <p:nvPr/>
          </p:nvSpPr>
          <p:spPr bwMode="auto">
            <a:xfrm rot="-6825964">
              <a:off x="6507153" y="4074907"/>
              <a:ext cx="854065" cy="574675"/>
            </a:xfrm>
            <a:prstGeom prst="leftArrow">
              <a:avLst>
                <a:gd name="adj1" fmla="val 50000"/>
                <a:gd name="adj2" fmla="val 50000"/>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Lst>
          </p:spPr>
          <p:txBody>
            <a:bodyPr anchor="ctr"/>
            <a:lstStyle/>
            <a:p>
              <a:pPr marL="1588" algn="ctr" defTabSz="914400">
                <a:lnSpc>
                  <a:spcPct val="120000"/>
                </a:lnSpc>
                <a:buClrTx/>
                <a:buSzTx/>
                <a:buFontTx/>
                <a:buNone/>
                <a:defRPr/>
              </a:pPr>
              <a:r>
                <a:rPr lang="fr-FR" sz="1400" dirty="0">
                  <a:solidFill>
                    <a:schemeClr val="tx1"/>
                  </a:solidFill>
                  <a:latin typeface="Tahoma" charset="0"/>
                </a:rPr>
                <a:t>€</a:t>
              </a:r>
            </a:p>
          </p:txBody>
        </p:sp>
        <p:cxnSp>
          <p:nvCxnSpPr>
            <p:cNvPr id="39958" name="Connecteur droit 48"/>
            <p:cNvCxnSpPr>
              <a:cxnSpLocks noChangeShapeType="1"/>
              <a:stCxn id="6" idx="0"/>
              <a:endCxn id="7" idx="4"/>
            </p:cNvCxnSpPr>
            <p:nvPr/>
          </p:nvCxnSpPr>
          <p:spPr bwMode="auto">
            <a:xfrm flipV="1">
              <a:off x="1917151" y="2403000"/>
              <a:ext cx="3284849" cy="197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39959" name="Connecteur droit 49"/>
            <p:cNvCxnSpPr>
              <a:cxnSpLocks noChangeShapeType="1"/>
              <a:stCxn id="26" idx="0"/>
              <a:endCxn id="7" idx="4"/>
            </p:cNvCxnSpPr>
            <p:nvPr/>
          </p:nvCxnSpPr>
          <p:spPr bwMode="auto">
            <a:xfrm flipV="1">
              <a:off x="3550927" y="2403000"/>
              <a:ext cx="1651073" cy="197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39960" name="Connecteur droit 52"/>
            <p:cNvCxnSpPr>
              <a:cxnSpLocks noChangeShapeType="1"/>
              <a:stCxn id="31" idx="0"/>
              <a:endCxn id="7" idx="4"/>
            </p:cNvCxnSpPr>
            <p:nvPr/>
          </p:nvCxnSpPr>
          <p:spPr bwMode="auto">
            <a:xfrm flipV="1">
              <a:off x="5179800" y="2403000"/>
              <a:ext cx="22200" cy="197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39961" name="Connecteur droit 55"/>
            <p:cNvCxnSpPr>
              <a:cxnSpLocks noChangeShapeType="1"/>
              <a:stCxn id="41" idx="0"/>
              <a:endCxn id="7" idx="4"/>
            </p:cNvCxnSpPr>
            <p:nvPr/>
          </p:nvCxnSpPr>
          <p:spPr bwMode="auto">
            <a:xfrm flipH="1" flipV="1">
              <a:off x="5202000" y="2403000"/>
              <a:ext cx="1600200" cy="197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59" name="Flèche droite 58"/>
            <p:cNvSpPr>
              <a:spLocks noChangeArrowheads="1"/>
            </p:cNvSpPr>
            <p:nvPr/>
          </p:nvSpPr>
          <p:spPr bwMode="auto">
            <a:xfrm>
              <a:off x="5435600" y="4800600"/>
              <a:ext cx="215900" cy="576262"/>
            </a:xfrm>
            <a:prstGeom prst="rightArrow">
              <a:avLst>
                <a:gd name="adj1" fmla="val 50000"/>
                <a:gd name="adj2" fmla="val 50000"/>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Lst>
          </p:spPr>
          <p:txBody>
            <a:bodyPr anchor="ctr"/>
            <a:lstStyle/>
            <a:p>
              <a:pPr marL="1588" algn="ctr" defTabSz="914400">
                <a:lnSpc>
                  <a:spcPct val="120000"/>
                </a:lnSpc>
                <a:buClrTx/>
                <a:buSzTx/>
                <a:buFontTx/>
                <a:buNone/>
                <a:defRPr/>
              </a:pPr>
              <a:endParaRPr lang="fr-FR" sz="1400" dirty="0">
                <a:solidFill>
                  <a:schemeClr val="tx1"/>
                </a:solidFill>
                <a:latin typeface="+mn-lt"/>
                <a:ea typeface="+mn-ea"/>
                <a:cs typeface="+mn-cs"/>
              </a:endParaRPr>
            </a:p>
          </p:txBody>
        </p:sp>
        <p:grpSp>
          <p:nvGrpSpPr>
            <p:cNvPr id="13" name="Group 12"/>
            <p:cNvGrpSpPr/>
            <p:nvPr/>
          </p:nvGrpSpPr>
          <p:grpSpPr>
            <a:xfrm>
              <a:off x="5867400" y="4724400"/>
              <a:ext cx="1441450" cy="1152525"/>
              <a:chOff x="5867400" y="5300663"/>
              <a:chExt cx="1441450" cy="1152525"/>
            </a:xfrm>
          </p:grpSpPr>
          <p:sp>
            <p:nvSpPr>
              <p:cNvPr id="60" name="Ellipse 59"/>
              <p:cNvSpPr>
                <a:spLocks noChangeArrowheads="1"/>
              </p:cNvSpPr>
              <p:nvPr/>
            </p:nvSpPr>
            <p:spPr bwMode="auto">
              <a:xfrm>
                <a:off x="6443663" y="5300663"/>
                <a:ext cx="865187" cy="865187"/>
              </a:xfrm>
              <a:prstGeom prst="ellipse">
                <a:avLst/>
              </a:prstGeom>
              <a:solidFill>
                <a:srgbClr val="000090"/>
              </a:solidFill>
              <a:ln w="9525">
                <a:noFill/>
                <a:round/>
                <a:headEnd/>
                <a:tailEnd/>
              </a:ln>
              <a:effectLst>
                <a:outerShdw blurRad="12700" dist="20000" dir="5400000" rotWithShape="0">
                  <a:srgbClr val="000000">
                    <a:alpha val="37999"/>
                  </a:srgbClr>
                </a:outerShdw>
              </a:effectLst>
            </p:spPr>
            <p:txBody>
              <a:bodyPr anchor="ctr"/>
              <a:lstStyle/>
              <a:p>
                <a:pPr marL="1588" algn="ctr" defTabSz="914400">
                  <a:lnSpc>
                    <a:spcPct val="120000"/>
                  </a:lnSpc>
                  <a:buClrTx/>
                  <a:buSzTx/>
                  <a:buFontTx/>
                  <a:buNone/>
                  <a:defRPr/>
                </a:pPr>
                <a:endParaRPr lang="fr-FR" sz="1200" dirty="0">
                  <a:solidFill>
                    <a:schemeClr val="tx1"/>
                  </a:solidFill>
                  <a:latin typeface="+mn-lt"/>
                  <a:ea typeface="+mn-ea"/>
                  <a:cs typeface="+mn-cs"/>
                </a:endParaRPr>
              </a:p>
            </p:txBody>
          </p:sp>
          <p:sp>
            <p:nvSpPr>
              <p:cNvPr id="61" name="Ellipse 60"/>
              <p:cNvSpPr/>
              <p:nvPr/>
            </p:nvSpPr>
            <p:spPr bwMode="auto">
              <a:xfrm>
                <a:off x="5940425" y="5876925"/>
                <a:ext cx="576263" cy="576263"/>
              </a:xfrm>
              <a:prstGeom prst="ellipse">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marL="1588" algn="ctr" defTabSz="914400">
                  <a:lnSpc>
                    <a:spcPct val="120000"/>
                  </a:lnSpc>
                  <a:buClrTx/>
                  <a:buSzTx/>
                  <a:buFontTx/>
                  <a:buNone/>
                  <a:defRPr/>
                </a:pPr>
                <a:endParaRPr lang="fr-FR" sz="1400" dirty="0">
                  <a:solidFill>
                    <a:schemeClr val="tx1"/>
                  </a:solidFill>
                </a:endParaRPr>
              </a:p>
            </p:txBody>
          </p:sp>
          <p:sp>
            <p:nvSpPr>
              <p:cNvPr id="62" name="Ellipse 61"/>
              <p:cNvSpPr>
                <a:spLocks noChangeArrowheads="1"/>
              </p:cNvSpPr>
              <p:nvPr/>
            </p:nvSpPr>
            <p:spPr bwMode="auto">
              <a:xfrm>
                <a:off x="5867400" y="5300663"/>
                <a:ext cx="433388" cy="431800"/>
              </a:xfrm>
              <a:prstGeom prst="ellipse">
                <a:avLst/>
              </a:prstGeom>
              <a:solidFill>
                <a:srgbClr val="000090"/>
              </a:solidFill>
              <a:ln w="9525">
                <a:noFill/>
                <a:round/>
                <a:headEnd/>
                <a:tailEnd/>
              </a:ln>
              <a:effectLst>
                <a:outerShdw blurRad="12700" dist="20000" dir="5400000" rotWithShape="0">
                  <a:srgbClr val="000000">
                    <a:alpha val="37999"/>
                  </a:srgbClr>
                </a:outerShdw>
              </a:effectLst>
            </p:spPr>
            <p:txBody>
              <a:bodyPr anchor="ctr"/>
              <a:lstStyle/>
              <a:p>
                <a:pPr marL="1588" algn="ctr" defTabSz="914400">
                  <a:lnSpc>
                    <a:spcPct val="120000"/>
                  </a:lnSpc>
                  <a:buClrTx/>
                  <a:buSzTx/>
                  <a:buFontTx/>
                  <a:buNone/>
                  <a:defRPr/>
                </a:pPr>
                <a:endParaRPr lang="fr-FR" sz="1400" dirty="0">
                  <a:solidFill>
                    <a:schemeClr val="tx1"/>
                  </a:solidFill>
                  <a:latin typeface="+mn-lt"/>
                  <a:ea typeface="+mn-ea"/>
                  <a:cs typeface="+mn-cs"/>
                </a:endParaRPr>
              </a:p>
            </p:txBody>
          </p:sp>
        </p:grpSp>
        <p:sp>
          <p:nvSpPr>
            <p:cNvPr id="63" name="Ellipse 62"/>
            <p:cNvSpPr>
              <a:spLocks noChangeArrowheads="1"/>
            </p:cNvSpPr>
            <p:nvPr/>
          </p:nvSpPr>
          <p:spPr bwMode="auto">
            <a:xfrm>
              <a:off x="7731600" y="2626200"/>
              <a:ext cx="1260000" cy="1260000"/>
            </a:xfrm>
            <a:prstGeom prst="ellipse">
              <a:avLst/>
            </a:prstGeom>
            <a:solidFill>
              <a:srgbClr val="FFDE00"/>
            </a:solidFill>
            <a:ln w="9525">
              <a:noFill/>
              <a:round/>
              <a:headEnd/>
              <a:tailEnd/>
            </a:ln>
            <a:effectLst>
              <a:outerShdw blurRad="12700" dist="20320" dir="5400000" algn="tl" rotWithShape="0">
                <a:prstClr val="black">
                  <a:alpha val="40000"/>
                </a:prstClr>
              </a:outerShdw>
            </a:effectLst>
            <a:extLst/>
          </p:spPr>
          <p:txBody>
            <a:bodyPr anchor="ctr"/>
            <a:lstStyle/>
            <a:p>
              <a:pPr marL="1588" algn="ctr" defTabSz="914400">
                <a:lnSpc>
                  <a:spcPct val="120000"/>
                </a:lnSpc>
                <a:buClrTx/>
                <a:buSzTx/>
                <a:buFontTx/>
                <a:buNone/>
                <a:defRPr/>
              </a:pPr>
              <a:r>
                <a:rPr lang="fr-FR" sz="1400" dirty="0">
                  <a:solidFill>
                    <a:schemeClr val="tx1"/>
                  </a:solidFill>
                  <a:latin typeface="+mn-lt"/>
                  <a:ea typeface="+mn-ea"/>
                  <a:cs typeface="+mn-cs"/>
                </a:rPr>
                <a:t>Evaluation</a:t>
              </a:r>
            </a:p>
          </p:txBody>
        </p:sp>
        <p:sp>
          <p:nvSpPr>
            <p:cNvPr id="64" name="Flèche droite 63"/>
            <p:cNvSpPr>
              <a:spLocks noChangeArrowheads="1"/>
            </p:cNvSpPr>
            <p:nvPr/>
          </p:nvSpPr>
          <p:spPr bwMode="auto">
            <a:xfrm>
              <a:off x="7480300" y="2946400"/>
              <a:ext cx="215900" cy="576263"/>
            </a:xfrm>
            <a:prstGeom prst="rightArrow">
              <a:avLst>
                <a:gd name="adj1" fmla="val 50000"/>
                <a:gd name="adj2" fmla="val 50000"/>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Lst>
          </p:spPr>
          <p:txBody>
            <a:bodyPr anchor="ctr"/>
            <a:lstStyle/>
            <a:p>
              <a:pPr marL="1588" algn="ctr" defTabSz="914400">
                <a:lnSpc>
                  <a:spcPct val="120000"/>
                </a:lnSpc>
                <a:buClrTx/>
                <a:buSzTx/>
                <a:buFontTx/>
                <a:buNone/>
                <a:defRPr/>
              </a:pPr>
              <a:endParaRPr lang="fr-FR" sz="1400" dirty="0">
                <a:solidFill>
                  <a:schemeClr val="tx1"/>
                </a:solidFill>
                <a:latin typeface="+mn-lt"/>
                <a:ea typeface="+mn-ea"/>
                <a:cs typeface="+mn-cs"/>
              </a:endParaRPr>
            </a:p>
          </p:txBody>
        </p:sp>
        <p:sp>
          <p:nvSpPr>
            <p:cNvPr id="65" name="Flèche gauche 64"/>
            <p:cNvSpPr>
              <a:spLocks noChangeArrowheads="1"/>
            </p:cNvSpPr>
            <p:nvPr/>
          </p:nvSpPr>
          <p:spPr bwMode="auto">
            <a:xfrm rot="-4833792">
              <a:off x="3758408" y="3878378"/>
              <a:ext cx="936000" cy="576263"/>
            </a:xfrm>
            <a:prstGeom prst="leftArrow">
              <a:avLst>
                <a:gd name="adj1" fmla="val 50000"/>
                <a:gd name="adj2" fmla="val 49998"/>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Lst>
          </p:spPr>
          <p:txBody>
            <a:bodyPr anchor="ctr"/>
            <a:lstStyle/>
            <a:p>
              <a:pPr marL="1588" algn="ctr" defTabSz="914400">
                <a:lnSpc>
                  <a:spcPct val="120000"/>
                </a:lnSpc>
                <a:buClrTx/>
                <a:buSzTx/>
                <a:buFontTx/>
                <a:buNone/>
                <a:defRPr/>
              </a:pPr>
              <a:r>
                <a:rPr lang="fr-FR" sz="1400" dirty="0">
                  <a:solidFill>
                    <a:schemeClr val="tx1"/>
                  </a:solidFill>
                  <a:latin typeface="+mn-lt"/>
                  <a:ea typeface="+mn-ea"/>
                  <a:cs typeface="+mn-cs"/>
                </a:rPr>
                <a:t>selection</a:t>
              </a:r>
            </a:p>
          </p:txBody>
        </p:sp>
        <p:sp>
          <p:nvSpPr>
            <p:cNvPr id="66" name="Flèche gauche 65"/>
            <p:cNvSpPr>
              <a:spLocks noChangeArrowheads="1"/>
            </p:cNvSpPr>
            <p:nvPr/>
          </p:nvSpPr>
          <p:spPr bwMode="auto">
            <a:xfrm rot="-6825964">
              <a:off x="4493751" y="3990100"/>
              <a:ext cx="936000" cy="576262"/>
            </a:xfrm>
            <a:prstGeom prst="leftArrow">
              <a:avLst>
                <a:gd name="adj1" fmla="val 50000"/>
                <a:gd name="adj2" fmla="val 49999"/>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Lst>
          </p:spPr>
          <p:txBody>
            <a:bodyPr anchor="ctr"/>
            <a:lstStyle/>
            <a:p>
              <a:pPr marL="1588" algn="ctr" defTabSz="914400">
                <a:lnSpc>
                  <a:spcPct val="120000"/>
                </a:lnSpc>
                <a:buClrTx/>
                <a:buSzTx/>
                <a:buFontTx/>
                <a:buNone/>
                <a:defRPr/>
              </a:pPr>
              <a:r>
                <a:rPr lang="fr-FR" sz="1400" dirty="0">
                  <a:solidFill>
                    <a:schemeClr val="tx1"/>
                  </a:solidFill>
                  <a:latin typeface="+mn-lt"/>
                  <a:ea typeface="+mn-ea"/>
                  <a:cs typeface="+mn-cs"/>
                </a:rPr>
                <a:t>selection</a:t>
              </a:r>
            </a:p>
          </p:txBody>
        </p:sp>
        <p:sp>
          <p:nvSpPr>
            <p:cNvPr id="67" name="Flèche droite 66"/>
            <p:cNvSpPr>
              <a:spLocks noChangeArrowheads="1"/>
            </p:cNvSpPr>
            <p:nvPr/>
          </p:nvSpPr>
          <p:spPr bwMode="auto">
            <a:xfrm>
              <a:off x="7451725" y="4800600"/>
              <a:ext cx="215900" cy="576262"/>
            </a:xfrm>
            <a:prstGeom prst="rightArrow">
              <a:avLst>
                <a:gd name="adj1" fmla="val 50000"/>
                <a:gd name="adj2" fmla="val 50000"/>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Lst>
          </p:spPr>
          <p:txBody>
            <a:bodyPr anchor="ctr"/>
            <a:lstStyle/>
            <a:p>
              <a:pPr marL="1588" algn="ctr" defTabSz="914400">
                <a:lnSpc>
                  <a:spcPct val="120000"/>
                </a:lnSpc>
                <a:buClrTx/>
                <a:buSzTx/>
                <a:buFontTx/>
                <a:buNone/>
                <a:defRPr/>
              </a:pPr>
              <a:endParaRPr lang="fr-FR" sz="1400" dirty="0">
                <a:solidFill>
                  <a:schemeClr val="tx1"/>
                </a:solidFill>
                <a:latin typeface="+mn-lt"/>
                <a:ea typeface="+mn-ea"/>
                <a:cs typeface="+mn-cs"/>
              </a:endParaRPr>
            </a:p>
          </p:txBody>
        </p:sp>
        <p:sp>
          <p:nvSpPr>
            <p:cNvPr id="68" name="Rectangle 67"/>
            <p:cNvSpPr/>
            <p:nvPr/>
          </p:nvSpPr>
          <p:spPr bwMode="auto">
            <a:xfrm>
              <a:off x="7740650" y="4800600"/>
              <a:ext cx="935038" cy="935037"/>
            </a:xfrm>
            <a:prstGeom prst="rect">
              <a:avLst/>
            </a:prstGeom>
            <a:ln>
              <a:solidFill>
                <a:srgbClr val="00009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marL="1588" defTabSz="914400">
                <a:lnSpc>
                  <a:spcPct val="120000"/>
                </a:lnSpc>
                <a:buClrTx/>
                <a:buSzTx/>
                <a:buFontTx/>
                <a:buNone/>
                <a:defRPr/>
              </a:pPr>
              <a:r>
                <a:rPr lang="fr-FR" sz="1100" dirty="0">
                  <a:solidFill>
                    <a:schemeClr val="tx1"/>
                  </a:solidFill>
                  <a:latin typeface="Tahoma" charset="0"/>
                  <a:ea typeface="MS Gothic" charset="0"/>
                  <a:cs typeface="MS Gothic" charset="0"/>
                </a:rPr>
                <a:t>Outputs </a:t>
              </a:r>
              <a:r>
                <a:rPr lang="fr-FR" sz="900" dirty="0">
                  <a:solidFill>
                    <a:schemeClr val="tx1"/>
                  </a:solidFill>
                  <a:latin typeface="Tahoma" charset="0"/>
                  <a:ea typeface="MS Gothic" charset="0"/>
                  <a:cs typeface="MS Gothic" charset="0"/>
                </a:rPr>
                <a:t>(projects, innovation, employement…)</a:t>
              </a:r>
            </a:p>
          </p:txBody>
        </p:sp>
        <p:sp>
          <p:nvSpPr>
            <p:cNvPr id="69" name="Flèche droite 68"/>
            <p:cNvSpPr>
              <a:spLocks noChangeArrowheads="1"/>
            </p:cNvSpPr>
            <p:nvPr/>
          </p:nvSpPr>
          <p:spPr bwMode="auto">
            <a:xfrm rot="5400000">
              <a:off x="7796551" y="4050963"/>
              <a:ext cx="751799" cy="574675"/>
            </a:xfrm>
            <a:prstGeom prst="rightArrow">
              <a:avLst>
                <a:gd name="adj1" fmla="val 50000"/>
                <a:gd name="adj2" fmla="val 50001"/>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Lst>
          </p:spPr>
          <p:txBody>
            <a:bodyPr anchor="ctr"/>
            <a:lstStyle/>
            <a:p>
              <a:pPr marL="1588" algn="ctr" defTabSz="914400">
                <a:lnSpc>
                  <a:spcPct val="120000"/>
                </a:lnSpc>
                <a:buClrTx/>
                <a:buSzTx/>
                <a:buFontTx/>
                <a:buNone/>
                <a:defRPr/>
              </a:pPr>
              <a:endParaRPr lang="fr-FR" sz="1400" dirty="0">
                <a:solidFill>
                  <a:schemeClr val="tx1"/>
                </a:solidFill>
                <a:latin typeface="+mn-lt"/>
                <a:ea typeface="+mn-ea"/>
                <a:cs typeface="+mn-cs"/>
              </a:endParaRPr>
            </a:p>
          </p:txBody>
        </p:sp>
        <p:cxnSp>
          <p:nvCxnSpPr>
            <p:cNvPr id="39973" name="Connecteur droit 69"/>
            <p:cNvCxnSpPr>
              <a:cxnSpLocks noChangeShapeType="1"/>
              <a:stCxn id="63" idx="0"/>
              <a:endCxn id="7" idx="4"/>
            </p:cNvCxnSpPr>
            <p:nvPr/>
          </p:nvCxnSpPr>
          <p:spPr bwMode="auto">
            <a:xfrm flipH="1" flipV="1">
              <a:off x="5202000" y="2403000"/>
              <a:ext cx="3159600" cy="223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grpSp>
    </p:spTree>
    <p:extLst>
      <p:ext uri="{BB962C8B-B14F-4D97-AF65-F5344CB8AC3E}">
        <p14:creationId xmlns:p14="http://schemas.microsoft.com/office/powerpoint/2010/main" val="2245786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 calcmode="lin" valueType="num">
                                      <p:cBhvr>
                                        <p:cTn id="9" dur="2000" fill="hold"/>
                                        <p:tgtEl>
                                          <p:spTgt spid="2"/>
                                        </p:tgtEl>
                                        <p:attrNameLst>
                                          <p:attrName>style.rotation</p:attrName>
                                        </p:attrNameLst>
                                      </p:cBhvr>
                                      <p:tavLst>
                                        <p:tav tm="0">
                                          <p:val>
                                            <p:fltVal val="90"/>
                                          </p:val>
                                        </p:tav>
                                        <p:tav tm="100000">
                                          <p:val>
                                            <p:fltVal val="0"/>
                                          </p:val>
                                        </p:tav>
                                      </p:tavLst>
                                    </p:anim>
                                    <p:animEffect transition="in" filter="fade">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40000"/>
            <a:ext cx="7200000" cy="504000"/>
          </a:xfrm>
          <a:solidFill>
            <a:schemeClr val="bg2">
              <a:lumMod val="20000"/>
              <a:lumOff val="80000"/>
            </a:schemeClr>
          </a:solidFill>
        </p:spPr>
        <p:txBody>
          <a:bodyPr/>
          <a:lstStyle/>
          <a:p>
            <a:pPr lvl="1" algn="l">
              <a:spcAft>
                <a:spcPts val="400"/>
              </a:spcAft>
            </a:pPr>
            <a:r>
              <a:rPr lang="en-US" dirty="0">
                <a:solidFill>
                  <a:srgbClr val="000090"/>
                </a:solidFill>
                <a:latin typeface="Arial"/>
                <a:cs typeface="Arial"/>
              </a:rPr>
              <a:t>Cluster initiatives</a:t>
            </a:r>
          </a:p>
        </p:txBody>
      </p:sp>
      <p:sp>
        <p:nvSpPr>
          <p:cNvPr id="3" name="Rectangle 2"/>
          <p:cNvSpPr/>
          <p:nvPr/>
        </p:nvSpPr>
        <p:spPr>
          <a:xfrm>
            <a:off x="2286000" y="2864743"/>
            <a:ext cx="4572000" cy="636072"/>
          </a:xfrm>
          <a:prstGeom prst="rect">
            <a:avLst/>
          </a:prstGeom>
        </p:spPr>
        <p:txBody>
          <a:bodyPr>
            <a:spAutoFit/>
          </a:bodyPr>
          <a:lstStyle/>
          <a:p>
            <a:pPr marL="620713" lvl="1" indent="-277813">
              <a:spcAft>
                <a:spcPts val="400"/>
              </a:spcAft>
            </a:pPr>
            <a:endParaRPr lang="en-US" sz="1600" dirty="0"/>
          </a:p>
          <a:p>
            <a:pPr marL="620713" lvl="1" indent="-277813">
              <a:spcAft>
                <a:spcPts val="400"/>
              </a:spcAft>
            </a:pPr>
            <a:endParaRPr lang="en-US" sz="1600" dirty="0">
              <a:latin typeface="Arial" charset="0"/>
              <a:ea typeface="ＭＳ Ｐゴシック" charset="0"/>
              <a:cs typeface="ＭＳ Ｐゴシック" charset="0"/>
            </a:endParaRPr>
          </a:p>
        </p:txBody>
      </p:sp>
      <p:sp>
        <p:nvSpPr>
          <p:cNvPr id="4" name="Rectangle 3"/>
          <p:cNvSpPr/>
          <p:nvPr/>
        </p:nvSpPr>
        <p:spPr>
          <a:xfrm>
            <a:off x="3863975" y="392550"/>
            <a:ext cx="2286000" cy="369332"/>
          </a:xfrm>
          <a:prstGeom prst="rect">
            <a:avLst/>
          </a:prstGeom>
        </p:spPr>
        <p:txBody>
          <a:bodyPr>
            <a:spAutoFit/>
          </a:bodyPr>
          <a:lstStyle/>
          <a:p>
            <a:endParaRPr lang="en-US" dirty="0"/>
          </a:p>
        </p:txBody>
      </p:sp>
      <p:sp>
        <p:nvSpPr>
          <p:cNvPr id="5" name="Rectangle 4"/>
          <p:cNvSpPr/>
          <p:nvPr/>
        </p:nvSpPr>
        <p:spPr>
          <a:xfrm>
            <a:off x="2286000" y="1261484"/>
            <a:ext cx="4572000" cy="346249"/>
          </a:xfrm>
          <a:prstGeom prst="rect">
            <a:avLst/>
          </a:prstGeom>
        </p:spPr>
        <p:txBody>
          <a:bodyPr>
            <a:spAutoFit/>
          </a:bodyPr>
          <a:lstStyle/>
          <a:p>
            <a:pPr marL="533400" indent="-533400">
              <a:lnSpc>
                <a:spcPct val="90000"/>
              </a:lnSpc>
            </a:pPr>
            <a:endParaRPr lang="en-US" dirty="0">
              <a:latin typeface="Arial" charset="0"/>
            </a:endParaRPr>
          </a:p>
        </p:txBody>
      </p:sp>
      <p:graphicFrame>
        <p:nvGraphicFramePr>
          <p:cNvPr id="9" name="Diagram 8"/>
          <p:cNvGraphicFramePr/>
          <p:nvPr>
            <p:extLst>
              <p:ext uri="{D42A27DB-BD31-4B8C-83A1-F6EECF244321}">
                <p14:modId xmlns:p14="http://schemas.microsoft.com/office/powerpoint/2010/main" val="408409246"/>
              </p:ext>
            </p:extLst>
          </p:nvPr>
        </p:nvGraphicFramePr>
        <p:xfrm>
          <a:off x="1620000" y="1261484"/>
          <a:ext cx="7200000" cy="44535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90929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0" y="2864743"/>
            <a:ext cx="4572000" cy="636072"/>
          </a:xfrm>
          <a:prstGeom prst="rect">
            <a:avLst/>
          </a:prstGeom>
        </p:spPr>
        <p:txBody>
          <a:bodyPr>
            <a:spAutoFit/>
          </a:bodyPr>
          <a:lstStyle/>
          <a:p>
            <a:pPr marL="620713" lvl="1" indent="-277813">
              <a:spcAft>
                <a:spcPts val="400"/>
              </a:spcAft>
            </a:pPr>
            <a:endParaRPr lang="en-US" sz="1600" dirty="0"/>
          </a:p>
          <a:p>
            <a:pPr marL="620713" lvl="1" indent="-277813">
              <a:spcAft>
                <a:spcPts val="400"/>
              </a:spcAft>
            </a:pPr>
            <a:endParaRPr lang="en-US" sz="1600" dirty="0">
              <a:latin typeface="Arial" charset="0"/>
              <a:ea typeface="ＭＳ Ｐゴシック" charset="0"/>
              <a:cs typeface="ＭＳ Ｐゴシック" charset="0"/>
            </a:endParaRPr>
          </a:p>
        </p:txBody>
      </p:sp>
      <p:sp>
        <p:nvSpPr>
          <p:cNvPr id="4" name="Rectangle 3"/>
          <p:cNvSpPr/>
          <p:nvPr/>
        </p:nvSpPr>
        <p:spPr>
          <a:xfrm>
            <a:off x="3863975" y="392550"/>
            <a:ext cx="2286000" cy="369332"/>
          </a:xfrm>
          <a:prstGeom prst="rect">
            <a:avLst/>
          </a:prstGeom>
        </p:spPr>
        <p:txBody>
          <a:bodyPr>
            <a:spAutoFit/>
          </a:bodyPr>
          <a:lstStyle/>
          <a:p>
            <a:endParaRPr lang="en-US" dirty="0"/>
          </a:p>
        </p:txBody>
      </p:sp>
      <p:sp>
        <p:nvSpPr>
          <p:cNvPr id="7" name="TextBox 6"/>
          <p:cNvSpPr txBox="1"/>
          <p:nvPr/>
        </p:nvSpPr>
        <p:spPr>
          <a:xfrm>
            <a:off x="3517900" y="1968500"/>
            <a:ext cx="184666" cy="369332"/>
          </a:xfrm>
          <a:prstGeom prst="rect">
            <a:avLst/>
          </a:prstGeom>
          <a:noFill/>
        </p:spPr>
        <p:txBody>
          <a:bodyPr wrap="none" rtlCol="0">
            <a:spAutoFit/>
          </a:bodyPr>
          <a:lstStyle/>
          <a:p>
            <a:endParaRPr lang="en-US" dirty="0"/>
          </a:p>
        </p:txBody>
      </p:sp>
      <p:sp>
        <p:nvSpPr>
          <p:cNvPr id="9" name="Title 1"/>
          <p:cNvSpPr>
            <a:spLocks noGrp="1"/>
          </p:cNvSpPr>
          <p:nvPr>
            <p:ph type="title"/>
          </p:nvPr>
        </p:nvSpPr>
        <p:spPr>
          <a:xfrm>
            <a:off x="1620000" y="540000"/>
            <a:ext cx="7200000" cy="504000"/>
          </a:xfrm>
          <a:solidFill>
            <a:schemeClr val="bg2">
              <a:lumMod val="20000"/>
              <a:lumOff val="80000"/>
            </a:schemeClr>
          </a:solidFill>
        </p:spPr>
        <p:txBody>
          <a:bodyPr/>
          <a:lstStyle/>
          <a:p>
            <a:pPr lvl="1" algn="l">
              <a:spcAft>
                <a:spcPts val="400"/>
              </a:spcAft>
            </a:pPr>
            <a:r>
              <a:rPr lang="en-US" dirty="0">
                <a:solidFill>
                  <a:srgbClr val="000090"/>
                </a:solidFill>
                <a:latin typeface="Arial"/>
                <a:cs typeface="Arial"/>
              </a:rPr>
              <a:t>Cluster initiatives</a:t>
            </a:r>
          </a:p>
        </p:txBody>
      </p:sp>
      <p:graphicFrame>
        <p:nvGraphicFramePr>
          <p:cNvPr id="2" name="Diagram 1"/>
          <p:cNvGraphicFramePr/>
          <p:nvPr>
            <p:extLst>
              <p:ext uri="{D42A27DB-BD31-4B8C-83A1-F6EECF244321}">
                <p14:modId xmlns:p14="http://schemas.microsoft.com/office/powerpoint/2010/main" val="4161006303"/>
              </p:ext>
            </p:extLst>
          </p:nvPr>
        </p:nvGraphicFramePr>
        <p:xfrm>
          <a:off x="1524000" y="1447800"/>
          <a:ext cx="7296000" cy="401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73080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graphicEl>
                                              <a:dgm id="{FFC08F17-6E7C-4051-A5E0-7D757DD35BA3}"/>
                                            </p:graphicEl>
                                          </p:spTgt>
                                        </p:tgtEl>
                                        <p:attrNameLst>
                                          <p:attrName>style.visibility</p:attrName>
                                        </p:attrNameLst>
                                      </p:cBhvr>
                                      <p:to>
                                        <p:strVal val="visible"/>
                                      </p:to>
                                    </p:set>
                                    <p:anim calcmode="lin" valueType="num">
                                      <p:cBhvr additive="base">
                                        <p:cTn id="7" dur="2000" fill="hold"/>
                                        <p:tgtEl>
                                          <p:spTgt spid="2">
                                            <p:graphicEl>
                                              <a:dgm id="{FFC08F17-6E7C-4051-A5E0-7D757DD35BA3}"/>
                                            </p:graphic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2">
                                            <p:graphicEl>
                                              <a:dgm id="{FFC08F17-6E7C-4051-A5E0-7D757DD35BA3}"/>
                                            </p:graphic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graphicEl>
                                              <a:dgm id="{11B0ED48-BEB7-4684-B582-8ABAFAC9A048}"/>
                                            </p:graphicEl>
                                          </p:spTgt>
                                        </p:tgtEl>
                                        <p:attrNameLst>
                                          <p:attrName>style.visibility</p:attrName>
                                        </p:attrNameLst>
                                      </p:cBhvr>
                                      <p:to>
                                        <p:strVal val="visible"/>
                                      </p:to>
                                    </p:set>
                                    <p:anim calcmode="lin" valueType="num">
                                      <p:cBhvr additive="base">
                                        <p:cTn id="11" dur="2000" fill="hold"/>
                                        <p:tgtEl>
                                          <p:spTgt spid="2">
                                            <p:graphicEl>
                                              <a:dgm id="{11B0ED48-BEB7-4684-B582-8ABAFAC9A048}"/>
                                            </p:graphicEl>
                                          </p:spTgt>
                                        </p:tgtEl>
                                        <p:attrNameLst>
                                          <p:attrName>ppt_x</p:attrName>
                                        </p:attrNameLst>
                                      </p:cBhvr>
                                      <p:tavLst>
                                        <p:tav tm="0">
                                          <p:val>
                                            <p:strVal val="0-#ppt_w/2"/>
                                          </p:val>
                                        </p:tav>
                                        <p:tav tm="100000">
                                          <p:val>
                                            <p:strVal val="#ppt_x"/>
                                          </p:val>
                                        </p:tav>
                                      </p:tavLst>
                                    </p:anim>
                                    <p:anim calcmode="lin" valueType="num">
                                      <p:cBhvr additive="base">
                                        <p:cTn id="12" dur="2000" fill="hold"/>
                                        <p:tgtEl>
                                          <p:spTgt spid="2">
                                            <p:graphicEl>
                                              <a:dgm id="{11B0ED48-BEB7-4684-B582-8ABAFAC9A048}"/>
                                            </p:graphic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graphicEl>
                                              <a:dgm id="{12F7F5D1-FA87-47A4-8E11-07BE903D2192}"/>
                                            </p:graphicEl>
                                          </p:spTgt>
                                        </p:tgtEl>
                                        <p:attrNameLst>
                                          <p:attrName>style.visibility</p:attrName>
                                        </p:attrNameLst>
                                      </p:cBhvr>
                                      <p:to>
                                        <p:strVal val="visible"/>
                                      </p:to>
                                    </p:set>
                                    <p:anim calcmode="lin" valueType="num">
                                      <p:cBhvr additive="base">
                                        <p:cTn id="15" dur="2000" fill="hold"/>
                                        <p:tgtEl>
                                          <p:spTgt spid="2">
                                            <p:graphicEl>
                                              <a:dgm id="{12F7F5D1-FA87-47A4-8E11-07BE903D2192}"/>
                                            </p:graphicEl>
                                          </p:spTgt>
                                        </p:tgtEl>
                                        <p:attrNameLst>
                                          <p:attrName>ppt_x</p:attrName>
                                        </p:attrNameLst>
                                      </p:cBhvr>
                                      <p:tavLst>
                                        <p:tav tm="0">
                                          <p:val>
                                            <p:strVal val="0-#ppt_w/2"/>
                                          </p:val>
                                        </p:tav>
                                        <p:tav tm="100000">
                                          <p:val>
                                            <p:strVal val="#ppt_x"/>
                                          </p:val>
                                        </p:tav>
                                      </p:tavLst>
                                    </p:anim>
                                    <p:anim calcmode="lin" valueType="num">
                                      <p:cBhvr additive="base">
                                        <p:cTn id="16" dur="2000" fill="hold"/>
                                        <p:tgtEl>
                                          <p:spTgt spid="2">
                                            <p:graphicEl>
                                              <a:dgm id="{12F7F5D1-FA87-47A4-8E11-07BE903D2192}"/>
                                            </p:graphic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
                                            <p:graphicEl>
                                              <a:dgm id="{B91E3C34-E77A-4AF1-BFE2-07BEFDE64A9B}"/>
                                            </p:graphicEl>
                                          </p:spTgt>
                                        </p:tgtEl>
                                        <p:attrNameLst>
                                          <p:attrName>style.visibility</p:attrName>
                                        </p:attrNameLst>
                                      </p:cBhvr>
                                      <p:to>
                                        <p:strVal val="visible"/>
                                      </p:to>
                                    </p:set>
                                    <p:anim calcmode="lin" valueType="num">
                                      <p:cBhvr additive="base">
                                        <p:cTn id="19" dur="2000" fill="hold"/>
                                        <p:tgtEl>
                                          <p:spTgt spid="2">
                                            <p:graphicEl>
                                              <a:dgm id="{B91E3C34-E77A-4AF1-BFE2-07BEFDE64A9B}"/>
                                            </p:graphicEl>
                                          </p:spTgt>
                                        </p:tgtEl>
                                        <p:attrNameLst>
                                          <p:attrName>ppt_x</p:attrName>
                                        </p:attrNameLst>
                                      </p:cBhvr>
                                      <p:tavLst>
                                        <p:tav tm="0">
                                          <p:val>
                                            <p:strVal val="0-#ppt_w/2"/>
                                          </p:val>
                                        </p:tav>
                                        <p:tav tm="100000">
                                          <p:val>
                                            <p:strVal val="#ppt_x"/>
                                          </p:val>
                                        </p:tav>
                                      </p:tavLst>
                                    </p:anim>
                                    <p:anim calcmode="lin" valueType="num">
                                      <p:cBhvr additive="base">
                                        <p:cTn id="20" dur="2000" fill="hold"/>
                                        <p:tgtEl>
                                          <p:spTgt spid="2">
                                            <p:graphicEl>
                                              <a:dgm id="{B91E3C34-E77A-4AF1-BFE2-07BEFDE64A9B}"/>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0" y="2864743"/>
            <a:ext cx="4572000" cy="636072"/>
          </a:xfrm>
          <a:prstGeom prst="rect">
            <a:avLst/>
          </a:prstGeom>
        </p:spPr>
        <p:txBody>
          <a:bodyPr>
            <a:spAutoFit/>
          </a:bodyPr>
          <a:lstStyle/>
          <a:p>
            <a:pPr marL="620713" lvl="1" indent="-277813">
              <a:spcAft>
                <a:spcPts val="400"/>
              </a:spcAft>
            </a:pPr>
            <a:endParaRPr lang="en-US" sz="1600" dirty="0"/>
          </a:p>
          <a:p>
            <a:pPr marL="620713" lvl="1" indent="-277813">
              <a:spcAft>
                <a:spcPts val="400"/>
              </a:spcAft>
            </a:pPr>
            <a:endParaRPr lang="en-US" sz="1600" dirty="0">
              <a:latin typeface="Arial" charset="0"/>
              <a:ea typeface="ＭＳ Ｐゴシック" charset="0"/>
              <a:cs typeface="ＭＳ Ｐゴシック" charset="0"/>
            </a:endParaRPr>
          </a:p>
        </p:txBody>
      </p:sp>
      <p:sp>
        <p:nvSpPr>
          <p:cNvPr id="5" name="Rectangle 4"/>
          <p:cNvSpPr/>
          <p:nvPr/>
        </p:nvSpPr>
        <p:spPr>
          <a:xfrm>
            <a:off x="1606909" y="1243787"/>
            <a:ext cx="7200000" cy="1938992"/>
          </a:xfrm>
          <a:prstGeom prst="rect">
            <a:avLst/>
          </a:prstGeom>
        </p:spPr>
        <p:txBody>
          <a:bodyPr wrap="square">
            <a:spAutoFit/>
          </a:bodyPr>
          <a:lstStyle/>
          <a:p>
            <a:pPr marL="342900" indent="-342900" algn="just">
              <a:spcAft>
                <a:spcPts val="1200"/>
              </a:spcAft>
              <a:buFont typeface="Arial" panose="020B0604020202020204" pitchFamily="34" charset="0"/>
              <a:buChar char="•"/>
            </a:pPr>
            <a:r>
              <a:rPr lang="en-US" sz="2000" dirty="0">
                <a:latin typeface="Arial" charset="0"/>
                <a:cs typeface="Times New Roman" charset="0"/>
              </a:rPr>
              <a:t>Target groups: </a:t>
            </a:r>
            <a:r>
              <a:rPr lang="en-GB" sz="2000" dirty="0">
                <a:latin typeface="Arial" charset="0"/>
                <a:cs typeface="Times New Roman" charset="0"/>
              </a:rPr>
              <a:t>networks</a:t>
            </a:r>
            <a:r>
              <a:rPr lang="en-US" sz="2000" dirty="0">
                <a:latin typeface="Arial" charset="0"/>
                <a:cs typeface="Times New Roman" charset="0"/>
              </a:rPr>
              <a:t> including</a:t>
            </a:r>
            <a:r>
              <a:rPr lang="en-GB" sz="2000" dirty="0">
                <a:latin typeface="Arial" charset="0"/>
                <a:cs typeface="Times New Roman" charset="0"/>
              </a:rPr>
              <a:t>  at least 10 business firms) and at least</a:t>
            </a:r>
            <a:r>
              <a:rPr lang="en-US" sz="2000" dirty="0">
                <a:latin typeface="Arial" charset="0"/>
                <a:cs typeface="Times New Roman" charset="0"/>
              </a:rPr>
              <a:t> 1 </a:t>
            </a:r>
            <a:r>
              <a:rPr lang="en-GB" sz="2000" dirty="0">
                <a:latin typeface="Arial" charset="0"/>
                <a:cs typeface="Times New Roman" charset="0"/>
              </a:rPr>
              <a:t>research/academic organisation. </a:t>
            </a:r>
          </a:p>
          <a:p>
            <a:pPr marL="342900" indent="-342900" algn="just">
              <a:spcAft>
                <a:spcPts val="1200"/>
              </a:spcAft>
              <a:buFont typeface="Arial" panose="020B0604020202020204" pitchFamily="34" charset="0"/>
              <a:buChar char="•"/>
            </a:pPr>
            <a:r>
              <a:rPr lang="en-US" sz="2000" dirty="0">
                <a:latin typeface="Arial" charset="0"/>
              </a:rPr>
              <a:t>Open to all sectors/ thematic fields, </a:t>
            </a:r>
          </a:p>
          <a:p>
            <a:pPr marL="342900" indent="-342900" algn="just">
              <a:spcAft>
                <a:spcPts val="1200"/>
              </a:spcAft>
              <a:buFont typeface="Arial" panose="020B0604020202020204" pitchFamily="34" charset="0"/>
              <a:buChar char="•"/>
            </a:pPr>
            <a:r>
              <a:rPr lang="en-US" sz="2000" dirty="0">
                <a:latin typeface="Arial" charset="0"/>
              </a:rPr>
              <a:t>No limitation as to the type of the facilitator (private or public sectors)</a:t>
            </a:r>
          </a:p>
        </p:txBody>
      </p:sp>
      <p:sp>
        <p:nvSpPr>
          <p:cNvPr id="6" name="Rectangle 5"/>
          <p:cNvSpPr/>
          <p:nvPr/>
        </p:nvSpPr>
        <p:spPr>
          <a:xfrm>
            <a:off x="2286000" y="843677"/>
            <a:ext cx="4572000" cy="400110"/>
          </a:xfrm>
          <a:prstGeom prst="rect">
            <a:avLst/>
          </a:prstGeom>
        </p:spPr>
        <p:txBody>
          <a:bodyPr>
            <a:spAutoFit/>
          </a:bodyPr>
          <a:lstStyle/>
          <a:p>
            <a:pPr marL="361950" indent="-361950">
              <a:spcBef>
                <a:spcPct val="30000"/>
              </a:spcBef>
              <a:defRPr/>
            </a:pPr>
            <a:r>
              <a:rPr lang="pl-PL" sz="2000" dirty="0"/>
              <a:t>	</a:t>
            </a:r>
            <a:endParaRPr lang="en-US" dirty="0"/>
          </a:p>
        </p:txBody>
      </p:sp>
      <p:sp>
        <p:nvSpPr>
          <p:cNvPr id="7" name="TextBox 6"/>
          <p:cNvSpPr txBox="1"/>
          <p:nvPr/>
        </p:nvSpPr>
        <p:spPr>
          <a:xfrm>
            <a:off x="3517900" y="1968500"/>
            <a:ext cx="184666" cy="369332"/>
          </a:xfrm>
          <a:prstGeom prst="rect">
            <a:avLst/>
          </a:prstGeom>
          <a:noFill/>
        </p:spPr>
        <p:txBody>
          <a:bodyPr wrap="none" rtlCol="0">
            <a:spAutoFit/>
          </a:bodyPr>
          <a:lstStyle/>
          <a:p>
            <a:endParaRPr lang="en-US" dirty="0"/>
          </a:p>
        </p:txBody>
      </p:sp>
      <p:sp>
        <p:nvSpPr>
          <p:cNvPr id="8" name="TextBox 7"/>
          <p:cNvSpPr txBox="1"/>
          <p:nvPr/>
        </p:nvSpPr>
        <p:spPr>
          <a:xfrm>
            <a:off x="4343400" y="228600"/>
            <a:ext cx="184666" cy="369332"/>
          </a:xfrm>
          <a:prstGeom prst="rect">
            <a:avLst/>
          </a:prstGeom>
          <a:noFill/>
        </p:spPr>
        <p:txBody>
          <a:bodyPr wrap="none" rtlCol="0">
            <a:spAutoFit/>
          </a:bodyPr>
          <a:lstStyle/>
          <a:p>
            <a:endParaRPr lang="en-US" dirty="0"/>
          </a:p>
        </p:txBody>
      </p:sp>
      <p:sp>
        <p:nvSpPr>
          <p:cNvPr id="10" name="Title 1"/>
          <p:cNvSpPr>
            <a:spLocks noGrp="1"/>
          </p:cNvSpPr>
          <p:nvPr>
            <p:ph type="title"/>
          </p:nvPr>
        </p:nvSpPr>
        <p:spPr>
          <a:xfrm>
            <a:off x="1620000" y="540000"/>
            <a:ext cx="7200000" cy="504000"/>
          </a:xfrm>
          <a:solidFill>
            <a:schemeClr val="bg2">
              <a:lumMod val="20000"/>
              <a:lumOff val="80000"/>
            </a:schemeClr>
          </a:solidFill>
        </p:spPr>
        <p:txBody>
          <a:bodyPr/>
          <a:lstStyle/>
          <a:p>
            <a:pPr lvl="1" algn="l">
              <a:spcAft>
                <a:spcPts val="400"/>
              </a:spcAft>
            </a:pPr>
            <a:r>
              <a:rPr lang="en-US" dirty="0">
                <a:solidFill>
                  <a:srgbClr val="000090"/>
                </a:solidFill>
                <a:latin typeface="Arial"/>
                <a:cs typeface="Arial"/>
              </a:rPr>
              <a:t>Cluster initiatives</a:t>
            </a:r>
          </a:p>
        </p:txBody>
      </p:sp>
      <p:graphicFrame>
        <p:nvGraphicFramePr>
          <p:cNvPr id="2" name="Diagram 1"/>
          <p:cNvGraphicFramePr/>
          <p:nvPr>
            <p:extLst>
              <p:ext uri="{D42A27DB-BD31-4B8C-83A1-F6EECF244321}">
                <p14:modId xmlns:p14="http://schemas.microsoft.com/office/powerpoint/2010/main" val="360498960"/>
              </p:ext>
            </p:extLst>
          </p:nvPr>
        </p:nvGraphicFramePr>
        <p:xfrm>
          <a:off x="1620000" y="3182779"/>
          <a:ext cx="7186909" cy="22590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6927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30390"/>
            <a:ext cx="7200000" cy="523220"/>
          </a:xfrm>
          <a:solidFill>
            <a:schemeClr val="bg2">
              <a:lumMod val="20000"/>
              <a:lumOff val="80000"/>
            </a:schemeClr>
          </a:solidFill>
        </p:spPr>
        <p:txBody>
          <a:bodyPr/>
          <a:lstStyle/>
          <a:p>
            <a:pPr algn="l"/>
            <a:r>
              <a:rPr lang="en-US" sz="2800" dirty="0">
                <a:solidFill>
                  <a:srgbClr val="000090"/>
                </a:solidFill>
                <a:latin typeface="Arial" panose="020B0604020202020204" pitchFamily="34" charset="0"/>
                <a:cs typeface="Arial" panose="020B0604020202020204" pitchFamily="34" charset="0"/>
              </a:rPr>
              <a:t>Monitoring </a:t>
            </a:r>
          </a:p>
        </p:txBody>
      </p:sp>
      <p:grpSp>
        <p:nvGrpSpPr>
          <p:cNvPr id="6" name="Group 5"/>
          <p:cNvGrpSpPr/>
          <p:nvPr/>
        </p:nvGrpSpPr>
        <p:grpSpPr>
          <a:xfrm>
            <a:off x="1620000" y="1170040"/>
            <a:ext cx="7200000" cy="4889745"/>
            <a:chOff x="1620000" y="1170040"/>
            <a:chExt cx="7200000" cy="4889745"/>
          </a:xfrm>
        </p:grpSpPr>
        <p:grpSp>
          <p:nvGrpSpPr>
            <p:cNvPr id="9" name="Group 8"/>
            <p:cNvGrpSpPr/>
            <p:nvPr/>
          </p:nvGrpSpPr>
          <p:grpSpPr>
            <a:xfrm>
              <a:off x="1620000" y="1170040"/>
              <a:ext cx="2418600" cy="3102383"/>
              <a:chOff x="1620000" y="1170040"/>
              <a:chExt cx="2418600" cy="3102383"/>
            </a:xfrm>
          </p:grpSpPr>
          <p:sp>
            <p:nvSpPr>
              <p:cNvPr id="25" name="Rectangle 24"/>
              <p:cNvSpPr/>
              <p:nvPr/>
            </p:nvSpPr>
            <p:spPr>
              <a:xfrm>
                <a:off x="1620000" y="1170040"/>
                <a:ext cx="2376000" cy="584775"/>
              </a:xfrm>
              <a:prstGeom prst="rect">
                <a:avLst/>
              </a:prstGeom>
              <a:solidFill>
                <a:schemeClr val="bg2">
                  <a:lumMod val="20000"/>
                  <a:lumOff val="80000"/>
                </a:schemeClr>
              </a:solidFill>
            </p:spPr>
            <p:txBody>
              <a:bodyPr wrap="square">
                <a:spAutoFit/>
              </a:bodyPr>
              <a:lstStyle/>
              <a:p>
                <a:r>
                  <a:rPr lang="hr-HR" sz="1600" dirty="0">
                    <a:latin typeface="Arial" panose="020B0604020202020204" pitchFamily="34" charset="0"/>
                    <a:cs typeface="Arial" panose="020B0604020202020204" pitchFamily="34" charset="0"/>
                  </a:rPr>
                  <a:t>Driver – Networks and partnerships</a:t>
                </a:r>
              </a:p>
            </p:txBody>
          </p:sp>
          <p:sp>
            <p:nvSpPr>
              <p:cNvPr id="26" name="Rectangle 25"/>
              <p:cNvSpPr/>
              <p:nvPr/>
            </p:nvSpPr>
            <p:spPr>
              <a:xfrm>
                <a:off x="1620000" y="1801219"/>
                <a:ext cx="2418600" cy="2031325"/>
              </a:xfrm>
              <a:prstGeom prst="rect">
                <a:avLst/>
              </a:prstGeom>
            </p:spPr>
            <p:txBody>
              <a:bodyPr wrap="square">
                <a:spAutoFit/>
              </a:bodyPr>
              <a:lstStyle/>
              <a:p>
                <a:pPr marL="252000" indent="-252000">
                  <a:buFont typeface="Arial" panose="020B0604020202020204" pitchFamily="34" charset="0"/>
                  <a:buChar char="•"/>
                </a:pPr>
                <a:r>
                  <a:rPr lang="hr-HR" sz="1400" dirty="0">
                    <a:latin typeface="Arial" panose="020B0604020202020204" pitchFamily="34" charset="0"/>
                    <a:cs typeface="Arial" panose="020B0604020202020204" pitchFamily="34" charset="0"/>
                  </a:rPr>
                  <a:t>Number of partnership arrangements</a:t>
                </a:r>
              </a:p>
              <a:p>
                <a:pPr marL="252000" indent="-252000">
                  <a:buFont typeface="Arial" panose="020B0604020202020204" pitchFamily="34" charset="0"/>
                  <a:buChar char="•"/>
                </a:pPr>
                <a:r>
                  <a:rPr lang="hr-HR" sz="1400" dirty="0">
                    <a:latin typeface="Arial" panose="020B0604020202020204" pitchFamily="34" charset="0"/>
                    <a:cs typeface="Arial" panose="020B0604020202020204" pitchFamily="34" charset="0"/>
                  </a:rPr>
                  <a:t>Number of co-operation agreements</a:t>
                </a:r>
              </a:p>
              <a:p>
                <a:pPr marL="252000" indent="-252000">
                  <a:buFont typeface="Arial" panose="020B0604020202020204" pitchFamily="34" charset="0"/>
                  <a:buChar char="•"/>
                </a:pPr>
                <a:r>
                  <a:rPr lang="hr-HR" sz="1400" dirty="0">
                    <a:latin typeface="Arial" panose="020B0604020202020204" pitchFamily="34" charset="0"/>
                    <a:cs typeface="Arial" panose="020B0604020202020204" pitchFamily="34" charset="0"/>
                  </a:rPr>
                  <a:t>Number of networking events</a:t>
                </a:r>
              </a:p>
              <a:p>
                <a:pPr marL="252000" indent="-252000">
                  <a:buFont typeface="Arial" panose="020B0604020202020204" pitchFamily="34" charset="0"/>
                  <a:buChar char="•"/>
                </a:pPr>
                <a:r>
                  <a:rPr lang="hr-HR" sz="1400" dirty="0">
                    <a:latin typeface="Arial" panose="020B0604020202020204" pitchFamily="34" charset="0"/>
                    <a:cs typeface="Arial" panose="020B0604020202020204" pitchFamily="34" charset="0"/>
                  </a:rPr>
                  <a:t>Number of joint research activities</a:t>
                </a:r>
              </a:p>
              <a:p>
                <a:pPr marL="252000" indent="-252000">
                  <a:buFont typeface="Arial" panose="020B0604020202020204" pitchFamily="34" charset="0"/>
                  <a:buChar char="•"/>
                </a:pPr>
                <a:r>
                  <a:rPr lang="hr-HR" sz="1400" dirty="0">
                    <a:latin typeface="Arial" panose="020B0604020202020204" pitchFamily="34" charset="0"/>
                    <a:cs typeface="Arial" panose="020B0604020202020204" pitchFamily="34" charset="0"/>
                  </a:rPr>
                  <a:t>Extent of social capital</a:t>
                </a:r>
              </a:p>
            </p:txBody>
          </p:sp>
          <p:sp>
            <p:nvSpPr>
              <p:cNvPr id="27" name="Flowchart: Merge 26"/>
              <p:cNvSpPr/>
              <p:nvPr/>
            </p:nvSpPr>
            <p:spPr bwMode="auto">
              <a:xfrm>
                <a:off x="1692000" y="4043823"/>
                <a:ext cx="2232000" cy="228600"/>
              </a:xfrm>
              <a:prstGeom prst="flowChartMerge">
                <a:avLst/>
              </a:prstGeom>
              <a:solidFill>
                <a:srgbClr val="FFDE0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effectLst/>
                  <a:latin typeface="Arial" pitchFamily="34" charset="0"/>
                </a:endParaRPr>
              </a:p>
            </p:txBody>
          </p:sp>
          <p:sp>
            <p:nvSpPr>
              <p:cNvPr id="28" name="Rectangle 27"/>
              <p:cNvSpPr/>
              <p:nvPr/>
            </p:nvSpPr>
            <p:spPr bwMode="auto">
              <a:xfrm>
                <a:off x="1620000" y="1170040"/>
                <a:ext cx="2376000" cy="2844000"/>
              </a:xfrm>
              <a:prstGeom prst="rect">
                <a:avLst/>
              </a:prstGeom>
              <a:noFill/>
              <a:ln w="12700" cap="flat" cmpd="sng" algn="ctr">
                <a:solidFill>
                  <a:schemeClr val="bg2">
                    <a:lumMod val="20000"/>
                    <a:lumOff val="80000"/>
                  </a:schemeClr>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effectLst/>
                  <a:latin typeface="Arial" pitchFamily="34" charset="0"/>
                </a:endParaRPr>
              </a:p>
            </p:txBody>
          </p:sp>
        </p:grpSp>
        <p:grpSp>
          <p:nvGrpSpPr>
            <p:cNvPr id="10" name="Group 9"/>
            <p:cNvGrpSpPr/>
            <p:nvPr/>
          </p:nvGrpSpPr>
          <p:grpSpPr>
            <a:xfrm>
              <a:off x="4071886" y="1170040"/>
              <a:ext cx="2376000" cy="3102383"/>
              <a:chOff x="4071886" y="1170040"/>
              <a:chExt cx="2376000" cy="3102383"/>
            </a:xfrm>
          </p:grpSpPr>
          <p:sp>
            <p:nvSpPr>
              <p:cNvPr id="21" name="Rectangle 20"/>
              <p:cNvSpPr/>
              <p:nvPr/>
            </p:nvSpPr>
            <p:spPr>
              <a:xfrm>
                <a:off x="4079978" y="1170040"/>
                <a:ext cx="2367908" cy="584775"/>
              </a:xfrm>
              <a:prstGeom prst="rect">
                <a:avLst/>
              </a:prstGeom>
              <a:solidFill>
                <a:schemeClr val="bg2">
                  <a:lumMod val="20000"/>
                  <a:lumOff val="80000"/>
                </a:schemeClr>
              </a:solidFill>
            </p:spPr>
            <p:txBody>
              <a:bodyPr wrap="square">
                <a:spAutoFit/>
              </a:bodyPr>
              <a:lstStyle/>
              <a:p>
                <a:r>
                  <a:rPr lang="hr-HR" sz="1600" dirty="0">
                    <a:latin typeface="Arial" panose="020B0604020202020204" pitchFamily="34" charset="0"/>
                    <a:cs typeface="Arial" panose="020B0604020202020204" pitchFamily="34" charset="0"/>
                  </a:rPr>
                  <a:t>Driver – Innovation and R&amp;D</a:t>
                </a:r>
              </a:p>
            </p:txBody>
          </p:sp>
          <p:sp>
            <p:nvSpPr>
              <p:cNvPr id="22" name="Rectangle 21"/>
              <p:cNvSpPr/>
              <p:nvPr/>
            </p:nvSpPr>
            <p:spPr>
              <a:xfrm>
                <a:off x="4079977" y="1801219"/>
                <a:ext cx="2367909" cy="2246769"/>
              </a:xfrm>
              <a:prstGeom prst="rect">
                <a:avLst/>
              </a:prstGeom>
            </p:spPr>
            <p:txBody>
              <a:bodyPr wrap="square">
                <a:spAutoFit/>
              </a:bodyPr>
              <a:lstStyle/>
              <a:p>
                <a:pPr marL="252000" indent="-252000">
                  <a:buFont typeface="Arial" panose="020B0604020202020204" pitchFamily="34" charset="0"/>
                  <a:buChar char="•"/>
                </a:pPr>
                <a:r>
                  <a:rPr lang="hr-HR" sz="1400" dirty="0">
                    <a:latin typeface="Arial" panose="020B0604020202020204" pitchFamily="34" charset="0"/>
                    <a:cs typeface="Arial" panose="020B0604020202020204" pitchFamily="34" charset="0"/>
                  </a:rPr>
                  <a:t>R&amp;D employment</a:t>
                </a:r>
              </a:p>
              <a:p>
                <a:pPr marL="252000" indent="-252000">
                  <a:buFont typeface="Arial" panose="020B0604020202020204" pitchFamily="34" charset="0"/>
                  <a:buChar char="•"/>
                </a:pPr>
                <a:r>
                  <a:rPr lang="hr-HR" sz="1400" dirty="0">
                    <a:latin typeface="Arial" panose="020B0604020202020204" pitchFamily="34" charset="0"/>
                    <a:cs typeface="Arial" panose="020B0604020202020204" pitchFamily="34" charset="0"/>
                  </a:rPr>
                  <a:t>R&amp;D expenditure</a:t>
                </a:r>
              </a:p>
              <a:p>
                <a:pPr marL="252000" indent="-252000">
                  <a:buFont typeface="Arial" panose="020B0604020202020204" pitchFamily="34" charset="0"/>
                  <a:buChar char="•"/>
                </a:pPr>
                <a:r>
                  <a:rPr lang="hr-HR" sz="1400" dirty="0">
                    <a:latin typeface="Arial" panose="020B0604020202020204" pitchFamily="34" charset="0"/>
                    <a:cs typeface="Arial" panose="020B0604020202020204" pitchFamily="34" charset="0"/>
                  </a:rPr>
                  <a:t>Number of business spin-outs</a:t>
                </a:r>
              </a:p>
              <a:p>
                <a:pPr marL="252000" indent="-252000">
                  <a:buFont typeface="Arial" panose="020B0604020202020204" pitchFamily="34" charset="0"/>
                  <a:buChar char="•"/>
                </a:pPr>
                <a:r>
                  <a:rPr lang="hr-HR" sz="1400" dirty="0">
                    <a:latin typeface="Arial" panose="020B0604020202020204" pitchFamily="34" charset="0"/>
                    <a:cs typeface="Arial" panose="020B0604020202020204" pitchFamily="34" charset="0"/>
                  </a:rPr>
                  <a:t>Number of patents applies for</a:t>
                </a:r>
              </a:p>
              <a:p>
                <a:pPr marL="252000" indent="-252000">
                  <a:buFont typeface="Arial" panose="020B0604020202020204" pitchFamily="34" charset="0"/>
                  <a:buChar char="•"/>
                </a:pPr>
                <a:r>
                  <a:rPr lang="hr-HR" sz="1400" dirty="0">
                    <a:latin typeface="Arial" panose="020B0604020202020204" pitchFamily="34" charset="0"/>
                    <a:cs typeface="Arial" panose="020B0604020202020204" pitchFamily="34" charset="0"/>
                  </a:rPr>
                  <a:t>Number of innovation awards</a:t>
                </a:r>
              </a:p>
              <a:p>
                <a:pPr marL="252000" indent="-252000">
                  <a:buFont typeface="Arial" panose="020B0604020202020204" pitchFamily="34" charset="0"/>
                  <a:buChar char="•"/>
                </a:pPr>
                <a:r>
                  <a:rPr lang="hr-HR" sz="1400" dirty="0">
                    <a:latin typeface="Arial" panose="020B0604020202020204" pitchFamily="34" charset="0"/>
                    <a:cs typeface="Arial" panose="020B0604020202020204" pitchFamily="34" charset="0"/>
                  </a:rPr>
                  <a:t>Numberof new products/ processes adopted</a:t>
                </a:r>
              </a:p>
            </p:txBody>
          </p:sp>
          <p:sp>
            <p:nvSpPr>
              <p:cNvPr id="23" name="Flowchart: Merge 22"/>
              <p:cNvSpPr/>
              <p:nvPr/>
            </p:nvSpPr>
            <p:spPr bwMode="auto">
              <a:xfrm>
                <a:off x="4143886" y="4043823"/>
                <a:ext cx="2232000" cy="228600"/>
              </a:xfrm>
              <a:prstGeom prst="flowChartMerge">
                <a:avLst/>
              </a:prstGeom>
              <a:solidFill>
                <a:srgbClr val="FFDE0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effectLst/>
                  <a:latin typeface="Arial" pitchFamily="34" charset="0"/>
                </a:endParaRPr>
              </a:p>
            </p:txBody>
          </p:sp>
          <p:sp>
            <p:nvSpPr>
              <p:cNvPr id="24" name="Rectangle 23"/>
              <p:cNvSpPr/>
              <p:nvPr/>
            </p:nvSpPr>
            <p:spPr bwMode="auto">
              <a:xfrm>
                <a:off x="4071886" y="1170040"/>
                <a:ext cx="2376000" cy="2844000"/>
              </a:xfrm>
              <a:prstGeom prst="rect">
                <a:avLst/>
              </a:prstGeom>
              <a:noFill/>
              <a:ln w="12700" cap="flat" cmpd="sng" algn="ctr">
                <a:solidFill>
                  <a:schemeClr val="bg2">
                    <a:lumMod val="20000"/>
                    <a:lumOff val="80000"/>
                  </a:schemeClr>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effectLst/>
                  <a:latin typeface="Arial" pitchFamily="34" charset="0"/>
                </a:endParaRPr>
              </a:p>
            </p:txBody>
          </p:sp>
        </p:grpSp>
        <p:grpSp>
          <p:nvGrpSpPr>
            <p:cNvPr id="11" name="Group 10"/>
            <p:cNvGrpSpPr/>
            <p:nvPr/>
          </p:nvGrpSpPr>
          <p:grpSpPr>
            <a:xfrm>
              <a:off x="6516600" y="1170040"/>
              <a:ext cx="2268000" cy="3102383"/>
              <a:chOff x="6516600" y="1170040"/>
              <a:chExt cx="2268000" cy="3102383"/>
            </a:xfrm>
          </p:grpSpPr>
          <p:sp>
            <p:nvSpPr>
              <p:cNvPr id="17" name="Rectangle 16"/>
              <p:cNvSpPr/>
              <p:nvPr/>
            </p:nvSpPr>
            <p:spPr>
              <a:xfrm>
                <a:off x="6518378" y="1170040"/>
                <a:ext cx="2266222" cy="584775"/>
              </a:xfrm>
              <a:prstGeom prst="rect">
                <a:avLst/>
              </a:prstGeom>
              <a:solidFill>
                <a:schemeClr val="bg2">
                  <a:lumMod val="20000"/>
                  <a:lumOff val="80000"/>
                </a:schemeClr>
              </a:solidFill>
            </p:spPr>
            <p:txBody>
              <a:bodyPr wrap="square">
                <a:spAutoFit/>
              </a:bodyPr>
              <a:lstStyle/>
              <a:p>
                <a:r>
                  <a:rPr lang="hr-HR" sz="1600" dirty="0">
                    <a:latin typeface="Arial" panose="020B0604020202020204" pitchFamily="34" charset="0"/>
                    <a:cs typeface="Arial" panose="020B0604020202020204" pitchFamily="34" charset="0"/>
                  </a:rPr>
                  <a:t>Driver – Human resources</a:t>
                </a:r>
              </a:p>
            </p:txBody>
          </p:sp>
          <p:sp>
            <p:nvSpPr>
              <p:cNvPr id="18" name="Rectangle 17"/>
              <p:cNvSpPr/>
              <p:nvPr/>
            </p:nvSpPr>
            <p:spPr>
              <a:xfrm>
                <a:off x="6518378" y="1801219"/>
                <a:ext cx="2168422" cy="1600438"/>
              </a:xfrm>
              <a:prstGeom prst="rect">
                <a:avLst/>
              </a:prstGeom>
            </p:spPr>
            <p:txBody>
              <a:bodyPr wrap="square">
                <a:spAutoFit/>
              </a:bodyPr>
              <a:lstStyle/>
              <a:p>
                <a:pPr marL="252000" indent="-252000">
                  <a:buFont typeface="Arial" panose="020B0604020202020204" pitchFamily="34" charset="0"/>
                  <a:buChar char="•"/>
                </a:pPr>
                <a:r>
                  <a:rPr lang="hr-HR" sz="1400" dirty="0">
                    <a:latin typeface="Arial" panose="020B0604020202020204" pitchFamily="34" charset="0"/>
                    <a:cs typeface="Arial" panose="020B0604020202020204" pitchFamily="34" charset="0"/>
                  </a:rPr>
                  <a:t>Number of vacancies</a:t>
                </a:r>
              </a:p>
              <a:p>
                <a:pPr marL="252000" indent="-252000">
                  <a:buFont typeface="Arial" panose="020B0604020202020204" pitchFamily="34" charset="0"/>
                  <a:buChar char="•"/>
                </a:pPr>
                <a:r>
                  <a:rPr lang="hr-HR" sz="1400" dirty="0">
                    <a:latin typeface="Arial" panose="020B0604020202020204" pitchFamily="34" charset="0"/>
                    <a:cs typeface="Arial" panose="020B0604020202020204" pitchFamily="34" charset="0"/>
                  </a:rPr>
                  <a:t>Educational attainment rates</a:t>
                </a:r>
              </a:p>
              <a:p>
                <a:pPr marL="252000" indent="-252000">
                  <a:buFont typeface="Arial" panose="020B0604020202020204" pitchFamily="34" charset="0"/>
                  <a:buChar char="•"/>
                </a:pPr>
                <a:r>
                  <a:rPr lang="hr-HR" sz="1400" dirty="0">
                    <a:latin typeface="Arial" panose="020B0604020202020204" pitchFamily="34" charset="0"/>
                    <a:cs typeface="Arial" panose="020B0604020202020204" pitchFamily="34" charset="0"/>
                  </a:rPr>
                  <a:t>Number of defined qualifications</a:t>
                </a:r>
              </a:p>
              <a:p>
                <a:pPr marL="252000" indent="-252000">
                  <a:buFont typeface="Arial" panose="020B0604020202020204" pitchFamily="34" charset="0"/>
                  <a:buChar char="•"/>
                </a:pPr>
                <a:r>
                  <a:rPr lang="hr-HR" sz="1400" dirty="0">
                    <a:latin typeface="Arial" panose="020B0604020202020204" pitchFamily="34" charset="0"/>
                    <a:cs typeface="Arial" panose="020B0604020202020204" pitchFamily="34" charset="0"/>
                  </a:rPr>
                  <a:t>Extent of measured skills gaps</a:t>
                </a:r>
              </a:p>
            </p:txBody>
          </p:sp>
          <p:sp>
            <p:nvSpPr>
              <p:cNvPr id="19" name="Flowchart: Merge 18"/>
              <p:cNvSpPr/>
              <p:nvPr/>
            </p:nvSpPr>
            <p:spPr bwMode="auto">
              <a:xfrm>
                <a:off x="6534600" y="4043823"/>
                <a:ext cx="2232000" cy="228600"/>
              </a:xfrm>
              <a:prstGeom prst="flowChartMerge">
                <a:avLst/>
              </a:prstGeom>
              <a:solidFill>
                <a:srgbClr val="FFDE0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effectLst/>
                  <a:latin typeface="Arial" pitchFamily="34" charset="0"/>
                </a:endParaRPr>
              </a:p>
            </p:txBody>
          </p:sp>
          <p:sp>
            <p:nvSpPr>
              <p:cNvPr id="20" name="Rectangle 19"/>
              <p:cNvSpPr/>
              <p:nvPr/>
            </p:nvSpPr>
            <p:spPr bwMode="auto">
              <a:xfrm>
                <a:off x="6516600" y="1170040"/>
                <a:ext cx="2268000" cy="2844000"/>
              </a:xfrm>
              <a:prstGeom prst="rect">
                <a:avLst/>
              </a:prstGeom>
              <a:noFill/>
              <a:ln w="12700" cap="flat" cmpd="sng" algn="ctr">
                <a:solidFill>
                  <a:schemeClr val="bg2">
                    <a:lumMod val="20000"/>
                    <a:lumOff val="80000"/>
                  </a:schemeClr>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effectLst/>
                  <a:latin typeface="Arial" pitchFamily="34" charset="0"/>
                </a:endParaRPr>
              </a:p>
            </p:txBody>
          </p:sp>
        </p:grpSp>
        <p:grpSp>
          <p:nvGrpSpPr>
            <p:cNvPr id="12" name="Group 11"/>
            <p:cNvGrpSpPr/>
            <p:nvPr/>
          </p:nvGrpSpPr>
          <p:grpSpPr>
            <a:xfrm>
              <a:off x="1620000" y="4325873"/>
              <a:ext cx="7200000" cy="1733912"/>
              <a:chOff x="1620000" y="4325873"/>
              <a:chExt cx="7200000" cy="1733912"/>
            </a:xfrm>
          </p:grpSpPr>
          <p:sp>
            <p:nvSpPr>
              <p:cNvPr id="13" name="Rectangle 12"/>
              <p:cNvSpPr/>
              <p:nvPr/>
            </p:nvSpPr>
            <p:spPr>
              <a:xfrm>
                <a:off x="1620000" y="4325874"/>
                <a:ext cx="7200000" cy="338554"/>
              </a:xfrm>
              <a:prstGeom prst="rect">
                <a:avLst/>
              </a:prstGeom>
              <a:solidFill>
                <a:schemeClr val="bg2">
                  <a:lumMod val="20000"/>
                  <a:lumOff val="80000"/>
                </a:schemeClr>
              </a:solidFill>
            </p:spPr>
            <p:txBody>
              <a:bodyPr wrap="square">
                <a:spAutoFit/>
              </a:bodyPr>
              <a:lstStyle/>
              <a:p>
                <a:r>
                  <a:rPr lang="hr-HR" sz="1600" dirty="0">
                    <a:latin typeface="Arial" panose="020B0604020202020204" pitchFamily="34" charset="0"/>
                    <a:cs typeface="Arial" panose="020B0604020202020204" pitchFamily="34" charset="0"/>
                  </a:rPr>
                  <a:t>Driver – Networks and partnerships</a:t>
                </a:r>
              </a:p>
            </p:txBody>
          </p:sp>
          <p:sp>
            <p:nvSpPr>
              <p:cNvPr id="14" name="Rectangle 13"/>
              <p:cNvSpPr/>
              <p:nvPr/>
            </p:nvSpPr>
            <p:spPr>
              <a:xfrm>
                <a:off x="1620000" y="4674790"/>
                <a:ext cx="2418600" cy="1384995"/>
              </a:xfrm>
              <a:prstGeom prst="rect">
                <a:avLst/>
              </a:prstGeom>
            </p:spPr>
            <p:txBody>
              <a:bodyPr wrap="square">
                <a:spAutoFit/>
              </a:bodyPr>
              <a:lstStyle/>
              <a:p>
                <a:pPr marL="252000" indent="-252000">
                  <a:buFont typeface="Arial" panose="020B0604020202020204" pitchFamily="34" charset="0"/>
                  <a:buChar char="•"/>
                </a:pPr>
                <a:r>
                  <a:rPr lang="hr-HR" sz="1400" dirty="0">
                    <a:latin typeface="Arial" panose="020B0604020202020204" pitchFamily="34" charset="0"/>
                    <a:cs typeface="Arial" panose="020B0604020202020204" pitchFamily="34" charset="0"/>
                  </a:rPr>
                  <a:t>Net employment change</a:t>
                </a:r>
              </a:p>
              <a:p>
                <a:pPr marL="252000" indent="-252000">
                  <a:buFont typeface="Arial" panose="020B0604020202020204" pitchFamily="34" charset="0"/>
                  <a:buChar char="•"/>
                </a:pPr>
                <a:r>
                  <a:rPr lang="hr-HR" sz="1400" dirty="0">
                    <a:latin typeface="Arial" panose="020B0604020202020204" pitchFamily="34" charset="0"/>
                    <a:cs typeface="Arial" panose="020B0604020202020204" pitchFamily="34" charset="0"/>
                  </a:rPr>
                  <a:t>Increase in GVA/GDS</a:t>
                </a:r>
              </a:p>
              <a:p>
                <a:pPr marL="252000" indent="-252000">
                  <a:buFont typeface="Arial" panose="020B0604020202020204" pitchFamily="34" charset="0"/>
                  <a:buChar char="•"/>
                </a:pPr>
                <a:r>
                  <a:rPr lang="hr-HR" sz="1400" dirty="0">
                    <a:latin typeface="Arial" panose="020B0604020202020204" pitchFamily="34" charset="0"/>
                    <a:cs typeface="Arial" panose="020B0604020202020204" pitchFamily="34" charset="0"/>
                  </a:rPr>
                  <a:t>Growth of existing businesses</a:t>
                </a:r>
              </a:p>
              <a:p>
                <a:pPr marL="252000" indent="-252000">
                  <a:buFont typeface="Arial" panose="020B0604020202020204" pitchFamily="34" charset="0"/>
                  <a:buChar char="•"/>
                </a:pPr>
                <a:r>
                  <a:rPr lang="hr-HR" sz="1400" dirty="0">
                    <a:latin typeface="Arial" panose="020B0604020202020204" pitchFamily="34" charset="0"/>
                    <a:cs typeface="Arial" panose="020B0604020202020204" pitchFamily="34" charset="0"/>
                  </a:rPr>
                  <a:t>Number of firm within the cluster</a:t>
                </a:r>
              </a:p>
            </p:txBody>
          </p:sp>
          <p:sp>
            <p:nvSpPr>
              <p:cNvPr id="15" name="Rectangle 14"/>
              <p:cNvSpPr/>
              <p:nvPr/>
            </p:nvSpPr>
            <p:spPr>
              <a:xfrm>
                <a:off x="4079978" y="4717879"/>
                <a:ext cx="2244622" cy="738664"/>
              </a:xfrm>
              <a:prstGeom prst="rect">
                <a:avLst/>
              </a:prstGeom>
            </p:spPr>
            <p:txBody>
              <a:bodyPr wrap="square">
                <a:spAutoFit/>
              </a:bodyPr>
              <a:lstStyle/>
              <a:p>
                <a:pPr marL="252000" indent="-252000">
                  <a:buFont typeface="Arial" panose="020B0604020202020204" pitchFamily="34" charset="0"/>
                  <a:buChar char="•"/>
                </a:pPr>
                <a:r>
                  <a:rPr lang="hr-HR" sz="1400" dirty="0">
                    <a:latin typeface="Arial" panose="020B0604020202020204" pitchFamily="34" charset="0"/>
                    <a:cs typeface="Arial" panose="020B0604020202020204" pitchFamily="34" charset="0"/>
                  </a:rPr>
                  <a:t>Levels of investment</a:t>
                </a:r>
              </a:p>
              <a:p>
                <a:pPr marL="252000" indent="-252000">
                  <a:buFont typeface="Arial" panose="020B0604020202020204" pitchFamily="34" charset="0"/>
                  <a:buChar char="•"/>
                </a:pPr>
                <a:r>
                  <a:rPr lang="hr-HR" sz="1400" dirty="0">
                    <a:latin typeface="Arial" panose="020B0604020202020204" pitchFamily="34" charset="0"/>
                    <a:cs typeface="Arial" panose="020B0604020202020204" pitchFamily="34" charset="0"/>
                  </a:rPr>
                  <a:t>Levels of profitability</a:t>
                </a:r>
              </a:p>
              <a:p>
                <a:pPr marL="252000" indent="-252000">
                  <a:buFont typeface="Arial" panose="020B0604020202020204" pitchFamily="34" charset="0"/>
                  <a:buChar char="•"/>
                </a:pPr>
                <a:r>
                  <a:rPr lang="hr-HR" sz="1400" dirty="0">
                    <a:latin typeface="Arial" panose="020B0604020202020204" pitchFamily="34" charset="0"/>
                    <a:cs typeface="Arial" panose="020B0604020202020204" pitchFamily="34" charset="0"/>
                  </a:rPr>
                  <a:t>Value of exports</a:t>
                </a:r>
              </a:p>
            </p:txBody>
          </p:sp>
          <p:sp>
            <p:nvSpPr>
              <p:cNvPr id="16" name="Rectangle 15"/>
              <p:cNvSpPr/>
              <p:nvPr/>
            </p:nvSpPr>
            <p:spPr bwMode="auto">
              <a:xfrm>
                <a:off x="1620000" y="4325873"/>
                <a:ext cx="7200000" cy="1733911"/>
              </a:xfrm>
              <a:prstGeom prst="rect">
                <a:avLst/>
              </a:prstGeom>
              <a:noFill/>
              <a:ln w="12700" cap="flat" cmpd="sng" algn="ctr">
                <a:solidFill>
                  <a:schemeClr val="bg2">
                    <a:lumMod val="20000"/>
                    <a:lumOff val="80000"/>
                  </a:schemeClr>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effectLst/>
                  <a:latin typeface="Arial" pitchFamily="34" charset="0"/>
                </a:endParaRPr>
              </a:p>
            </p:txBody>
          </p:sp>
        </p:grpSp>
      </p:grpSp>
    </p:spTree>
    <p:extLst>
      <p:ext uri="{BB962C8B-B14F-4D97-AF65-F5344CB8AC3E}">
        <p14:creationId xmlns:p14="http://schemas.microsoft.com/office/powerpoint/2010/main" val="95845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30390"/>
            <a:ext cx="7200000" cy="523220"/>
          </a:xfrm>
          <a:solidFill>
            <a:schemeClr val="bg2">
              <a:lumMod val="20000"/>
              <a:lumOff val="80000"/>
            </a:schemeClr>
          </a:solidFill>
        </p:spPr>
        <p:txBody>
          <a:bodyPr/>
          <a:lstStyle/>
          <a:p>
            <a:pPr algn="l"/>
            <a:r>
              <a:rPr lang="en-US" sz="2800" dirty="0">
                <a:solidFill>
                  <a:srgbClr val="000090"/>
                </a:solidFill>
                <a:latin typeface="Arial"/>
                <a:cs typeface="Arial"/>
              </a:rPr>
              <a:t>Negative impacts of support policies </a:t>
            </a:r>
          </a:p>
        </p:txBody>
      </p:sp>
      <p:sp>
        <p:nvSpPr>
          <p:cNvPr id="3" name="Content Placeholder 2"/>
          <p:cNvSpPr>
            <a:spLocks noGrp="1"/>
          </p:cNvSpPr>
          <p:nvPr>
            <p:ph idx="1"/>
          </p:nvPr>
        </p:nvSpPr>
        <p:spPr>
          <a:xfrm>
            <a:off x="1594600" y="1600200"/>
            <a:ext cx="7162800" cy="2590800"/>
          </a:xfrm>
        </p:spPr>
        <p:txBody>
          <a:bodyPr/>
          <a:lstStyle/>
          <a:p>
            <a:pPr marL="288000" indent="-288000">
              <a:spcBef>
                <a:spcPts val="0"/>
              </a:spcBef>
              <a:spcAft>
                <a:spcPts val="1200"/>
              </a:spcAft>
              <a:buFont typeface="Arial" panose="020B0604020202020204" pitchFamily="34" charset="0"/>
              <a:buChar char="•"/>
            </a:pPr>
            <a:r>
              <a:rPr lang="en-US" sz="2400" b="0" dirty="0">
                <a:latin typeface="Arial"/>
                <a:cs typeface="Arial"/>
              </a:rPr>
              <a:t>Negative externalities</a:t>
            </a:r>
          </a:p>
          <a:p>
            <a:pPr marL="288000" indent="-288000">
              <a:spcBef>
                <a:spcPts val="0"/>
              </a:spcBef>
              <a:spcAft>
                <a:spcPts val="1200"/>
              </a:spcAft>
              <a:buFont typeface="Arial" panose="020B0604020202020204" pitchFamily="34" charset="0"/>
              <a:buChar char="•"/>
            </a:pPr>
            <a:r>
              <a:rPr lang="en-US" sz="2400" b="0" dirty="0">
                <a:latin typeface="Arial"/>
                <a:cs typeface="Arial"/>
              </a:rPr>
              <a:t>Adverse selection</a:t>
            </a:r>
          </a:p>
          <a:p>
            <a:pPr marL="288000" indent="-288000">
              <a:spcBef>
                <a:spcPts val="0"/>
              </a:spcBef>
              <a:spcAft>
                <a:spcPts val="1200"/>
              </a:spcAft>
              <a:buFont typeface="Arial" panose="020B0604020202020204" pitchFamily="34" charset="0"/>
              <a:buChar char="•"/>
            </a:pPr>
            <a:r>
              <a:rPr lang="en-US" sz="2400" b="0" dirty="0">
                <a:latin typeface="Arial"/>
                <a:cs typeface="Arial"/>
              </a:rPr>
              <a:t>Moral Hazard</a:t>
            </a:r>
          </a:p>
          <a:p>
            <a:endParaRPr lang="en-US" sz="3600" dirty="0"/>
          </a:p>
        </p:txBody>
      </p:sp>
      <p:pic>
        <p:nvPicPr>
          <p:cNvPr id="2050" name="Picture 2" descr="Image result for ünlem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524000"/>
            <a:ext cx="2571750" cy="3514725"/>
          </a:xfrm>
          <a:prstGeom prst="flowChartInputOutpu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943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26" presetClass="entr" presetSubtype="0" fill="hold" nodeType="after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wipe(down)">
                                      <p:cBhvr>
                                        <p:cTn id="19" dur="580">
                                          <p:stCondLst>
                                            <p:cond delay="0"/>
                                          </p:stCondLst>
                                        </p:cTn>
                                        <p:tgtEl>
                                          <p:spTgt spid="2050"/>
                                        </p:tgtEl>
                                      </p:cBhvr>
                                    </p:animEffect>
                                    <p:anim calcmode="lin" valueType="num">
                                      <p:cBhvr>
                                        <p:cTn id="20"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25" dur="26">
                                          <p:stCondLst>
                                            <p:cond delay="650"/>
                                          </p:stCondLst>
                                        </p:cTn>
                                        <p:tgtEl>
                                          <p:spTgt spid="2050"/>
                                        </p:tgtEl>
                                      </p:cBhvr>
                                      <p:to x="100000" y="60000"/>
                                    </p:animScale>
                                    <p:animScale>
                                      <p:cBhvr>
                                        <p:cTn id="26" dur="166" decel="50000">
                                          <p:stCondLst>
                                            <p:cond delay="676"/>
                                          </p:stCondLst>
                                        </p:cTn>
                                        <p:tgtEl>
                                          <p:spTgt spid="2050"/>
                                        </p:tgtEl>
                                      </p:cBhvr>
                                      <p:to x="100000" y="100000"/>
                                    </p:animScale>
                                    <p:animScale>
                                      <p:cBhvr>
                                        <p:cTn id="27" dur="26">
                                          <p:stCondLst>
                                            <p:cond delay="1312"/>
                                          </p:stCondLst>
                                        </p:cTn>
                                        <p:tgtEl>
                                          <p:spTgt spid="2050"/>
                                        </p:tgtEl>
                                      </p:cBhvr>
                                      <p:to x="100000" y="80000"/>
                                    </p:animScale>
                                    <p:animScale>
                                      <p:cBhvr>
                                        <p:cTn id="28" dur="166" decel="50000">
                                          <p:stCondLst>
                                            <p:cond delay="1338"/>
                                          </p:stCondLst>
                                        </p:cTn>
                                        <p:tgtEl>
                                          <p:spTgt spid="2050"/>
                                        </p:tgtEl>
                                      </p:cBhvr>
                                      <p:to x="100000" y="100000"/>
                                    </p:animScale>
                                    <p:animScale>
                                      <p:cBhvr>
                                        <p:cTn id="29" dur="26">
                                          <p:stCondLst>
                                            <p:cond delay="1642"/>
                                          </p:stCondLst>
                                        </p:cTn>
                                        <p:tgtEl>
                                          <p:spTgt spid="2050"/>
                                        </p:tgtEl>
                                      </p:cBhvr>
                                      <p:to x="100000" y="90000"/>
                                    </p:animScale>
                                    <p:animScale>
                                      <p:cBhvr>
                                        <p:cTn id="30" dur="166" decel="50000">
                                          <p:stCondLst>
                                            <p:cond delay="1668"/>
                                          </p:stCondLst>
                                        </p:cTn>
                                        <p:tgtEl>
                                          <p:spTgt spid="2050"/>
                                        </p:tgtEl>
                                      </p:cBhvr>
                                      <p:to x="100000" y="100000"/>
                                    </p:animScale>
                                    <p:animScale>
                                      <p:cBhvr>
                                        <p:cTn id="31" dur="26">
                                          <p:stCondLst>
                                            <p:cond delay="1808"/>
                                          </p:stCondLst>
                                        </p:cTn>
                                        <p:tgtEl>
                                          <p:spTgt spid="2050"/>
                                        </p:tgtEl>
                                      </p:cBhvr>
                                      <p:to x="100000" y="95000"/>
                                    </p:animScale>
                                    <p:animScale>
                                      <p:cBhvr>
                                        <p:cTn id="32" dur="166" decel="50000">
                                          <p:stCondLst>
                                            <p:cond delay="1834"/>
                                          </p:stCondLst>
                                        </p:cTn>
                                        <p:tgtEl>
                                          <p:spTgt spid="20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30390"/>
            <a:ext cx="7200000" cy="523220"/>
          </a:xfrm>
          <a:solidFill>
            <a:schemeClr val="bg2">
              <a:lumMod val="20000"/>
              <a:lumOff val="80000"/>
            </a:schemeClr>
          </a:solidFill>
        </p:spPr>
        <p:txBody>
          <a:bodyPr/>
          <a:lstStyle/>
          <a:p>
            <a:pPr algn="l"/>
            <a:r>
              <a:rPr lang="en-US" sz="2800" dirty="0">
                <a:solidFill>
                  <a:srgbClr val="000090"/>
                </a:solidFill>
                <a:latin typeface="Arial"/>
                <a:cs typeface="Arial"/>
              </a:rPr>
              <a:t>Negative impacts of support policies </a:t>
            </a:r>
          </a:p>
        </p:txBody>
      </p:sp>
      <p:sp>
        <p:nvSpPr>
          <p:cNvPr id="3" name="Content Placeholder 2"/>
          <p:cNvSpPr>
            <a:spLocks noGrp="1"/>
          </p:cNvSpPr>
          <p:nvPr>
            <p:ph idx="1"/>
          </p:nvPr>
        </p:nvSpPr>
        <p:spPr>
          <a:xfrm>
            <a:off x="1620000" y="1260000"/>
            <a:ext cx="7200000" cy="4836000"/>
          </a:xfrm>
        </p:spPr>
        <p:txBody>
          <a:bodyPr/>
          <a:lstStyle/>
          <a:p>
            <a:pPr marL="288000" indent="-288000" algn="just">
              <a:spcBef>
                <a:spcPts val="0"/>
              </a:spcBef>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Negative externalities </a:t>
            </a:r>
            <a:r>
              <a:rPr lang="en-US" sz="2000" b="0" dirty="0">
                <a:latin typeface="Arial" panose="020B0604020202020204" pitchFamily="34" charset="0"/>
                <a:cs typeface="Arial" panose="020B0604020202020204" pitchFamily="34" charset="0"/>
              </a:rPr>
              <a:t>can arise via the provision of information and advice services to SMEs. Typically, negative externalities occur when the take-up of information or advice leads to a change in the behaviour of that SME in ways that are harmful to other businesses. </a:t>
            </a:r>
          </a:p>
          <a:p>
            <a:pPr marL="288000" indent="-288000" algn="just">
              <a:spcBef>
                <a:spcPts val="0"/>
              </a:spcBef>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Adverse Selection </a:t>
            </a:r>
            <a:r>
              <a:rPr lang="en-US" sz="2000" b="0" dirty="0">
                <a:latin typeface="Arial" panose="020B0604020202020204" pitchFamily="34" charset="0"/>
                <a:cs typeface="Arial" panose="020B0604020202020204" pitchFamily="34" charset="0"/>
              </a:rPr>
              <a:t>is the process by which the price and quantity of goods or services in a given market is altered due to one party having information that the other party cannot have at reasonable cost.</a:t>
            </a:r>
          </a:p>
          <a:p>
            <a:pPr marL="288000" indent="-288000" algn="just">
              <a:spcBef>
                <a:spcPts val="0"/>
              </a:spcBef>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 Moral Hazard </a:t>
            </a:r>
            <a:r>
              <a:rPr lang="en-US" sz="2000" b="0" dirty="0">
                <a:latin typeface="Arial" panose="020B0604020202020204" pitchFamily="34" charset="0"/>
                <a:cs typeface="Arial" panose="020B0604020202020204" pitchFamily="34" charset="0"/>
              </a:rPr>
              <a:t>is  situation where there is a tendency to take undue risks because the costs are not borne by the party taking the risk.</a:t>
            </a:r>
          </a:p>
          <a:p>
            <a:pPr marL="0" indent="0" algn="just">
              <a:buNone/>
            </a:pPr>
            <a:endParaRPr lang="en-US" sz="1800" b="0" dirty="0"/>
          </a:p>
          <a:p>
            <a:pPr algn="just"/>
            <a:endParaRPr lang="en-US" sz="1800" b="0" dirty="0">
              <a:latin typeface="Arial"/>
              <a:cs typeface="Arial"/>
            </a:endParaRPr>
          </a:p>
        </p:txBody>
      </p:sp>
    </p:spTree>
    <p:extLst>
      <p:ext uri="{BB962C8B-B14F-4D97-AF65-F5344CB8AC3E}">
        <p14:creationId xmlns:p14="http://schemas.microsoft.com/office/powerpoint/2010/main" val="21497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20000" y="258000"/>
            <a:ext cx="7200000" cy="504000"/>
          </a:xfrm>
          <a:solidFill>
            <a:schemeClr val="bg2">
              <a:lumMod val="20000"/>
              <a:lumOff val="80000"/>
            </a:schemeClr>
          </a:solidFill>
        </p:spPr>
        <p:txBody>
          <a:bodyPr/>
          <a:lstStyle/>
          <a:p>
            <a:pPr algn="l"/>
            <a:r>
              <a:rPr lang="en-US" sz="2800" dirty="0">
                <a:solidFill>
                  <a:srgbClr val="000090"/>
                </a:solidFill>
                <a:latin typeface="Arial" panose="020B0604020202020204" pitchFamily="34" charset="0"/>
                <a:cs typeface="Arial" panose="020B0604020202020204" pitchFamily="34" charset="0"/>
              </a:rPr>
              <a:t>Policies Best Practices </a:t>
            </a:r>
          </a:p>
        </p:txBody>
      </p:sp>
      <p:pic>
        <p:nvPicPr>
          <p:cNvPr id="4" name="Content Placeholder 3" descr="69.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777" t="-509" r="-1688" b="-765"/>
          <a:stretch/>
        </p:blipFill>
        <p:spPr>
          <a:xfrm>
            <a:off x="1620000" y="914400"/>
            <a:ext cx="7524000" cy="5778000"/>
          </a:xfrm>
          <a:solidFill>
            <a:schemeClr val="bg1"/>
          </a:solidFill>
        </p:spPr>
      </p:pic>
    </p:spTree>
    <p:extLst>
      <p:ext uri="{BB962C8B-B14F-4D97-AF65-F5344CB8AC3E}">
        <p14:creationId xmlns:p14="http://schemas.microsoft.com/office/powerpoint/2010/main" val="945285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8200" y="859875"/>
            <a:ext cx="7200000" cy="523220"/>
          </a:xfrm>
        </p:spPr>
        <p:txBody>
          <a:bodyPr/>
          <a:lstStyle/>
          <a:p>
            <a:r>
              <a:rPr lang="en-US" sz="2800" dirty="0">
                <a:solidFill>
                  <a:srgbClr val="000090"/>
                </a:solidFill>
                <a:latin typeface="Arial" panose="020B0604020202020204" pitchFamily="34" charset="0"/>
                <a:cs typeface="Arial" panose="020B0604020202020204" pitchFamily="34" charset="0"/>
              </a:rPr>
              <a:t>S</a:t>
            </a:r>
            <a:r>
              <a:rPr lang="hr-HR" sz="2800" dirty="0">
                <a:solidFill>
                  <a:srgbClr val="000090"/>
                </a:solidFill>
                <a:latin typeface="Arial" panose="020B0604020202020204" pitchFamily="34" charset="0"/>
                <a:cs typeface="Arial" panose="020B0604020202020204" pitchFamily="34" charset="0"/>
              </a:rPr>
              <a:t>ESSION</a:t>
            </a:r>
            <a:r>
              <a:rPr lang="en-US" sz="2800" dirty="0">
                <a:solidFill>
                  <a:srgbClr val="000090"/>
                </a:solidFill>
                <a:latin typeface="Arial" panose="020B0604020202020204" pitchFamily="34" charset="0"/>
                <a:cs typeface="Arial" panose="020B0604020202020204" pitchFamily="34" charset="0"/>
              </a:rPr>
              <a:t> </a:t>
            </a:r>
            <a:r>
              <a:rPr lang="hr-HR" sz="2800" dirty="0">
                <a:solidFill>
                  <a:srgbClr val="000090"/>
                </a:solidFill>
                <a:latin typeface="Arial" panose="020B0604020202020204" pitchFamily="34" charset="0"/>
                <a:cs typeface="Arial" panose="020B0604020202020204" pitchFamily="34" charset="0"/>
              </a:rPr>
              <a:t>THREE</a:t>
            </a:r>
            <a:r>
              <a:rPr lang="en-US" sz="2800" dirty="0">
                <a:solidFill>
                  <a:srgbClr val="000090"/>
                </a:solidFill>
                <a:latin typeface="Arial" panose="020B0604020202020204" pitchFamily="34" charset="0"/>
                <a:cs typeface="Arial" panose="020B0604020202020204" pitchFamily="34" charset="0"/>
              </a:rPr>
              <a:t>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1883568"/>
            <a:ext cx="4047281" cy="3090863"/>
          </a:xfrm>
          <a:prstGeom prst="rect">
            <a:avLst/>
          </a:prstGeom>
        </p:spPr>
      </p:pic>
    </p:spTree>
    <p:extLst>
      <p:ext uri="{BB962C8B-B14F-4D97-AF65-F5344CB8AC3E}">
        <p14:creationId xmlns:p14="http://schemas.microsoft.com/office/powerpoint/2010/main" val="1524144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Effect transition="in" filter="fade">
                                      <p:cBhvr>
                                        <p:cTn id="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40000"/>
            <a:ext cx="7200000" cy="504000"/>
          </a:xfrm>
          <a:solidFill>
            <a:schemeClr val="bg2">
              <a:lumMod val="20000"/>
              <a:lumOff val="80000"/>
            </a:schemeClr>
          </a:solidFill>
        </p:spPr>
        <p:txBody>
          <a:bodyPr anchor="t" anchorCtr="0"/>
          <a:lstStyle/>
          <a:p>
            <a:pPr algn="l"/>
            <a:r>
              <a:rPr lang="en-US" sz="2800" dirty="0">
                <a:solidFill>
                  <a:srgbClr val="000090"/>
                </a:solidFill>
                <a:latin typeface="Arial"/>
                <a:cs typeface="Arial"/>
              </a:rPr>
              <a:t>Workshop Objective</a:t>
            </a:r>
          </a:p>
        </p:txBody>
      </p:sp>
      <p:sp>
        <p:nvSpPr>
          <p:cNvPr id="5" name="Rectangle 4"/>
          <p:cNvSpPr/>
          <p:nvPr/>
        </p:nvSpPr>
        <p:spPr>
          <a:xfrm>
            <a:off x="1620000" y="1260000"/>
            <a:ext cx="7200000" cy="1015663"/>
          </a:xfrm>
          <a:prstGeom prst="rect">
            <a:avLst/>
          </a:prstGeom>
        </p:spPr>
        <p:txBody>
          <a:bodyPr wrap="square">
            <a:spAutoFit/>
          </a:bodyPr>
          <a:lstStyle/>
          <a:p>
            <a:pPr algn="just"/>
            <a:r>
              <a:rPr lang="en-GB" sz="2000" dirty="0">
                <a:solidFill>
                  <a:schemeClr val="tx1">
                    <a:lumMod val="95000"/>
                    <a:lumOff val="5000"/>
                  </a:schemeClr>
                </a:solidFill>
                <a:latin typeface="Arial"/>
                <a:cs typeface="Arial"/>
              </a:rPr>
              <a:t>To assist business support organisations, economic development agencies and private sector development agencies by</a:t>
            </a:r>
            <a:r>
              <a:rPr lang="tr-TR" sz="2000" dirty="0">
                <a:solidFill>
                  <a:schemeClr val="tx1">
                    <a:lumMod val="95000"/>
                    <a:lumOff val="5000"/>
                  </a:schemeClr>
                </a:solidFill>
                <a:latin typeface="Arial"/>
                <a:cs typeface="Arial"/>
              </a:rPr>
              <a:t>;</a:t>
            </a:r>
            <a:r>
              <a:rPr lang="en-GB" sz="2000" dirty="0">
                <a:solidFill>
                  <a:schemeClr val="tx1">
                    <a:lumMod val="95000"/>
                    <a:lumOff val="5000"/>
                  </a:schemeClr>
                </a:solidFill>
                <a:latin typeface="Arial"/>
                <a:cs typeface="Arial"/>
              </a:rPr>
              <a:t> </a:t>
            </a:r>
            <a:endParaRPr lang="tr-TR" sz="2000" dirty="0">
              <a:solidFill>
                <a:schemeClr val="tx1">
                  <a:lumMod val="95000"/>
                  <a:lumOff val="5000"/>
                </a:schemeClr>
              </a:solidFill>
              <a:latin typeface="Arial"/>
              <a:cs typeface="Arial"/>
            </a:endParaRPr>
          </a:p>
        </p:txBody>
      </p:sp>
      <p:graphicFrame>
        <p:nvGraphicFramePr>
          <p:cNvPr id="4" name="Diagram 3"/>
          <p:cNvGraphicFramePr/>
          <p:nvPr>
            <p:extLst>
              <p:ext uri="{D42A27DB-BD31-4B8C-83A1-F6EECF244321}">
                <p14:modId xmlns:p14="http://schemas.microsoft.com/office/powerpoint/2010/main" val="1535370848"/>
              </p:ext>
            </p:extLst>
          </p:nvPr>
        </p:nvGraphicFramePr>
        <p:xfrm>
          <a:off x="1981200" y="22098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3467100" y="2767280"/>
            <a:ext cx="3124200" cy="1323439"/>
          </a:xfrm>
          <a:prstGeom prst="rect">
            <a:avLst/>
          </a:prstGeom>
          <a:noFill/>
        </p:spPr>
        <p:txBody>
          <a:bodyPr wrap="square" rtlCol="0">
            <a:spAutoFit/>
          </a:bodyPr>
          <a:lstStyle/>
          <a:p>
            <a:r>
              <a:rPr lang="en-GB" sz="2000" b="1" dirty="0">
                <a:solidFill>
                  <a:srgbClr val="000066"/>
                </a:solidFill>
                <a:latin typeface="Arial"/>
                <a:cs typeface="Arial"/>
              </a:rPr>
              <a:t>Providing effective </a:t>
            </a:r>
            <a:endParaRPr lang="tr-TR" sz="2000" b="1" dirty="0">
              <a:solidFill>
                <a:srgbClr val="000066"/>
              </a:solidFill>
              <a:latin typeface="Arial"/>
              <a:cs typeface="Arial"/>
            </a:endParaRPr>
          </a:p>
          <a:p>
            <a:r>
              <a:rPr lang="en-GB" sz="2000" b="1" dirty="0">
                <a:solidFill>
                  <a:srgbClr val="000066"/>
                </a:solidFill>
                <a:latin typeface="Arial"/>
                <a:cs typeface="Arial"/>
              </a:rPr>
              <a:t>analytical instruments </a:t>
            </a:r>
            <a:endParaRPr lang="tr-TR" sz="2000" b="1" dirty="0">
              <a:solidFill>
                <a:srgbClr val="000066"/>
              </a:solidFill>
              <a:latin typeface="Arial"/>
              <a:cs typeface="Arial"/>
            </a:endParaRPr>
          </a:p>
          <a:p>
            <a:r>
              <a:rPr lang="en-GB" sz="2000" b="1" dirty="0">
                <a:solidFill>
                  <a:srgbClr val="000066"/>
                </a:solidFill>
                <a:latin typeface="Arial"/>
                <a:cs typeface="Arial"/>
              </a:rPr>
              <a:t>for clustering </a:t>
            </a:r>
          </a:p>
          <a:p>
            <a:endParaRPr lang="en-GB" sz="2000" dirty="0">
              <a:solidFill>
                <a:srgbClr val="000066"/>
              </a:solidFill>
            </a:endParaRPr>
          </a:p>
        </p:txBody>
      </p:sp>
    </p:spTree>
    <p:extLst>
      <p:ext uri="{BB962C8B-B14F-4D97-AF65-F5344CB8AC3E}">
        <p14:creationId xmlns:p14="http://schemas.microsoft.com/office/powerpoint/2010/main" val="314079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4">
                                            <p:graphicEl>
                                              <a:dgm id="{F610965B-9D1F-41F2-8230-B696B5A31293}"/>
                                            </p:graphicEl>
                                          </p:spTgt>
                                        </p:tgtEl>
                                        <p:attrNameLst>
                                          <p:attrName>style.visibility</p:attrName>
                                        </p:attrNameLst>
                                      </p:cBhvr>
                                      <p:to>
                                        <p:strVal val="visible"/>
                                      </p:to>
                                    </p:set>
                                    <p:anim calcmode="lin" valueType="num">
                                      <p:cBhvr additive="base">
                                        <p:cTn id="12" dur="500" fill="hold"/>
                                        <p:tgtEl>
                                          <p:spTgt spid="4">
                                            <p:graphicEl>
                                              <a:dgm id="{F610965B-9D1F-41F2-8230-B696B5A31293}"/>
                                            </p:graphic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
                                            <p:graphicEl>
                                              <a:dgm id="{F610965B-9D1F-41F2-8230-B696B5A31293}"/>
                                            </p:graphicEl>
                                          </p:spTgt>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4">
                                            <p:graphicEl>
                                              <a:dgm id="{7A3E194E-1693-463A-B50A-28E65F13E222}"/>
                                            </p:graphicEl>
                                          </p:spTgt>
                                        </p:tgtEl>
                                        <p:attrNameLst>
                                          <p:attrName>style.visibility</p:attrName>
                                        </p:attrNameLst>
                                      </p:cBhvr>
                                      <p:to>
                                        <p:strVal val="visible"/>
                                      </p:to>
                                    </p:set>
                                    <p:anim calcmode="lin" valueType="num">
                                      <p:cBhvr additive="base">
                                        <p:cTn id="16" dur="500" fill="hold"/>
                                        <p:tgtEl>
                                          <p:spTgt spid="4">
                                            <p:graphicEl>
                                              <a:dgm id="{7A3E194E-1693-463A-B50A-28E65F13E222}"/>
                                            </p:graphic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4">
                                            <p:graphicEl>
                                              <a:dgm id="{7A3E194E-1693-463A-B50A-28E65F13E222}"/>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20000" y="545778"/>
            <a:ext cx="7200000" cy="492443"/>
          </a:xfrm>
          <a:solidFill>
            <a:schemeClr val="bg2">
              <a:lumMod val="20000"/>
              <a:lumOff val="80000"/>
            </a:schemeClr>
          </a:solidFill>
        </p:spPr>
        <p:txBody>
          <a:bodyPr/>
          <a:lstStyle/>
          <a:p>
            <a:pPr algn="l"/>
            <a:r>
              <a:rPr lang="en-US" sz="2600" dirty="0">
                <a:solidFill>
                  <a:srgbClr val="000090"/>
                </a:solidFill>
                <a:latin typeface="Arial"/>
                <a:cs typeface="Arial"/>
              </a:rPr>
              <a:t>Sector selection for cluster support policies </a:t>
            </a:r>
          </a:p>
        </p:txBody>
      </p:sp>
      <p:sp>
        <p:nvSpPr>
          <p:cNvPr id="3" name="Content Placeholder 2"/>
          <p:cNvSpPr>
            <a:spLocks noGrp="1"/>
          </p:cNvSpPr>
          <p:nvPr>
            <p:ph idx="1"/>
          </p:nvPr>
        </p:nvSpPr>
        <p:spPr>
          <a:xfrm>
            <a:off x="1620000" y="1260000"/>
            <a:ext cx="7200000" cy="2854800"/>
          </a:xfrm>
        </p:spPr>
        <p:txBody>
          <a:bodyPr/>
          <a:lstStyle/>
          <a:p>
            <a:pPr marL="0" indent="0" algn="just">
              <a:lnSpc>
                <a:spcPct val="150000"/>
              </a:lnSpc>
              <a:buNone/>
            </a:pPr>
            <a:r>
              <a:rPr lang="en-US" sz="2000" b="0" dirty="0">
                <a:latin typeface="Arial"/>
                <a:cs typeface="Arial"/>
              </a:rPr>
              <a:t>The systemic and strategic vision needed for modern cluster development and policy can be provided by the concept of </a:t>
            </a:r>
            <a:r>
              <a:rPr lang="en-US" sz="2000" dirty="0">
                <a:latin typeface="Arial"/>
                <a:cs typeface="Arial"/>
              </a:rPr>
              <a:t>SMART specialization </a:t>
            </a:r>
            <a:r>
              <a:rPr lang="en-US" sz="2000" b="0" dirty="0">
                <a:latin typeface="Arial"/>
                <a:cs typeface="Arial"/>
              </a:rPr>
              <a:t>whereby a region undergoes an </a:t>
            </a:r>
            <a:r>
              <a:rPr lang="en-US" sz="2000" b="0" dirty="0">
                <a:highlight>
                  <a:srgbClr val="CCFFCC"/>
                </a:highlight>
                <a:latin typeface="Arial"/>
                <a:cs typeface="Arial"/>
              </a:rPr>
              <a:t>entrepreneurial search and discovery process </a:t>
            </a:r>
            <a:r>
              <a:rPr lang="en-US" sz="2000" b="0" dirty="0">
                <a:latin typeface="Arial"/>
                <a:cs typeface="Arial"/>
              </a:rPr>
              <a:t>to find out what it does best</a:t>
            </a:r>
            <a:r>
              <a:rPr lang="en-US" sz="2000" b="0" dirty="0">
                <a:latin typeface="Arial"/>
                <a:cs typeface="Arial"/>
              </a:rPr>
              <a:t>, its </a:t>
            </a:r>
            <a:r>
              <a:rPr lang="en-US" sz="2000" b="0" dirty="0">
                <a:highlight>
                  <a:srgbClr val="CCFFCC"/>
                </a:highlight>
                <a:latin typeface="Arial"/>
                <a:cs typeface="Arial"/>
              </a:rPr>
              <a:t>sectorial competitive advantages </a:t>
            </a:r>
            <a:r>
              <a:rPr lang="en-US" sz="2000" b="0" dirty="0">
                <a:latin typeface="Arial"/>
                <a:cs typeface="Arial"/>
              </a:rPr>
              <a:t>and related </a:t>
            </a:r>
            <a:r>
              <a:rPr lang="en-US" sz="2000" b="0" dirty="0">
                <a:highlight>
                  <a:srgbClr val="CCFFCC"/>
                </a:highlight>
                <a:latin typeface="Arial"/>
                <a:cs typeface="Arial"/>
              </a:rPr>
              <a:t>innovation opportunities</a:t>
            </a:r>
            <a:r>
              <a:rPr lang="en-US" sz="2000" b="0" dirty="0">
                <a:latin typeface="Arial"/>
                <a:cs typeface="Arial"/>
              </a:rPr>
              <a:t>, and works towards developing </a:t>
            </a:r>
            <a:r>
              <a:rPr lang="en-US" sz="2000" b="0" dirty="0">
                <a:highlight>
                  <a:srgbClr val="CCFFCC"/>
                </a:highlight>
                <a:latin typeface="Arial"/>
                <a:cs typeface="Arial"/>
              </a:rPr>
              <a:t>joint roadmaps</a:t>
            </a:r>
            <a:r>
              <a:rPr lang="en-US" sz="2000" b="0" dirty="0">
                <a:latin typeface="Arial"/>
                <a:cs typeface="Arial"/>
              </a:rPr>
              <a:t> and </a:t>
            </a:r>
            <a:r>
              <a:rPr lang="en-US" sz="2000" b="0" dirty="0">
                <a:highlight>
                  <a:srgbClr val="CCFFCC"/>
                </a:highlight>
                <a:latin typeface="Arial"/>
                <a:cs typeface="Arial"/>
              </a:rPr>
              <a:t>aligning investment agendas</a:t>
            </a:r>
            <a:r>
              <a:rPr lang="en-US" sz="2000" b="0" dirty="0">
                <a:latin typeface="Arial"/>
              </a:rPr>
              <a:t>. </a:t>
            </a:r>
          </a:p>
        </p:txBody>
      </p:sp>
    </p:spTree>
    <p:extLst>
      <p:ext uri="{BB962C8B-B14F-4D97-AF65-F5344CB8AC3E}">
        <p14:creationId xmlns:p14="http://schemas.microsoft.com/office/powerpoint/2010/main" val="334949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20000" y="545778"/>
            <a:ext cx="7200000" cy="492443"/>
          </a:xfrm>
          <a:solidFill>
            <a:schemeClr val="bg2">
              <a:lumMod val="20000"/>
              <a:lumOff val="80000"/>
            </a:schemeClr>
          </a:solidFill>
        </p:spPr>
        <p:txBody>
          <a:bodyPr/>
          <a:lstStyle/>
          <a:p>
            <a:pPr algn="l"/>
            <a:r>
              <a:rPr lang="en-US" sz="2600" dirty="0">
                <a:solidFill>
                  <a:srgbClr val="000090"/>
                </a:solidFill>
                <a:latin typeface="Arial"/>
                <a:cs typeface="Arial"/>
              </a:rPr>
              <a:t>Sector selection for cluster support policies </a:t>
            </a:r>
          </a:p>
        </p:txBody>
      </p:sp>
      <p:sp>
        <p:nvSpPr>
          <p:cNvPr id="3" name="Content Placeholder 2"/>
          <p:cNvSpPr>
            <a:spLocks noGrp="1"/>
          </p:cNvSpPr>
          <p:nvPr>
            <p:ph idx="1"/>
          </p:nvPr>
        </p:nvSpPr>
        <p:spPr>
          <a:xfrm>
            <a:off x="1620000" y="1260000"/>
            <a:ext cx="7391400" cy="4953000"/>
          </a:xfrm>
        </p:spPr>
        <p:txBody>
          <a:bodyPr/>
          <a:lstStyle/>
          <a:p>
            <a:pPr marL="0" indent="0">
              <a:spcBef>
                <a:spcPts val="0"/>
              </a:spcBef>
              <a:spcAft>
                <a:spcPts val="1200"/>
              </a:spcAft>
              <a:buNone/>
            </a:pPr>
            <a:r>
              <a:rPr lang="en-US" sz="2000" dirty="0">
                <a:latin typeface="Arial" panose="020B0604020202020204" pitchFamily="34" charset="0"/>
                <a:cs typeface="Arial" panose="020B0604020202020204" pitchFamily="34" charset="0"/>
              </a:rPr>
              <a:t>Old techniques</a:t>
            </a:r>
          </a:p>
          <a:p>
            <a:pPr>
              <a:spcBef>
                <a:spcPts val="0"/>
              </a:spcBef>
              <a:spcAft>
                <a:spcPts val="1200"/>
              </a:spcAft>
              <a:buFont typeface="Arial" panose="020B0604020202020204" pitchFamily="34" charset="0"/>
              <a:buChar char="•"/>
            </a:pPr>
            <a:r>
              <a:rPr lang="en-US" sz="2000" b="0" dirty="0">
                <a:latin typeface="Arial" panose="020B0604020202020204" pitchFamily="34" charset="0"/>
                <a:cs typeface="Arial" panose="020B0604020202020204" pitchFamily="34" charset="0"/>
              </a:rPr>
              <a:t>Heavy reliance on quantitative data which are scarce </a:t>
            </a:r>
          </a:p>
          <a:p>
            <a:pPr>
              <a:spcBef>
                <a:spcPts val="0"/>
              </a:spcBef>
              <a:spcAft>
                <a:spcPts val="1200"/>
              </a:spcAft>
              <a:buFont typeface="Arial" panose="020B0604020202020204" pitchFamily="34" charset="0"/>
              <a:buChar char="•"/>
            </a:pPr>
            <a:r>
              <a:rPr lang="en-US" sz="2000" b="0" dirty="0">
                <a:latin typeface="Arial" panose="020B0604020202020204" pitchFamily="34" charset="0"/>
                <a:cs typeface="Arial" panose="020B0604020202020204" pitchFamily="34" charset="0"/>
              </a:rPr>
              <a:t>Ex post-not capturing trends </a:t>
            </a:r>
          </a:p>
          <a:p>
            <a:pPr>
              <a:spcBef>
                <a:spcPts val="0"/>
              </a:spcBef>
              <a:spcAft>
                <a:spcPts val="1200"/>
              </a:spcAft>
              <a:buFont typeface="Arial" panose="020B0604020202020204" pitchFamily="34" charset="0"/>
              <a:buChar char="•"/>
            </a:pPr>
            <a:r>
              <a:rPr lang="en-US" sz="2000" b="0" dirty="0">
                <a:latin typeface="Arial" panose="020B0604020202020204" pitchFamily="34" charset="0"/>
                <a:cs typeface="Arial" panose="020B0604020202020204" pitchFamily="34" charset="0"/>
              </a:rPr>
              <a:t>Not inclusive of many competitive drivers such as: </a:t>
            </a:r>
          </a:p>
          <a:p>
            <a:pPr lvl="1" algn="just">
              <a:spcBef>
                <a:spcPts val="0"/>
              </a:spcBef>
              <a:spcAft>
                <a:spcPts val="400"/>
              </a:spcAft>
              <a:buFont typeface="Arial" panose="020B0604020202020204" pitchFamily="34" charset="0"/>
              <a:buChar char="•"/>
            </a:pPr>
            <a:r>
              <a:rPr lang="en-US" sz="1800" b="0" dirty="0">
                <a:latin typeface="Arial" panose="020B0604020202020204" pitchFamily="34" charset="0"/>
                <a:cs typeface="Arial" panose="020B0604020202020204" pitchFamily="34" charset="0"/>
              </a:rPr>
              <a:t>Community attitudes to foreign investment,</a:t>
            </a:r>
            <a:r>
              <a:rPr lang="hr-HR" sz="1800" b="0" dirty="0">
                <a:latin typeface="Arial" panose="020B0604020202020204" pitchFamily="34" charset="0"/>
                <a:cs typeface="Arial" panose="020B0604020202020204" pitchFamily="34" charset="0"/>
              </a:rPr>
              <a:t> </a:t>
            </a:r>
            <a:endParaRPr lang="tr-TR" sz="1800" b="0" dirty="0">
              <a:latin typeface="Arial" panose="020B0604020202020204" pitchFamily="34" charset="0"/>
              <a:cs typeface="Arial" panose="020B0604020202020204" pitchFamily="34" charset="0"/>
            </a:endParaRPr>
          </a:p>
          <a:p>
            <a:pPr lvl="1" algn="just">
              <a:spcBef>
                <a:spcPts val="0"/>
              </a:spcBef>
              <a:spcAft>
                <a:spcPts val="400"/>
              </a:spcAft>
              <a:buFont typeface="Arial" panose="020B0604020202020204" pitchFamily="34" charset="0"/>
              <a:buChar char="•"/>
            </a:pPr>
            <a:r>
              <a:rPr lang="en-US" sz="1800" b="0" dirty="0">
                <a:latin typeface="Arial" panose="020B0604020202020204" pitchFamily="34" charset="0"/>
                <a:cs typeface="Arial" panose="020B0604020202020204" pitchFamily="34" charset="0"/>
              </a:rPr>
              <a:t>entrepreneurship, </a:t>
            </a:r>
            <a:endParaRPr lang="tr-TR" sz="1800" b="0" dirty="0">
              <a:latin typeface="Arial" panose="020B0604020202020204" pitchFamily="34" charset="0"/>
              <a:cs typeface="Arial" panose="020B0604020202020204" pitchFamily="34" charset="0"/>
            </a:endParaRPr>
          </a:p>
          <a:p>
            <a:pPr lvl="1" algn="just">
              <a:spcBef>
                <a:spcPts val="0"/>
              </a:spcBef>
              <a:spcAft>
                <a:spcPts val="400"/>
              </a:spcAft>
              <a:buFont typeface="Arial" panose="020B0604020202020204" pitchFamily="34" charset="0"/>
              <a:buChar char="•"/>
            </a:pPr>
            <a:r>
              <a:rPr lang="en-US" sz="1800" b="0" dirty="0">
                <a:latin typeface="Arial" panose="020B0604020202020204" pitchFamily="34" charset="0"/>
                <a:cs typeface="Arial" panose="020B0604020202020204" pitchFamily="34" charset="0"/>
              </a:rPr>
              <a:t>research competence, </a:t>
            </a:r>
            <a:endParaRPr lang="tr-TR" sz="1800" b="0" dirty="0">
              <a:latin typeface="Arial" panose="020B0604020202020204" pitchFamily="34" charset="0"/>
              <a:cs typeface="Arial" panose="020B0604020202020204" pitchFamily="34" charset="0"/>
            </a:endParaRPr>
          </a:p>
          <a:p>
            <a:pPr lvl="1" algn="just">
              <a:spcBef>
                <a:spcPts val="0"/>
              </a:spcBef>
              <a:spcAft>
                <a:spcPts val="400"/>
              </a:spcAft>
              <a:buFont typeface="Arial" panose="020B0604020202020204" pitchFamily="34" charset="0"/>
              <a:buChar char="•"/>
            </a:pPr>
            <a:r>
              <a:rPr lang="en-US" sz="1800" b="0" dirty="0">
                <a:latin typeface="Arial" panose="020B0604020202020204" pitchFamily="34" charset="0"/>
                <a:cs typeface="Arial" panose="020B0604020202020204" pitchFamily="34" charset="0"/>
              </a:rPr>
              <a:t>business risk acceptance, </a:t>
            </a:r>
            <a:endParaRPr lang="tr-TR" sz="1800" b="0" dirty="0">
              <a:latin typeface="Arial" panose="020B0604020202020204" pitchFamily="34" charset="0"/>
              <a:cs typeface="Arial" panose="020B0604020202020204" pitchFamily="34" charset="0"/>
            </a:endParaRPr>
          </a:p>
          <a:p>
            <a:pPr lvl="1" algn="just">
              <a:spcBef>
                <a:spcPts val="0"/>
              </a:spcBef>
              <a:spcAft>
                <a:spcPts val="400"/>
              </a:spcAft>
              <a:buFont typeface="Arial" panose="020B0604020202020204" pitchFamily="34" charset="0"/>
              <a:buChar char="•"/>
            </a:pPr>
            <a:r>
              <a:rPr lang="en-US" sz="1800" b="0" dirty="0">
                <a:latin typeface="Arial" panose="020B0604020202020204" pitchFamily="34" charset="0"/>
                <a:cs typeface="Arial" panose="020B0604020202020204" pitchFamily="34" charset="0"/>
              </a:rPr>
              <a:t>adaptability to changes in technology,</a:t>
            </a:r>
            <a:endParaRPr lang="tr-TR" sz="1800" b="0" dirty="0">
              <a:latin typeface="Arial" panose="020B0604020202020204" pitchFamily="34" charset="0"/>
              <a:cs typeface="Arial" panose="020B0604020202020204" pitchFamily="34" charset="0"/>
            </a:endParaRPr>
          </a:p>
          <a:p>
            <a:pPr lvl="1" algn="just">
              <a:spcBef>
                <a:spcPts val="0"/>
              </a:spcBef>
              <a:spcAft>
                <a:spcPts val="400"/>
              </a:spcAft>
              <a:buFont typeface="Arial" panose="020B0604020202020204" pitchFamily="34" charset="0"/>
              <a:buChar char="•"/>
            </a:pPr>
            <a:r>
              <a:rPr lang="en-US" sz="1800" b="0" dirty="0">
                <a:latin typeface="Arial" panose="020B0604020202020204" pitchFamily="34" charset="0"/>
                <a:cs typeface="Arial" panose="020B0604020202020204" pitchFamily="34" charset="0"/>
              </a:rPr>
              <a:t>regional labor flexibility, </a:t>
            </a:r>
            <a:endParaRPr lang="tr-TR" sz="1800" b="0" dirty="0">
              <a:latin typeface="Arial" panose="020B0604020202020204" pitchFamily="34" charset="0"/>
              <a:cs typeface="Arial" panose="020B0604020202020204" pitchFamily="34" charset="0"/>
            </a:endParaRPr>
          </a:p>
          <a:p>
            <a:pPr lvl="1" algn="just">
              <a:spcBef>
                <a:spcPts val="0"/>
              </a:spcBef>
              <a:spcAft>
                <a:spcPts val="400"/>
              </a:spcAft>
              <a:buFont typeface="Arial" panose="020B0604020202020204" pitchFamily="34" charset="0"/>
              <a:buChar char="•"/>
            </a:pPr>
            <a:r>
              <a:rPr lang="en-US" sz="1800" b="0" dirty="0">
                <a:latin typeface="Arial" panose="020B0604020202020204" pitchFamily="34" charset="0"/>
                <a:cs typeface="Arial" panose="020B0604020202020204" pitchFamily="34" charset="0"/>
              </a:rPr>
              <a:t>quality of life issues, </a:t>
            </a:r>
            <a:endParaRPr lang="tr-TR" sz="1800" b="0" dirty="0">
              <a:latin typeface="Arial" panose="020B0604020202020204" pitchFamily="34" charset="0"/>
              <a:cs typeface="Arial" panose="020B0604020202020204" pitchFamily="34" charset="0"/>
            </a:endParaRPr>
          </a:p>
          <a:p>
            <a:pPr lvl="1" algn="just">
              <a:spcBef>
                <a:spcPts val="0"/>
              </a:spcBef>
              <a:spcAft>
                <a:spcPts val="400"/>
              </a:spcAft>
              <a:buFont typeface="Arial" panose="020B0604020202020204" pitchFamily="34" charset="0"/>
              <a:buChar char="•"/>
            </a:pPr>
            <a:r>
              <a:rPr lang="en-US" sz="1800" b="0" dirty="0">
                <a:latin typeface="Arial" panose="020B0604020202020204" pitchFamily="34" charset="0"/>
                <a:cs typeface="Arial" panose="020B0604020202020204" pitchFamily="34" charset="0"/>
              </a:rPr>
              <a:t>the development of social capital</a:t>
            </a:r>
            <a:r>
              <a:rPr lang="tr-TR" sz="1800" b="0" dirty="0">
                <a:latin typeface="Arial" panose="020B0604020202020204" pitchFamily="34" charset="0"/>
                <a:cs typeface="Arial" panose="020B0604020202020204" pitchFamily="34" charset="0"/>
              </a:rPr>
              <a:t>.</a:t>
            </a:r>
            <a:r>
              <a:rPr lang="en-US" sz="1800" b="0" dirty="0">
                <a:latin typeface="Arial" panose="020B0604020202020204" pitchFamily="34" charset="0"/>
                <a:cs typeface="Arial" panose="020B0604020202020204" pitchFamily="34" charset="0"/>
              </a:rPr>
              <a:t> </a:t>
            </a:r>
            <a:endParaRPr lang="en-US" sz="16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594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bwMode="auto">
          <a:xfrm>
            <a:off x="1620000" y="2286000"/>
            <a:ext cx="6762000" cy="824468"/>
          </a:xfrm>
          <a:prstGeom prst="roundRect">
            <a:avLst/>
          </a:prstGeom>
          <a:solidFill>
            <a:srgbClr val="CCFFCC"/>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pitchFamily="34" charset="0"/>
            </a:endParaRPr>
          </a:p>
        </p:txBody>
      </p:sp>
      <p:sp>
        <p:nvSpPr>
          <p:cNvPr id="6" name="Title 1"/>
          <p:cNvSpPr>
            <a:spLocks noGrp="1"/>
          </p:cNvSpPr>
          <p:nvPr>
            <p:ph type="title"/>
          </p:nvPr>
        </p:nvSpPr>
        <p:spPr>
          <a:xfrm>
            <a:off x="1620000" y="545778"/>
            <a:ext cx="7200000" cy="492443"/>
          </a:xfrm>
          <a:solidFill>
            <a:schemeClr val="bg2">
              <a:lumMod val="20000"/>
              <a:lumOff val="80000"/>
            </a:schemeClr>
          </a:solidFill>
        </p:spPr>
        <p:txBody>
          <a:bodyPr/>
          <a:lstStyle/>
          <a:p>
            <a:pPr algn="l"/>
            <a:r>
              <a:rPr lang="en-US" sz="2600" dirty="0">
                <a:solidFill>
                  <a:srgbClr val="000090"/>
                </a:solidFill>
                <a:latin typeface="Arial"/>
                <a:cs typeface="Arial"/>
              </a:rPr>
              <a:t>Sector selection for cluster support policies </a:t>
            </a:r>
          </a:p>
        </p:txBody>
      </p:sp>
      <p:sp>
        <p:nvSpPr>
          <p:cNvPr id="3" name="Content Placeholder 2"/>
          <p:cNvSpPr>
            <a:spLocks noGrp="1"/>
          </p:cNvSpPr>
          <p:nvPr>
            <p:ph idx="1"/>
          </p:nvPr>
        </p:nvSpPr>
        <p:spPr>
          <a:xfrm>
            <a:off x="1620000" y="1143000"/>
            <a:ext cx="7200000" cy="4953000"/>
          </a:xfrm>
        </p:spPr>
        <p:txBody>
          <a:bodyPr/>
          <a:lstStyle/>
          <a:p>
            <a:pPr marL="0" indent="0">
              <a:spcBef>
                <a:spcPts val="0"/>
              </a:spcBef>
              <a:spcAft>
                <a:spcPts val="1200"/>
              </a:spcAft>
              <a:buNone/>
            </a:pPr>
            <a:r>
              <a:rPr lang="en-US" sz="2000" dirty="0">
                <a:latin typeface="Arial"/>
                <a:cs typeface="Arial"/>
              </a:rPr>
              <a:t>Location quotients </a:t>
            </a:r>
          </a:p>
          <a:p>
            <a:pPr marL="0" indent="0" algn="just">
              <a:spcBef>
                <a:spcPts val="0"/>
              </a:spcBef>
              <a:spcAft>
                <a:spcPts val="1200"/>
              </a:spcAft>
              <a:buNone/>
            </a:pPr>
            <a:r>
              <a:rPr lang="en-US" sz="2000" b="0" dirty="0">
                <a:latin typeface="Arial"/>
                <a:cs typeface="Arial"/>
              </a:rPr>
              <a:t>Used for measuring the extent of a region’s specialization or concentration in an industry cluster</a:t>
            </a:r>
          </a:p>
          <a:p>
            <a:pPr marL="0" indent="0" algn="just">
              <a:spcBef>
                <a:spcPts val="0"/>
              </a:spcBef>
              <a:spcAft>
                <a:spcPts val="600"/>
              </a:spcAft>
              <a:buNone/>
            </a:pPr>
            <a:r>
              <a:rPr lang="en-US" sz="2000" b="0" dirty="0">
                <a:latin typeface="Arial"/>
                <a:cs typeface="Arial"/>
              </a:rPr>
              <a:t>LQ = </a:t>
            </a:r>
            <a:r>
              <a:rPr lang="en-US" sz="2000" b="0" u="sng" dirty="0">
                <a:latin typeface="Arial"/>
                <a:cs typeface="Arial"/>
              </a:rPr>
              <a:t>fraction of regional employment in industry cluster</a:t>
            </a:r>
          </a:p>
          <a:p>
            <a:pPr marL="0" indent="0" algn="just">
              <a:spcBef>
                <a:spcPts val="0"/>
              </a:spcBef>
              <a:spcAft>
                <a:spcPts val="1200"/>
              </a:spcAft>
              <a:buNone/>
            </a:pPr>
            <a:r>
              <a:rPr lang="en-US" sz="2000" b="0" dirty="0">
                <a:latin typeface="Arial"/>
                <a:cs typeface="Arial"/>
              </a:rPr>
              <a:t>       </a:t>
            </a:r>
            <a:r>
              <a:rPr lang="hr-HR" sz="2000" b="0" dirty="0">
                <a:latin typeface="Arial"/>
                <a:cs typeface="Arial"/>
              </a:rPr>
              <a:t>  </a:t>
            </a:r>
            <a:r>
              <a:rPr lang="en-US" sz="2000" b="0" dirty="0">
                <a:latin typeface="Arial"/>
                <a:cs typeface="Arial"/>
              </a:rPr>
              <a:t>fraction of national employment in industry cluster</a:t>
            </a:r>
          </a:p>
          <a:p>
            <a:pPr marL="0" indent="0" algn="just">
              <a:spcBef>
                <a:spcPts val="0"/>
              </a:spcBef>
              <a:spcAft>
                <a:spcPts val="1200"/>
              </a:spcAft>
              <a:buNone/>
            </a:pPr>
            <a:r>
              <a:rPr lang="en-US" sz="2000" b="0" dirty="0">
                <a:latin typeface="Arial"/>
                <a:cs typeface="Arial"/>
              </a:rPr>
              <a:t>If the region employs 15% of its workforce in the industry cluster, while the nation employs 10% then</a:t>
            </a:r>
            <a:r>
              <a:rPr lang="tr-TR" sz="2000" b="0" dirty="0">
                <a:latin typeface="Arial"/>
                <a:cs typeface="Arial"/>
              </a:rPr>
              <a:t>;</a:t>
            </a:r>
          </a:p>
          <a:p>
            <a:pPr marL="0" indent="0" algn="just">
              <a:spcBef>
                <a:spcPts val="0"/>
              </a:spcBef>
              <a:spcAft>
                <a:spcPts val="1200"/>
              </a:spcAft>
              <a:buNone/>
            </a:pPr>
            <a:r>
              <a:rPr lang="en-US" sz="2000" b="0" dirty="0">
                <a:latin typeface="Arial"/>
                <a:cs typeface="Arial"/>
              </a:rPr>
              <a:t> LQ = 0.15 / 0.10 =1.5</a:t>
            </a:r>
          </a:p>
          <a:p>
            <a:pPr marL="0" indent="0" algn="just">
              <a:spcBef>
                <a:spcPts val="0"/>
              </a:spcBef>
              <a:spcAft>
                <a:spcPts val="1200"/>
              </a:spcAft>
              <a:buNone/>
            </a:pPr>
            <a:r>
              <a:rPr lang="en-US" sz="2000" b="0" dirty="0">
                <a:latin typeface="Arial"/>
                <a:cs typeface="Arial"/>
              </a:rPr>
              <a:t>Since LQ exceeds one</a:t>
            </a:r>
            <a:r>
              <a:rPr lang="tr-TR" sz="2000" b="0" dirty="0">
                <a:latin typeface="Arial"/>
                <a:cs typeface="Arial"/>
              </a:rPr>
              <a:t>,</a:t>
            </a:r>
            <a:r>
              <a:rPr lang="en-US" sz="2000" b="0" dirty="0">
                <a:latin typeface="Arial"/>
                <a:cs typeface="Arial"/>
              </a:rPr>
              <a:t> </a:t>
            </a:r>
          </a:p>
          <a:p>
            <a:pPr marL="0" indent="0" algn="just">
              <a:spcBef>
                <a:spcPts val="0"/>
              </a:spcBef>
              <a:spcAft>
                <a:spcPts val="1200"/>
              </a:spcAft>
              <a:buNone/>
            </a:pPr>
            <a:r>
              <a:rPr lang="en-US" sz="2000" b="0" dirty="0">
                <a:latin typeface="Arial"/>
                <a:cs typeface="Arial"/>
              </a:rPr>
              <a:t>the fraction of the workforce employed in the region’s cluster exceeds the fraction employed in the cluster at the national level</a:t>
            </a:r>
          </a:p>
          <a:p>
            <a:pPr marL="0" indent="0">
              <a:buNone/>
            </a:pPr>
            <a:endParaRPr lang="en-US" sz="1800" b="0" dirty="0">
              <a:latin typeface="Arial"/>
              <a:cs typeface="Arial"/>
            </a:endParaRPr>
          </a:p>
          <a:p>
            <a:pPr marL="0" indent="0">
              <a:buNone/>
            </a:pPr>
            <a:endParaRPr lang="en-US" sz="1800" b="0" dirty="0">
              <a:latin typeface="Arial"/>
              <a:cs typeface="Arial"/>
            </a:endParaRPr>
          </a:p>
        </p:txBody>
      </p:sp>
      <p:sp>
        <p:nvSpPr>
          <p:cNvPr id="4" name="TextBox 3"/>
          <p:cNvSpPr txBox="1"/>
          <p:nvPr/>
        </p:nvSpPr>
        <p:spPr>
          <a:xfrm>
            <a:off x="3771900" y="20066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51967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20000" y="545778"/>
            <a:ext cx="7200000" cy="492443"/>
          </a:xfrm>
          <a:solidFill>
            <a:schemeClr val="bg2">
              <a:lumMod val="20000"/>
              <a:lumOff val="80000"/>
            </a:schemeClr>
          </a:solidFill>
        </p:spPr>
        <p:txBody>
          <a:bodyPr/>
          <a:lstStyle/>
          <a:p>
            <a:pPr algn="l"/>
            <a:r>
              <a:rPr lang="en-US" sz="2600" dirty="0">
                <a:solidFill>
                  <a:srgbClr val="000090"/>
                </a:solidFill>
                <a:latin typeface="Arial"/>
                <a:cs typeface="Arial"/>
              </a:rPr>
              <a:t>Sector selection for cluster support policies </a:t>
            </a:r>
          </a:p>
        </p:txBody>
      </p:sp>
      <p:sp>
        <p:nvSpPr>
          <p:cNvPr id="2" name="TextBox 1"/>
          <p:cNvSpPr txBox="1"/>
          <p:nvPr/>
        </p:nvSpPr>
        <p:spPr>
          <a:xfrm>
            <a:off x="1620000" y="1259999"/>
            <a:ext cx="7200000" cy="411965"/>
          </a:xfrm>
          <a:prstGeom prst="rect">
            <a:avLst/>
          </a:prstGeom>
          <a:noFill/>
        </p:spPr>
        <p:txBody>
          <a:bodyPr wrap="square" rtlCol="0">
            <a:spAutoFit/>
          </a:bodyPr>
          <a:lstStyle/>
          <a:p>
            <a:pPr algn="ctr"/>
            <a:r>
              <a:rPr lang="hr-HR" sz="2000" dirty="0">
                <a:latin typeface="Arial" panose="020B0604020202020204" pitchFamily="34" charset="0"/>
                <a:cs typeface="Arial" panose="020B0604020202020204" pitchFamily="34" charset="0"/>
              </a:rPr>
              <a:t>INDUSTRY CLUSTERS BUBBLE CHART</a:t>
            </a:r>
          </a:p>
        </p:txBody>
      </p:sp>
      <p:sp>
        <p:nvSpPr>
          <p:cNvPr id="6" name="TextBox 5"/>
          <p:cNvSpPr txBox="1"/>
          <p:nvPr/>
        </p:nvSpPr>
        <p:spPr>
          <a:xfrm>
            <a:off x="1620000" y="1676400"/>
            <a:ext cx="7200000" cy="432000"/>
          </a:xfrm>
          <a:prstGeom prst="rect">
            <a:avLst/>
          </a:prstGeom>
          <a:noFill/>
        </p:spPr>
        <p:txBody>
          <a:bodyPr wrap="square" rtlCol="0">
            <a:spAutoFit/>
          </a:bodyPr>
          <a:lstStyle/>
          <a:p>
            <a:pPr algn="ctr"/>
            <a:r>
              <a:rPr lang="hr-HR" sz="2000" dirty="0">
                <a:solidFill>
                  <a:srgbClr val="000090"/>
                </a:solidFill>
                <a:latin typeface="Arial" panose="020B0604020202020204" pitchFamily="34" charset="0"/>
                <a:cs typeface="Arial" panose="020B0604020202020204" pitchFamily="34" charset="0"/>
              </a:rPr>
              <a:t>Hypothetical Data</a:t>
            </a:r>
          </a:p>
        </p:txBody>
      </p:sp>
      <p:sp>
        <p:nvSpPr>
          <p:cNvPr id="7" name="TextBox 6"/>
          <p:cNvSpPr txBox="1"/>
          <p:nvPr/>
        </p:nvSpPr>
        <p:spPr>
          <a:xfrm rot="16200000">
            <a:off x="1377736" y="3727665"/>
            <a:ext cx="1576261" cy="369332"/>
          </a:xfrm>
          <a:prstGeom prst="rect">
            <a:avLst/>
          </a:prstGeom>
          <a:noFill/>
        </p:spPr>
        <p:txBody>
          <a:bodyPr wrap="square" rtlCol="0">
            <a:spAutoFit/>
          </a:bodyPr>
          <a:lstStyle/>
          <a:p>
            <a:pPr algn="ctr"/>
            <a:r>
              <a:rPr lang="hr-HR" dirty="0">
                <a:solidFill>
                  <a:srgbClr val="000090"/>
                </a:solidFill>
                <a:latin typeface="Arial" panose="020B0604020202020204" pitchFamily="34" charset="0"/>
                <a:cs typeface="Arial" panose="020B0604020202020204" pitchFamily="34" charset="0"/>
              </a:rPr>
              <a:t>LQ in 2007</a:t>
            </a:r>
          </a:p>
        </p:txBody>
      </p:sp>
      <p:sp>
        <p:nvSpPr>
          <p:cNvPr id="8" name="TextBox 7"/>
          <p:cNvSpPr txBox="1"/>
          <p:nvPr/>
        </p:nvSpPr>
        <p:spPr>
          <a:xfrm>
            <a:off x="3734100" y="5410200"/>
            <a:ext cx="2971800" cy="369332"/>
          </a:xfrm>
          <a:prstGeom prst="rect">
            <a:avLst/>
          </a:prstGeom>
          <a:noFill/>
        </p:spPr>
        <p:txBody>
          <a:bodyPr wrap="square" rtlCol="0">
            <a:spAutoFit/>
          </a:bodyPr>
          <a:lstStyle/>
          <a:p>
            <a:pPr algn="ctr"/>
            <a:r>
              <a:rPr lang="hr-HR" dirty="0">
                <a:solidFill>
                  <a:srgbClr val="000090"/>
                </a:solidFill>
                <a:latin typeface="Arial" panose="020B0604020202020204" pitchFamily="34" charset="0"/>
                <a:cs typeface="Arial" panose="020B0604020202020204" pitchFamily="34" charset="0"/>
              </a:rPr>
              <a:t>% chg in LQ 2001-2007</a:t>
            </a:r>
          </a:p>
        </p:txBody>
      </p:sp>
      <p:grpSp>
        <p:nvGrpSpPr>
          <p:cNvPr id="30" name="Group 29"/>
          <p:cNvGrpSpPr/>
          <p:nvPr/>
        </p:nvGrpSpPr>
        <p:grpSpPr>
          <a:xfrm>
            <a:off x="2485205" y="2362200"/>
            <a:ext cx="5752800" cy="2897487"/>
            <a:chOff x="2667000" y="2745181"/>
            <a:chExt cx="5752800" cy="2897487"/>
          </a:xfrm>
        </p:grpSpPr>
        <p:sp>
          <p:nvSpPr>
            <p:cNvPr id="18" name="Rectangle 17"/>
            <p:cNvSpPr/>
            <p:nvPr/>
          </p:nvSpPr>
          <p:spPr bwMode="auto">
            <a:xfrm>
              <a:off x="2756578" y="4253913"/>
              <a:ext cx="5663222" cy="1388755"/>
            </a:xfrm>
            <a:prstGeom prst="rect">
              <a:avLst/>
            </a:prstGeom>
            <a:solidFill>
              <a:srgbClr val="00009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3" name="Rectangle 2"/>
            <p:cNvSpPr/>
            <p:nvPr/>
          </p:nvSpPr>
          <p:spPr bwMode="auto">
            <a:xfrm>
              <a:off x="2756578" y="2772246"/>
              <a:ext cx="5663222" cy="1469765"/>
            </a:xfrm>
            <a:prstGeom prst="rect">
              <a:avLst/>
            </a:prstGeom>
            <a:solidFill>
              <a:schemeClr val="bg1">
                <a:lumMod val="95000"/>
              </a:schemeClr>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9" name="TextBox 8"/>
            <p:cNvSpPr txBox="1"/>
            <p:nvPr/>
          </p:nvSpPr>
          <p:spPr>
            <a:xfrm>
              <a:off x="2819400" y="2772246"/>
              <a:ext cx="1066800" cy="400110"/>
            </a:xfrm>
            <a:prstGeom prst="rect">
              <a:avLst/>
            </a:prstGeom>
            <a:noFill/>
          </p:spPr>
          <p:txBody>
            <a:bodyPr wrap="square" rtlCol="0">
              <a:spAutoFit/>
            </a:bodyPr>
            <a:lstStyle/>
            <a:p>
              <a:r>
                <a:rPr lang="hr-HR" sz="2000" dirty="0">
                  <a:solidFill>
                    <a:srgbClr val="000090"/>
                  </a:solidFill>
                  <a:latin typeface="Arial" panose="020B0604020202020204" pitchFamily="34" charset="0"/>
                  <a:cs typeface="Arial" panose="020B0604020202020204" pitchFamily="34" charset="0"/>
                </a:rPr>
                <a:t>Mature</a:t>
              </a:r>
            </a:p>
          </p:txBody>
        </p:sp>
        <p:sp>
          <p:nvSpPr>
            <p:cNvPr id="10" name="TextBox 9"/>
            <p:cNvSpPr txBox="1"/>
            <p:nvPr/>
          </p:nvSpPr>
          <p:spPr>
            <a:xfrm>
              <a:off x="7525760" y="2793221"/>
              <a:ext cx="730494" cy="400110"/>
            </a:xfrm>
            <a:prstGeom prst="rect">
              <a:avLst/>
            </a:prstGeom>
            <a:noFill/>
          </p:spPr>
          <p:txBody>
            <a:bodyPr wrap="square" rtlCol="0">
              <a:spAutoFit/>
            </a:bodyPr>
            <a:lstStyle/>
            <a:p>
              <a:pPr algn="r"/>
              <a:r>
                <a:rPr lang="hr-HR" sz="2000" dirty="0">
                  <a:solidFill>
                    <a:srgbClr val="000090"/>
                  </a:solidFill>
                  <a:latin typeface="Arial" panose="020B0604020202020204" pitchFamily="34" charset="0"/>
                  <a:cs typeface="Arial" panose="020B0604020202020204" pitchFamily="34" charset="0"/>
                </a:rPr>
                <a:t>Star</a:t>
              </a:r>
            </a:p>
          </p:txBody>
        </p:sp>
        <p:sp>
          <p:nvSpPr>
            <p:cNvPr id="11" name="TextBox 10"/>
            <p:cNvSpPr txBox="1"/>
            <p:nvPr/>
          </p:nvSpPr>
          <p:spPr>
            <a:xfrm>
              <a:off x="2819400" y="5181600"/>
              <a:ext cx="1752600" cy="400110"/>
            </a:xfrm>
            <a:prstGeom prst="rect">
              <a:avLst/>
            </a:prstGeom>
            <a:noFill/>
          </p:spPr>
          <p:txBody>
            <a:bodyPr wrap="square" rtlCol="0">
              <a:spAutoFit/>
            </a:bodyPr>
            <a:lstStyle/>
            <a:p>
              <a:r>
                <a:rPr lang="hr-HR" sz="2000" dirty="0">
                  <a:solidFill>
                    <a:schemeClr val="bg1"/>
                  </a:solidFill>
                  <a:latin typeface="Arial" panose="020B0604020202020204" pitchFamily="34" charset="0"/>
                  <a:cs typeface="Arial" panose="020B0604020202020204" pitchFamily="34" charset="0"/>
                </a:rPr>
                <a:t>Transforming</a:t>
              </a:r>
            </a:p>
          </p:txBody>
        </p:sp>
        <p:sp>
          <p:nvSpPr>
            <p:cNvPr id="12" name="TextBox 11"/>
            <p:cNvSpPr txBox="1"/>
            <p:nvPr/>
          </p:nvSpPr>
          <p:spPr>
            <a:xfrm>
              <a:off x="7010400" y="5181600"/>
              <a:ext cx="1294726" cy="400110"/>
            </a:xfrm>
            <a:prstGeom prst="rect">
              <a:avLst/>
            </a:prstGeom>
            <a:noFill/>
          </p:spPr>
          <p:txBody>
            <a:bodyPr wrap="square" rtlCol="0">
              <a:spAutoFit/>
            </a:bodyPr>
            <a:lstStyle/>
            <a:p>
              <a:pPr algn="r"/>
              <a:r>
                <a:rPr lang="hr-HR" sz="2000" dirty="0">
                  <a:solidFill>
                    <a:schemeClr val="bg1"/>
                  </a:solidFill>
                  <a:latin typeface="Arial" panose="020B0604020202020204" pitchFamily="34" charset="0"/>
                  <a:cs typeface="Arial" panose="020B0604020202020204" pitchFamily="34" charset="0"/>
                </a:rPr>
                <a:t>Emerging</a:t>
              </a:r>
            </a:p>
          </p:txBody>
        </p:sp>
        <p:sp>
          <p:nvSpPr>
            <p:cNvPr id="13" name="TextBox 12"/>
            <p:cNvSpPr txBox="1"/>
            <p:nvPr/>
          </p:nvSpPr>
          <p:spPr>
            <a:xfrm>
              <a:off x="4797191" y="3806100"/>
              <a:ext cx="387050" cy="400110"/>
            </a:xfrm>
            <a:prstGeom prst="rect">
              <a:avLst/>
            </a:prstGeom>
            <a:noFill/>
          </p:spPr>
          <p:txBody>
            <a:bodyPr wrap="square" rtlCol="0">
              <a:spAutoFit/>
            </a:bodyPr>
            <a:lstStyle/>
            <a:p>
              <a:r>
                <a:rPr lang="hr-HR" sz="2000" dirty="0">
                  <a:solidFill>
                    <a:srgbClr val="000090"/>
                  </a:solidFill>
                  <a:latin typeface="Arial" panose="020B0604020202020204" pitchFamily="34" charset="0"/>
                  <a:cs typeface="Arial" panose="020B0604020202020204" pitchFamily="34" charset="0"/>
                </a:rPr>
                <a:t>1</a:t>
              </a:r>
            </a:p>
          </p:txBody>
        </p:sp>
        <p:sp>
          <p:nvSpPr>
            <p:cNvPr id="14" name="TextBox 13"/>
            <p:cNvSpPr txBox="1"/>
            <p:nvPr/>
          </p:nvSpPr>
          <p:spPr>
            <a:xfrm>
              <a:off x="4797191" y="2772246"/>
              <a:ext cx="387050" cy="400110"/>
            </a:xfrm>
            <a:prstGeom prst="rect">
              <a:avLst/>
            </a:prstGeom>
            <a:noFill/>
          </p:spPr>
          <p:txBody>
            <a:bodyPr wrap="square" rtlCol="0">
              <a:spAutoFit/>
            </a:bodyPr>
            <a:lstStyle/>
            <a:p>
              <a:r>
                <a:rPr lang="hr-HR" sz="2000" dirty="0">
                  <a:solidFill>
                    <a:srgbClr val="000090"/>
                  </a:solidFill>
                  <a:latin typeface="Arial" panose="020B0604020202020204" pitchFamily="34" charset="0"/>
                  <a:cs typeface="Arial" panose="020B0604020202020204" pitchFamily="34" charset="0"/>
                </a:rPr>
                <a:t>5</a:t>
              </a:r>
            </a:p>
          </p:txBody>
        </p:sp>
        <p:sp>
          <p:nvSpPr>
            <p:cNvPr id="15" name="TextBox 14"/>
            <p:cNvSpPr txBox="1"/>
            <p:nvPr/>
          </p:nvSpPr>
          <p:spPr>
            <a:xfrm>
              <a:off x="4797191" y="5164377"/>
              <a:ext cx="387050" cy="400110"/>
            </a:xfrm>
            <a:prstGeom prst="rect">
              <a:avLst/>
            </a:prstGeom>
            <a:noFill/>
          </p:spPr>
          <p:txBody>
            <a:bodyPr wrap="square" rtlCol="0">
              <a:spAutoFit/>
            </a:bodyPr>
            <a:lstStyle/>
            <a:p>
              <a:r>
                <a:rPr lang="hr-HR" sz="2000" dirty="0">
                  <a:solidFill>
                    <a:schemeClr val="bg1"/>
                  </a:solidFill>
                  <a:latin typeface="Arial" panose="020B0604020202020204" pitchFamily="34" charset="0"/>
                  <a:cs typeface="Arial" panose="020B0604020202020204" pitchFamily="34" charset="0"/>
                </a:rPr>
                <a:t>0</a:t>
              </a:r>
            </a:p>
          </p:txBody>
        </p:sp>
        <p:sp>
          <p:nvSpPr>
            <p:cNvPr id="16" name="TextBox 15"/>
            <p:cNvSpPr txBox="1"/>
            <p:nvPr/>
          </p:nvSpPr>
          <p:spPr>
            <a:xfrm>
              <a:off x="7709199" y="4242011"/>
              <a:ext cx="511148" cy="400110"/>
            </a:xfrm>
            <a:prstGeom prst="rect">
              <a:avLst/>
            </a:prstGeom>
            <a:noFill/>
          </p:spPr>
          <p:txBody>
            <a:bodyPr wrap="square" rtlCol="0">
              <a:spAutoFit/>
            </a:bodyPr>
            <a:lstStyle/>
            <a:p>
              <a:r>
                <a:rPr lang="hr-HR" sz="2000" dirty="0">
                  <a:solidFill>
                    <a:schemeClr val="bg1"/>
                  </a:solidFill>
                  <a:latin typeface="Arial" panose="020B0604020202020204" pitchFamily="34" charset="0"/>
                  <a:cs typeface="Arial" panose="020B0604020202020204" pitchFamily="34" charset="0"/>
                </a:rPr>
                <a:t>10</a:t>
              </a:r>
            </a:p>
          </p:txBody>
        </p:sp>
        <p:sp>
          <p:nvSpPr>
            <p:cNvPr id="17" name="TextBox 16"/>
            <p:cNvSpPr txBox="1"/>
            <p:nvPr/>
          </p:nvSpPr>
          <p:spPr>
            <a:xfrm>
              <a:off x="2756578" y="4261212"/>
              <a:ext cx="550683" cy="400110"/>
            </a:xfrm>
            <a:prstGeom prst="rect">
              <a:avLst/>
            </a:prstGeom>
            <a:noFill/>
          </p:spPr>
          <p:txBody>
            <a:bodyPr wrap="square" rtlCol="0">
              <a:spAutoFit/>
            </a:bodyPr>
            <a:lstStyle/>
            <a:p>
              <a:r>
                <a:rPr lang="hr-HR" sz="2000" dirty="0">
                  <a:solidFill>
                    <a:schemeClr val="bg1"/>
                  </a:solidFill>
                  <a:latin typeface="Arial" panose="020B0604020202020204" pitchFamily="34" charset="0"/>
                  <a:cs typeface="Arial" panose="020B0604020202020204" pitchFamily="34" charset="0"/>
                </a:rPr>
                <a:t>-10</a:t>
              </a:r>
            </a:p>
          </p:txBody>
        </p:sp>
        <p:cxnSp>
          <p:nvCxnSpPr>
            <p:cNvPr id="20" name="Straight Connector 19"/>
            <p:cNvCxnSpPr/>
            <p:nvPr/>
          </p:nvCxnSpPr>
          <p:spPr bwMode="auto">
            <a:xfrm>
              <a:off x="2667000" y="4242011"/>
              <a:ext cx="5752800" cy="0"/>
            </a:xfrm>
            <a:prstGeom prst="line">
              <a:avLst/>
            </a:prstGeom>
            <a:solidFill>
              <a:schemeClr val="accent1"/>
            </a:solidFill>
            <a:ln w="25400" cap="flat" cmpd="sng" algn="ctr">
              <a:solidFill>
                <a:schemeClr val="accent6">
                  <a:lumMod val="20000"/>
                  <a:lumOff val="80000"/>
                </a:schemeClr>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2" name="Straight Connector 21"/>
            <p:cNvCxnSpPr/>
            <p:nvPr/>
          </p:nvCxnSpPr>
          <p:spPr bwMode="auto">
            <a:xfrm>
              <a:off x="5257800" y="2745181"/>
              <a:ext cx="0" cy="2844000"/>
            </a:xfrm>
            <a:prstGeom prst="line">
              <a:avLst/>
            </a:prstGeom>
            <a:solidFill>
              <a:schemeClr val="accent1"/>
            </a:solidFill>
            <a:ln w="25400" cap="flat" cmpd="sng" algn="ctr">
              <a:solidFill>
                <a:schemeClr val="accent6">
                  <a:lumMod val="20000"/>
                  <a:lumOff val="80000"/>
                </a:schemeClr>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3" name="Oval 22"/>
            <p:cNvSpPr/>
            <p:nvPr/>
          </p:nvSpPr>
          <p:spPr bwMode="auto">
            <a:xfrm>
              <a:off x="3962400" y="2895600"/>
              <a:ext cx="432000" cy="432000"/>
            </a:xfrm>
            <a:prstGeom prst="ellipse">
              <a:avLst/>
            </a:prstGeom>
            <a:solidFill>
              <a:srgbClr val="00009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24" name="Oval 23"/>
            <p:cNvSpPr/>
            <p:nvPr/>
          </p:nvSpPr>
          <p:spPr bwMode="auto">
            <a:xfrm>
              <a:off x="5634509" y="3212357"/>
              <a:ext cx="612000" cy="612000"/>
            </a:xfrm>
            <a:prstGeom prst="ellipse">
              <a:avLst/>
            </a:prstGeom>
            <a:solidFill>
              <a:srgbClr val="FF000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25" name="Oval 24"/>
            <p:cNvSpPr/>
            <p:nvPr/>
          </p:nvSpPr>
          <p:spPr bwMode="auto">
            <a:xfrm>
              <a:off x="3708101" y="4537216"/>
              <a:ext cx="324000" cy="324000"/>
            </a:xfrm>
            <a:prstGeom prst="ellipse">
              <a:avLst/>
            </a:prstGeom>
            <a:solidFill>
              <a:schemeClr val="accent6">
                <a:lumMod val="40000"/>
                <a:lumOff val="60000"/>
              </a:schemeClr>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sp>
          <p:nvSpPr>
            <p:cNvPr id="26" name="Oval 25"/>
            <p:cNvSpPr/>
            <p:nvPr/>
          </p:nvSpPr>
          <p:spPr bwMode="auto">
            <a:xfrm>
              <a:off x="6386223" y="4393216"/>
              <a:ext cx="612000" cy="612000"/>
            </a:xfrm>
            <a:prstGeom prst="ellipse">
              <a:avLst/>
            </a:prstGeom>
            <a:solidFill>
              <a:srgbClr val="FFDE0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pitchFamily="34" charset="0"/>
              </a:endParaRPr>
            </a:p>
          </p:txBody>
        </p:sp>
      </p:grpSp>
    </p:spTree>
    <p:extLst>
      <p:ext uri="{BB962C8B-B14F-4D97-AF65-F5344CB8AC3E}">
        <p14:creationId xmlns:p14="http://schemas.microsoft.com/office/powerpoint/2010/main" val="295401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1000" fill="hold"/>
                                        <p:tgtEl>
                                          <p:spTgt spid="30"/>
                                        </p:tgtEl>
                                        <p:attrNameLst>
                                          <p:attrName>ppt_w</p:attrName>
                                        </p:attrNameLst>
                                      </p:cBhvr>
                                      <p:tavLst>
                                        <p:tav tm="0">
                                          <p:val>
                                            <p:fltVal val="0"/>
                                          </p:val>
                                        </p:tav>
                                        <p:tav tm="100000">
                                          <p:val>
                                            <p:strVal val="#ppt_w"/>
                                          </p:val>
                                        </p:tav>
                                      </p:tavLst>
                                    </p:anim>
                                    <p:anim calcmode="lin" valueType="num">
                                      <p:cBhvr>
                                        <p:cTn id="26" dur="1000" fill="hold"/>
                                        <p:tgtEl>
                                          <p:spTgt spid="30"/>
                                        </p:tgtEl>
                                        <p:attrNameLst>
                                          <p:attrName>ppt_h</p:attrName>
                                        </p:attrNameLst>
                                      </p:cBhvr>
                                      <p:tavLst>
                                        <p:tav tm="0">
                                          <p:val>
                                            <p:fltVal val="0"/>
                                          </p:val>
                                        </p:tav>
                                        <p:tav tm="100000">
                                          <p:val>
                                            <p:strVal val="#ppt_h"/>
                                          </p:val>
                                        </p:tav>
                                      </p:tavLst>
                                    </p:anim>
                                    <p:anim calcmode="lin" valueType="num">
                                      <p:cBhvr>
                                        <p:cTn id="27" dur="1000" fill="hold"/>
                                        <p:tgtEl>
                                          <p:spTgt spid="30"/>
                                        </p:tgtEl>
                                        <p:attrNameLst>
                                          <p:attrName>style.rotation</p:attrName>
                                        </p:attrNameLst>
                                      </p:cBhvr>
                                      <p:tavLst>
                                        <p:tav tm="0">
                                          <p:val>
                                            <p:fltVal val="90"/>
                                          </p:val>
                                        </p:tav>
                                        <p:tav tm="100000">
                                          <p:val>
                                            <p:fltVal val="0"/>
                                          </p:val>
                                        </p:tav>
                                      </p:tavLst>
                                    </p:anim>
                                    <p:animEffect transition="in" filter="fade">
                                      <p:cBhvr>
                                        <p:cTn id="28"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620000" y="545778"/>
            <a:ext cx="7200000" cy="492443"/>
          </a:xfrm>
          <a:solidFill>
            <a:schemeClr val="bg2">
              <a:lumMod val="20000"/>
              <a:lumOff val="80000"/>
            </a:schemeClr>
          </a:solidFill>
        </p:spPr>
        <p:txBody>
          <a:bodyPr/>
          <a:lstStyle/>
          <a:p>
            <a:pPr algn="l"/>
            <a:r>
              <a:rPr lang="en-US" sz="2600" dirty="0">
                <a:solidFill>
                  <a:srgbClr val="000090"/>
                </a:solidFill>
                <a:latin typeface="Arial"/>
                <a:cs typeface="Arial"/>
              </a:rPr>
              <a:t>Sector selection for cluster support policies </a:t>
            </a:r>
          </a:p>
        </p:txBody>
      </p:sp>
      <p:sp>
        <p:nvSpPr>
          <p:cNvPr id="3" name="Content Placeholder 2"/>
          <p:cNvSpPr>
            <a:spLocks noGrp="1"/>
          </p:cNvSpPr>
          <p:nvPr>
            <p:ph idx="1"/>
          </p:nvPr>
        </p:nvSpPr>
        <p:spPr>
          <a:xfrm>
            <a:off x="1620000" y="1260000"/>
            <a:ext cx="7200000" cy="4683600"/>
          </a:xfrm>
        </p:spPr>
        <p:txBody>
          <a:bodyPr/>
          <a:lstStyle/>
          <a:p>
            <a:pPr marL="0" indent="0">
              <a:spcBef>
                <a:spcPts val="0"/>
              </a:spcBef>
              <a:spcAft>
                <a:spcPts val="1200"/>
              </a:spcAft>
              <a:buNone/>
            </a:pPr>
            <a:r>
              <a:rPr lang="en-GB" sz="2000" dirty="0">
                <a:latin typeface="Arial"/>
                <a:cs typeface="Arial"/>
              </a:rPr>
              <a:t>Regional SWOT Analysis problems</a:t>
            </a:r>
          </a:p>
          <a:p>
            <a:pPr algn="just">
              <a:spcBef>
                <a:spcPts val="0"/>
              </a:spcBef>
              <a:spcAft>
                <a:spcPts val="1200"/>
              </a:spcAft>
              <a:buFont typeface="Arial" panose="020B0604020202020204" pitchFamily="34" charset="0"/>
              <a:buChar char="•"/>
            </a:pPr>
            <a:r>
              <a:rPr lang="en-GB" sz="2000" b="0" dirty="0">
                <a:latin typeface="Arial"/>
                <a:cs typeface="Arial"/>
              </a:rPr>
              <a:t>It does not apply equally to every sector of the regional economy</a:t>
            </a:r>
          </a:p>
          <a:p>
            <a:pPr algn="just">
              <a:spcBef>
                <a:spcPts val="0"/>
              </a:spcBef>
              <a:spcAft>
                <a:spcPts val="1200"/>
              </a:spcAft>
              <a:buFont typeface="Arial" panose="020B0604020202020204" pitchFamily="34" charset="0"/>
              <a:buChar char="•"/>
            </a:pPr>
            <a:r>
              <a:rPr lang="en-GB" sz="2000" b="0" dirty="0">
                <a:latin typeface="Arial"/>
                <a:cs typeface="Arial"/>
              </a:rPr>
              <a:t>Many of the micro-factors in different industry sectors go are cancelled out in SWOT analysis. It is the cumulative effect of factors contributing to the competitiveness of specific industries that are responsible for giving a region its competitive advantage </a:t>
            </a:r>
          </a:p>
        </p:txBody>
      </p:sp>
      <p:sp>
        <p:nvSpPr>
          <p:cNvPr id="4" name="TextBox 3"/>
          <p:cNvSpPr txBox="1"/>
          <p:nvPr/>
        </p:nvSpPr>
        <p:spPr>
          <a:xfrm>
            <a:off x="3771900" y="20066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9895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20000" y="545778"/>
            <a:ext cx="7200000" cy="492443"/>
          </a:xfrm>
          <a:solidFill>
            <a:schemeClr val="bg2">
              <a:lumMod val="20000"/>
              <a:lumOff val="80000"/>
            </a:schemeClr>
          </a:solidFill>
        </p:spPr>
        <p:txBody>
          <a:bodyPr/>
          <a:lstStyle/>
          <a:p>
            <a:pPr algn="l"/>
            <a:r>
              <a:rPr lang="en-US" sz="2600" dirty="0">
                <a:solidFill>
                  <a:srgbClr val="000090"/>
                </a:solidFill>
                <a:latin typeface="Arial"/>
                <a:cs typeface="Arial"/>
              </a:rPr>
              <a:t>Sector selection for cluster support policies </a:t>
            </a:r>
          </a:p>
        </p:txBody>
      </p:sp>
      <p:sp>
        <p:nvSpPr>
          <p:cNvPr id="3" name="Content Placeholder 2"/>
          <p:cNvSpPr>
            <a:spLocks noGrp="1"/>
          </p:cNvSpPr>
          <p:nvPr>
            <p:ph idx="1"/>
          </p:nvPr>
        </p:nvSpPr>
        <p:spPr>
          <a:xfrm>
            <a:off x="1620000" y="1260000"/>
            <a:ext cx="7200000" cy="1026000"/>
          </a:xfrm>
        </p:spPr>
        <p:txBody>
          <a:bodyPr/>
          <a:lstStyle/>
          <a:p>
            <a:pPr marL="0" indent="0" algn="just">
              <a:spcBef>
                <a:spcPts val="0"/>
              </a:spcBef>
              <a:spcAft>
                <a:spcPts val="1200"/>
              </a:spcAft>
              <a:buNone/>
            </a:pPr>
            <a:r>
              <a:rPr lang="en-GB" sz="2000" dirty="0">
                <a:latin typeface="Arial"/>
                <a:cs typeface="Arial"/>
              </a:rPr>
              <a:t>Multi-Sector Qualitative Analysis</a:t>
            </a:r>
            <a:r>
              <a:rPr lang="en-GB" sz="2000" b="0" dirty="0">
                <a:latin typeface="Arial"/>
                <a:cs typeface="Arial"/>
              </a:rPr>
              <a:t>: A new Tool for Evaluating Regional Competitiveness and Design Cluster Based Strategies for Regional Development</a:t>
            </a:r>
            <a:r>
              <a:rPr lang="en-US" sz="2000" b="0" dirty="0">
                <a:latin typeface="Arial"/>
                <a:cs typeface="Arial"/>
              </a:rPr>
              <a:t> </a:t>
            </a:r>
          </a:p>
        </p:txBody>
      </p:sp>
      <p:graphicFrame>
        <p:nvGraphicFramePr>
          <p:cNvPr id="2" name="Diagram 1"/>
          <p:cNvGraphicFramePr/>
          <p:nvPr>
            <p:extLst>
              <p:ext uri="{D42A27DB-BD31-4B8C-83A1-F6EECF244321}">
                <p14:modId xmlns:p14="http://schemas.microsoft.com/office/powerpoint/2010/main" val="2379057143"/>
              </p:ext>
            </p:extLst>
          </p:nvPr>
        </p:nvGraphicFramePr>
        <p:xfrm>
          <a:off x="1828800" y="2286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079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3629" y="304800"/>
            <a:ext cx="7200000" cy="504000"/>
          </a:xfrm>
          <a:solidFill>
            <a:schemeClr val="bg2">
              <a:lumMod val="20000"/>
              <a:lumOff val="80000"/>
            </a:schemeClr>
          </a:solidFill>
        </p:spPr>
        <p:txBody>
          <a:bodyPr/>
          <a:lstStyle/>
          <a:p>
            <a:pPr algn="l"/>
            <a:r>
              <a:rPr lang="en-US" sz="2600" dirty="0">
                <a:solidFill>
                  <a:srgbClr val="000090"/>
                </a:solidFill>
                <a:latin typeface="Arial"/>
                <a:cs typeface="Arial"/>
              </a:rPr>
              <a:t>Sector selection for cluster support policies </a:t>
            </a:r>
          </a:p>
        </p:txBody>
      </p:sp>
      <p:sp>
        <p:nvSpPr>
          <p:cNvPr id="3" name="Content Placeholder 2"/>
          <p:cNvSpPr>
            <a:spLocks noGrp="1"/>
          </p:cNvSpPr>
          <p:nvPr>
            <p:ph idx="1"/>
          </p:nvPr>
        </p:nvSpPr>
        <p:spPr>
          <a:xfrm>
            <a:off x="1634515" y="1031514"/>
            <a:ext cx="7200000" cy="2133600"/>
          </a:xfrm>
        </p:spPr>
        <p:txBody>
          <a:bodyPr/>
          <a:lstStyle/>
          <a:p>
            <a:pPr marL="0" indent="0" algn="just">
              <a:spcBef>
                <a:spcPts val="0"/>
              </a:spcBef>
              <a:spcAft>
                <a:spcPts val="1200"/>
              </a:spcAft>
              <a:buNone/>
            </a:pPr>
            <a:r>
              <a:rPr lang="en-US" sz="2000" dirty="0">
                <a:latin typeface="Arial"/>
                <a:cs typeface="Arial"/>
              </a:rPr>
              <a:t>MSQL</a:t>
            </a:r>
          </a:p>
          <a:p>
            <a:pPr marL="288000" indent="-288000" algn="just">
              <a:spcBef>
                <a:spcPts val="0"/>
              </a:spcBef>
              <a:spcAft>
                <a:spcPts val="1200"/>
              </a:spcAft>
              <a:buFont typeface="Arial" panose="020B0604020202020204" pitchFamily="34" charset="0"/>
              <a:buChar char="•"/>
            </a:pPr>
            <a:r>
              <a:rPr lang="en-GB" sz="2000" b="0" dirty="0">
                <a:latin typeface="Arial"/>
                <a:cs typeface="Arial"/>
              </a:rPr>
              <a:t>This approach examines the relationships between selected economic variables (or criteria) and different industry sectors and requires recording information for selected industries concerning a range of factors and criteria, classified into various characteristics as follows:</a:t>
            </a:r>
            <a:endParaRPr lang="en-US" sz="2000" b="0" dirty="0">
              <a:latin typeface="Arial"/>
              <a:cs typeface="Arial"/>
            </a:endParaRPr>
          </a:p>
        </p:txBody>
      </p:sp>
      <p:graphicFrame>
        <p:nvGraphicFramePr>
          <p:cNvPr id="4" name="Diagram 3"/>
          <p:cNvGraphicFramePr/>
          <p:nvPr>
            <p:extLst>
              <p:ext uri="{D42A27DB-BD31-4B8C-83A1-F6EECF244321}">
                <p14:modId xmlns:p14="http://schemas.microsoft.com/office/powerpoint/2010/main" val="2725671088"/>
              </p:ext>
            </p:extLst>
          </p:nvPr>
        </p:nvGraphicFramePr>
        <p:xfrm>
          <a:off x="2057400" y="3165114"/>
          <a:ext cx="6096000" cy="287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323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40000"/>
            <a:ext cx="7200000" cy="504000"/>
          </a:xfrm>
          <a:solidFill>
            <a:schemeClr val="bg2">
              <a:lumMod val="20000"/>
              <a:lumOff val="80000"/>
            </a:schemeClr>
          </a:solidFill>
        </p:spPr>
        <p:txBody>
          <a:bodyPr/>
          <a:lstStyle/>
          <a:p>
            <a:pPr algn="l"/>
            <a:r>
              <a:rPr lang="en-US" sz="2600" dirty="0">
                <a:solidFill>
                  <a:srgbClr val="000090"/>
                </a:solidFill>
                <a:latin typeface="Arial"/>
                <a:cs typeface="Arial"/>
              </a:rPr>
              <a:t>Sector selection for cluster support policies </a:t>
            </a:r>
          </a:p>
        </p:txBody>
      </p:sp>
      <p:sp>
        <p:nvSpPr>
          <p:cNvPr id="3" name="Content Placeholder 2"/>
          <p:cNvSpPr>
            <a:spLocks noGrp="1"/>
          </p:cNvSpPr>
          <p:nvPr>
            <p:ph idx="1"/>
          </p:nvPr>
        </p:nvSpPr>
        <p:spPr>
          <a:xfrm>
            <a:off x="1620000" y="1260000"/>
            <a:ext cx="7200000" cy="2931000"/>
          </a:xfrm>
        </p:spPr>
        <p:txBody>
          <a:bodyPr/>
          <a:lstStyle/>
          <a:p>
            <a:pPr marL="0" indent="0">
              <a:spcBef>
                <a:spcPts val="0"/>
              </a:spcBef>
              <a:spcAft>
                <a:spcPts val="1200"/>
              </a:spcAft>
              <a:buNone/>
            </a:pPr>
            <a:r>
              <a:rPr lang="en-US" sz="2000" dirty="0">
                <a:latin typeface="Arial"/>
                <a:cs typeface="Arial"/>
              </a:rPr>
              <a:t>MSQL</a:t>
            </a:r>
            <a:endParaRPr lang="en-GB" sz="2000" dirty="0">
              <a:latin typeface="Arial"/>
              <a:cs typeface="Arial"/>
            </a:endParaRPr>
          </a:p>
          <a:p>
            <a:pPr marL="288000" indent="-288000" algn="just">
              <a:spcBef>
                <a:spcPts val="0"/>
              </a:spcBef>
              <a:spcAft>
                <a:spcPts val="1200"/>
              </a:spcAft>
              <a:buFont typeface="Arial" panose="020B0604020202020204" pitchFamily="34" charset="0"/>
              <a:buChar char="•"/>
            </a:pPr>
            <a:r>
              <a:rPr lang="en-GB" sz="2000" b="0" dirty="0">
                <a:latin typeface="Arial"/>
                <a:cs typeface="Arial"/>
              </a:rPr>
              <a:t>Critically, analysis is not restricted by the availability of quantitative information, and can therefore explore the relationships between a series of selected economic and other variables, and selected industries or sector</a:t>
            </a:r>
            <a:r>
              <a:rPr lang="tr-TR" sz="2000" b="0" dirty="0">
                <a:latin typeface="Arial"/>
                <a:cs typeface="Arial"/>
              </a:rPr>
              <a:t>.</a:t>
            </a:r>
            <a:r>
              <a:rPr lang="en-US" sz="2000" b="0" dirty="0">
                <a:latin typeface="Arial"/>
                <a:cs typeface="Arial"/>
              </a:rPr>
              <a:t> </a:t>
            </a:r>
          </a:p>
        </p:txBody>
      </p:sp>
    </p:spTree>
    <p:extLst>
      <p:ext uri="{BB962C8B-B14F-4D97-AF65-F5344CB8AC3E}">
        <p14:creationId xmlns:p14="http://schemas.microsoft.com/office/powerpoint/2010/main" val="200736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40000"/>
            <a:ext cx="7200000" cy="504000"/>
          </a:xfrm>
          <a:solidFill>
            <a:schemeClr val="bg2">
              <a:lumMod val="20000"/>
              <a:lumOff val="80000"/>
            </a:schemeClr>
          </a:solidFill>
        </p:spPr>
        <p:txBody>
          <a:bodyPr/>
          <a:lstStyle/>
          <a:p>
            <a:pPr algn="l"/>
            <a:r>
              <a:rPr lang="en-US" sz="2600" dirty="0">
                <a:solidFill>
                  <a:srgbClr val="000090"/>
                </a:solidFill>
                <a:latin typeface="Arial"/>
                <a:cs typeface="Arial"/>
              </a:rPr>
              <a:t>Sector selection for cluster support policies </a:t>
            </a:r>
          </a:p>
        </p:txBody>
      </p:sp>
      <p:sp>
        <p:nvSpPr>
          <p:cNvPr id="3" name="Content Placeholder 2"/>
          <p:cNvSpPr>
            <a:spLocks noGrp="1"/>
          </p:cNvSpPr>
          <p:nvPr>
            <p:ph idx="1"/>
          </p:nvPr>
        </p:nvSpPr>
        <p:spPr>
          <a:xfrm>
            <a:off x="1620000" y="1260000"/>
            <a:ext cx="7200000" cy="4378800"/>
          </a:xfrm>
        </p:spPr>
        <p:txBody>
          <a:bodyPr/>
          <a:lstStyle/>
          <a:p>
            <a:pPr marL="0" indent="0">
              <a:spcBef>
                <a:spcPts val="0"/>
              </a:spcBef>
              <a:spcAft>
                <a:spcPts val="1200"/>
              </a:spcAft>
              <a:buNone/>
            </a:pPr>
            <a:r>
              <a:rPr lang="en-US" sz="2000" dirty="0">
                <a:latin typeface="Arial"/>
                <a:cs typeface="Arial"/>
              </a:rPr>
              <a:t>MSQL</a:t>
            </a:r>
          </a:p>
          <a:p>
            <a:pPr marL="288000" indent="-288000" algn="just">
              <a:spcBef>
                <a:spcPts val="0"/>
              </a:spcBef>
              <a:spcAft>
                <a:spcPts val="1200"/>
              </a:spcAft>
              <a:buFont typeface="Arial" panose="020B0604020202020204" pitchFamily="34" charset="0"/>
              <a:buChar char="•"/>
            </a:pPr>
            <a:r>
              <a:rPr lang="en-GB" sz="2000" b="0" dirty="0">
                <a:latin typeface="Arial"/>
                <a:cs typeface="Arial"/>
              </a:rPr>
              <a:t>These relationships are recorded using descriptive or numeric scores in a matrix format .The scores are summed vertically and horizontally, then graphed to produce indices showing the significance of the variables upon different industry sectors, and the industry sectors most influenced by the criteria used in the evaluation. </a:t>
            </a:r>
          </a:p>
          <a:p>
            <a:pPr marL="288000" indent="-288000" algn="just">
              <a:spcBef>
                <a:spcPts val="0"/>
              </a:spcBef>
              <a:spcAft>
                <a:spcPts val="1200"/>
              </a:spcAft>
              <a:buFont typeface="Arial" panose="020B0604020202020204" pitchFamily="34" charset="0"/>
              <a:buChar char="•"/>
            </a:pPr>
            <a:r>
              <a:rPr lang="en-GB" sz="2000" b="0" dirty="0">
                <a:latin typeface="Arial"/>
                <a:cs typeface="Arial"/>
              </a:rPr>
              <a:t>For each variable is possible to calculate a comparative sectorial index.</a:t>
            </a:r>
            <a:endParaRPr lang="hr-HR" sz="2000" b="0" dirty="0">
              <a:latin typeface="Arial"/>
              <a:cs typeface="Arial"/>
            </a:endParaRPr>
          </a:p>
          <a:p>
            <a:endParaRPr lang="en-US" b="0" dirty="0">
              <a:latin typeface="Arial"/>
              <a:cs typeface="Arial"/>
            </a:endParaRPr>
          </a:p>
          <a:p>
            <a:endParaRPr lang="en-US" dirty="0"/>
          </a:p>
        </p:txBody>
      </p:sp>
    </p:spTree>
    <p:extLst>
      <p:ext uri="{BB962C8B-B14F-4D97-AF65-F5344CB8AC3E}">
        <p14:creationId xmlns:p14="http://schemas.microsoft.com/office/powerpoint/2010/main" val="19408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40000"/>
            <a:ext cx="7200000" cy="504000"/>
          </a:xfrm>
          <a:solidFill>
            <a:schemeClr val="bg2">
              <a:lumMod val="20000"/>
              <a:lumOff val="80000"/>
            </a:schemeClr>
          </a:solidFill>
        </p:spPr>
        <p:txBody>
          <a:bodyPr/>
          <a:lstStyle/>
          <a:p>
            <a:pPr algn="l"/>
            <a:r>
              <a:rPr lang="en-US" sz="2600" dirty="0">
                <a:solidFill>
                  <a:srgbClr val="000090"/>
                </a:solidFill>
                <a:latin typeface="Arial"/>
                <a:cs typeface="Arial"/>
              </a:rPr>
              <a:t>Sector selection for cluster support policies </a:t>
            </a:r>
          </a:p>
        </p:txBody>
      </p:sp>
      <p:sp>
        <p:nvSpPr>
          <p:cNvPr id="3" name="Content Placeholder 2"/>
          <p:cNvSpPr>
            <a:spLocks noGrp="1"/>
          </p:cNvSpPr>
          <p:nvPr>
            <p:ph idx="1"/>
          </p:nvPr>
        </p:nvSpPr>
        <p:spPr>
          <a:xfrm>
            <a:off x="1620000" y="1260000"/>
            <a:ext cx="7200000" cy="914400"/>
          </a:xfrm>
        </p:spPr>
        <p:txBody>
          <a:bodyPr/>
          <a:lstStyle/>
          <a:p>
            <a:pPr marL="0" indent="0">
              <a:buNone/>
            </a:pPr>
            <a:r>
              <a:rPr lang="en-US" sz="2000" dirty="0">
                <a:latin typeface="Arial" panose="020B0604020202020204" pitchFamily="34" charset="0"/>
                <a:cs typeface="Arial" panose="020B0604020202020204" pitchFamily="34" charset="0"/>
              </a:rPr>
              <a:t>MSQL</a:t>
            </a:r>
          </a:p>
          <a:p>
            <a:endParaRPr lang="en-US" dirty="0"/>
          </a:p>
        </p:txBody>
      </p:sp>
      <p:grpSp>
        <p:nvGrpSpPr>
          <p:cNvPr id="17" name="Group 16"/>
          <p:cNvGrpSpPr/>
          <p:nvPr/>
        </p:nvGrpSpPr>
        <p:grpSpPr>
          <a:xfrm>
            <a:off x="2766339" y="2133600"/>
            <a:ext cx="4091661" cy="2638318"/>
            <a:chOff x="2629712" y="2069603"/>
            <a:chExt cx="4091661" cy="2638318"/>
          </a:xfrm>
        </p:grpSpPr>
        <p:sp>
          <p:nvSpPr>
            <p:cNvPr id="5" name="Rectangle 4"/>
            <p:cNvSpPr/>
            <p:nvPr/>
          </p:nvSpPr>
          <p:spPr>
            <a:xfrm>
              <a:off x="4385476" y="2069603"/>
              <a:ext cx="1851789" cy="369332"/>
            </a:xfrm>
            <a:prstGeom prst="rect">
              <a:avLst/>
            </a:prstGeom>
          </p:spPr>
          <p:txBody>
            <a:bodyPr wrap="none">
              <a:spAutoFit/>
            </a:bodyPr>
            <a:lstStyle/>
            <a:p>
              <a:r>
                <a:rPr lang="hr-HR" dirty="0">
                  <a:solidFill>
                    <a:srgbClr val="000090"/>
                  </a:solidFill>
                  <a:latin typeface="Arial" panose="020B0604020202020204" pitchFamily="34" charset="0"/>
                  <a:cs typeface="Arial" panose="020B0604020202020204" pitchFamily="34" charset="0"/>
                </a:rPr>
                <a:t>Industry Sectors</a:t>
              </a:r>
              <a:endParaRPr lang="en-US" dirty="0">
                <a:solidFill>
                  <a:srgbClr val="000090"/>
                </a:solidFill>
                <a:latin typeface="Arial" panose="020B0604020202020204" pitchFamily="34" charset="0"/>
                <a:cs typeface="Arial" panose="020B0604020202020204" pitchFamily="34" charset="0"/>
              </a:endParaRPr>
            </a:p>
          </p:txBody>
        </p:sp>
        <p:sp>
          <p:nvSpPr>
            <p:cNvPr id="6" name="Rectangle 5"/>
            <p:cNvSpPr/>
            <p:nvPr/>
          </p:nvSpPr>
          <p:spPr>
            <a:xfrm>
              <a:off x="2629712" y="3440201"/>
              <a:ext cx="813043" cy="369332"/>
            </a:xfrm>
            <a:prstGeom prst="rect">
              <a:avLst/>
            </a:prstGeom>
          </p:spPr>
          <p:txBody>
            <a:bodyPr wrap="none">
              <a:spAutoFit/>
            </a:bodyPr>
            <a:lstStyle/>
            <a:p>
              <a:r>
                <a:rPr lang="hr-HR" dirty="0">
                  <a:solidFill>
                    <a:srgbClr val="000090"/>
                  </a:solidFill>
                  <a:latin typeface="Arial" panose="020B0604020202020204" pitchFamily="34" charset="0"/>
                  <a:cs typeface="Arial" panose="020B0604020202020204" pitchFamily="34" charset="0"/>
                </a:rPr>
                <a:t>Matrix</a:t>
              </a:r>
              <a:endParaRPr lang="en-US" dirty="0">
                <a:solidFill>
                  <a:srgbClr val="000090"/>
                </a:solidFill>
                <a:latin typeface="Arial" panose="020B0604020202020204" pitchFamily="34" charset="0"/>
                <a:cs typeface="Arial" panose="020B0604020202020204" pitchFamily="34" charset="0"/>
              </a:endParaRPr>
            </a:p>
          </p:txBody>
        </p:sp>
        <p:sp>
          <p:nvSpPr>
            <p:cNvPr id="7" name="Rectangle 6"/>
            <p:cNvSpPr/>
            <p:nvPr/>
          </p:nvSpPr>
          <p:spPr>
            <a:xfrm>
              <a:off x="3044243" y="2390400"/>
              <a:ext cx="1267097" cy="646331"/>
            </a:xfrm>
            <a:prstGeom prst="rect">
              <a:avLst/>
            </a:prstGeom>
          </p:spPr>
          <p:txBody>
            <a:bodyPr wrap="square">
              <a:spAutoFit/>
            </a:bodyPr>
            <a:lstStyle/>
            <a:p>
              <a:pPr algn="r"/>
              <a:r>
                <a:rPr lang="hr-HR" dirty="0">
                  <a:solidFill>
                    <a:srgbClr val="000090"/>
                  </a:solidFill>
                  <a:latin typeface="Arial" panose="020B0604020202020204" pitchFamily="34" charset="0"/>
                  <a:cs typeface="Arial" panose="020B0604020202020204" pitchFamily="34" charset="0"/>
                </a:rPr>
                <a:t>Evaluation Criteria</a:t>
              </a:r>
              <a:endParaRPr lang="en-US" dirty="0">
                <a:solidFill>
                  <a:srgbClr val="000090"/>
                </a:solidFill>
                <a:latin typeface="Arial" panose="020B0604020202020204" pitchFamily="34" charset="0"/>
                <a:cs typeface="Arial" panose="020B0604020202020204" pitchFamily="34" charset="0"/>
              </a:endParaRPr>
            </a:p>
          </p:txBody>
        </p:sp>
        <p:sp>
          <p:nvSpPr>
            <p:cNvPr id="9" name="Rectangle 8"/>
            <p:cNvSpPr/>
            <p:nvPr/>
          </p:nvSpPr>
          <p:spPr>
            <a:xfrm>
              <a:off x="3960681" y="2922111"/>
              <a:ext cx="2760692" cy="1785810"/>
            </a:xfrm>
            <a:prstGeom prst="rect">
              <a:avLst/>
            </a:prstGeom>
          </p:spPr>
          <p:txBody>
            <a:bodyPr wrap="none">
              <a:spAutoFit/>
            </a:bodyPr>
            <a:lstStyle/>
            <a:p>
              <a:pPr>
                <a:lnSpc>
                  <a:spcPts val="3400"/>
                </a:lnSpc>
              </a:pPr>
              <a:r>
                <a:rPr lang="hr-HR" sz="2000" b="1" dirty="0">
                  <a:solidFill>
                    <a:srgbClr val="000090"/>
                  </a:solidFill>
                  <a:latin typeface="Arial" panose="020B0604020202020204" pitchFamily="34" charset="0"/>
                  <a:cs typeface="Arial" panose="020B0604020202020204" pitchFamily="34" charset="0"/>
                </a:rPr>
                <a:t>X  </a:t>
              </a:r>
              <a:r>
                <a:rPr lang="hr-HR" sz="2000" dirty="0">
                  <a:solidFill>
                    <a:srgbClr val="000090"/>
                  </a:solidFill>
                  <a:latin typeface="Arial" panose="020B0604020202020204" pitchFamily="34" charset="0"/>
                  <a:cs typeface="Arial" panose="020B0604020202020204" pitchFamily="34" charset="0"/>
                </a:rPr>
                <a:t>       0    1    0         1</a:t>
              </a:r>
            </a:p>
            <a:p>
              <a:pPr>
                <a:lnSpc>
                  <a:spcPts val="3400"/>
                </a:lnSpc>
              </a:pPr>
              <a:r>
                <a:rPr lang="hr-HR" sz="2000" b="1" dirty="0">
                  <a:solidFill>
                    <a:srgbClr val="000090"/>
                  </a:solidFill>
                  <a:latin typeface="Arial" panose="020B0604020202020204" pitchFamily="34" charset="0"/>
                  <a:cs typeface="Arial" panose="020B0604020202020204" pitchFamily="34" charset="0"/>
                </a:rPr>
                <a:t>Y  </a:t>
              </a:r>
              <a:r>
                <a:rPr lang="hr-HR" sz="2000" dirty="0">
                  <a:solidFill>
                    <a:srgbClr val="000090"/>
                  </a:solidFill>
                  <a:latin typeface="Arial" panose="020B0604020202020204" pitchFamily="34" charset="0"/>
                  <a:cs typeface="Arial" panose="020B0604020202020204" pitchFamily="34" charset="0"/>
                </a:rPr>
                <a:t>       1    3    0         4</a:t>
              </a:r>
            </a:p>
            <a:p>
              <a:pPr>
                <a:lnSpc>
                  <a:spcPts val="3400"/>
                </a:lnSpc>
              </a:pPr>
              <a:r>
                <a:rPr lang="hr-HR" sz="2000" b="1" dirty="0">
                  <a:solidFill>
                    <a:srgbClr val="000090"/>
                  </a:solidFill>
                  <a:latin typeface="Arial" panose="020B0604020202020204" pitchFamily="34" charset="0"/>
                  <a:cs typeface="Arial" panose="020B0604020202020204" pitchFamily="34" charset="0"/>
                </a:rPr>
                <a:t>Z  </a:t>
              </a:r>
              <a:r>
                <a:rPr lang="hr-HR" sz="2000" dirty="0">
                  <a:solidFill>
                    <a:srgbClr val="000090"/>
                  </a:solidFill>
                  <a:latin typeface="Arial" panose="020B0604020202020204" pitchFamily="34" charset="0"/>
                  <a:cs typeface="Arial" panose="020B0604020202020204" pitchFamily="34" charset="0"/>
                </a:rPr>
                <a:t>       0    0    2         2</a:t>
              </a:r>
            </a:p>
            <a:p>
              <a:pPr>
                <a:lnSpc>
                  <a:spcPts val="3400"/>
                </a:lnSpc>
              </a:pPr>
              <a:r>
                <a:rPr lang="hr-HR" sz="2000" dirty="0">
                  <a:solidFill>
                    <a:srgbClr val="000090"/>
                  </a:solidFill>
                  <a:latin typeface="Arial" panose="020B0604020202020204" pitchFamily="34" charset="0"/>
                  <a:cs typeface="Arial" panose="020B0604020202020204" pitchFamily="34" charset="0"/>
                </a:rPr>
                <a:t>∑         1    4    2 </a:t>
              </a:r>
              <a:endParaRPr lang="en-US" sz="2000" dirty="0">
                <a:solidFill>
                  <a:srgbClr val="000090"/>
                </a:solidFill>
                <a:latin typeface="Arial" panose="020B0604020202020204" pitchFamily="34" charset="0"/>
                <a:cs typeface="Arial" panose="020B0604020202020204" pitchFamily="34" charset="0"/>
              </a:endParaRPr>
            </a:p>
          </p:txBody>
        </p:sp>
        <p:sp>
          <p:nvSpPr>
            <p:cNvPr id="13" name="Rectangle 12"/>
            <p:cNvSpPr/>
            <p:nvPr/>
          </p:nvSpPr>
          <p:spPr>
            <a:xfrm>
              <a:off x="4742312" y="2587783"/>
              <a:ext cx="1939955" cy="369332"/>
            </a:xfrm>
            <a:prstGeom prst="rect">
              <a:avLst/>
            </a:prstGeom>
          </p:spPr>
          <p:txBody>
            <a:bodyPr wrap="none">
              <a:spAutoFit/>
            </a:bodyPr>
            <a:lstStyle/>
            <a:p>
              <a:r>
                <a:rPr lang="hr-HR" b="1" dirty="0">
                  <a:solidFill>
                    <a:srgbClr val="000090"/>
                  </a:solidFill>
                  <a:latin typeface="Arial" panose="020B0604020202020204" pitchFamily="34" charset="0"/>
                  <a:cs typeface="Arial" panose="020B0604020202020204" pitchFamily="34" charset="0"/>
                </a:rPr>
                <a:t>A</a:t>
              </a:r>
              <a:r>
                <a:rPr lang="hr-HR" dirty="0">
                  <a:solidFill>
                    <a:srgbClr val="000090"/>
                  </a:solidFill>
                  <a:latin typeface="Arial" panose="020B0604020202020204" pitchFamily="34" charset="0"/>
                  <a:cs typeface="Arial" panose="020B0604020202020204" pitchFamily="34" charset="0"/>
                </a:rPr>
                <a:t>    </a:t>
              </a:r>
              <a:r>
                <a:rPr lang="hr-HR" b="1" dirty="0">
                  <a:solidFill>
                    <a:srgbClr val="000090"/>
                  </a:solidFill>
                  <a:latin typeface="Arial" panose="020B0604020202020204" pitchFamily="34" charset="0"/>
                  <a:cs typeface="Arial" panose="020B0604020202020204" pitchFamily="34" charset="0"/>
                </a:rPr>
                <a:t>B</a:t>
              </a:r>
              <a:r>
                <a:rPr lang="hr-HR" dirty="0">
                  <a:solidFill>
                    <a:srgbClr val="000090"/>
                  </a:solidFill>
                  <a:latin typeface="Arial" panose="020B0604020202020204" pitchFamily="34" charset="0"/>
                  <a:cs typeface="Arial" panose="020B0604020202020204" pitchFamily="34" charset="0"/>
                </a:rPr>
                <a:t>    </a:t>
              </a:r>
              <a:r>
                <a:rPr lang="hr-HR" b="1" dirty="0">
                  <a:solidFill>
                    <a:srgbClr val="000090"/>
                  </a:solidFill>
                  <a:latin typeface="Arial" panose="020B0604020202020204" pitchFamily="34" charset="0"/>
                  <a:cs typeface="Arial" panose="020B0604020202020204" pitchFamily="34" charset="0"/>
                </a:rPr>
                <a:t>C         </a:t>
              </a:r>
              <a:r>
                <a:rPr lang="hr-HR" dirty="0">
                  <a:solidFill>
                    <a:srgbClr val="000090"/>
                  </a:solidFill>
                  <a:latin typeface="Arial" panose="020B0604020202020204" pitchFamily="34" charset="0"/>
                  <a:cs typeface="Arial" panose="020B0604020202020204" pitchFamily="34" charset="0"/>
                </a:rPr>
                <a:t>∑</a:t>
              </a:r>
              <a:endParaRPr lang="en-US" dirty="0">
                <a:solidFill>
                  <a:srgbClr val="000090"/>
                </a:solidFill>
                <a:latin typeface="Arial" panose="020B0604020202020204" pitchFamily="34" charset="0"/>
                <a:cs typeface="Arial" panose="020B0604020202020204" pitchFamily="34" charset="0"/>
              </a:endParaRPr>
            </a:p>
          </p:txBody>
        </p:sp>
        <p:cxnSp>
          <p:nvCxnSpPr>
            <p:cNvPr id="15" name="Straight Connector 14"/>
            <p:cNvCxnSpPr/>
            <p:nvPr/>
          </p:nvCxnSpPr>
          <p:spPr bwMode="auto">
            <a:xfrm>
              <a:off x="5982512" y="2992119"/>
              <a:ext cx="0" cy="1260000"/>
            </a:xfrm>
            <a:prstGeom prst="line">
              <a:avLst/>
            </a:prstGeom>
            <a:solidFill>
              <a:schemeClr val="accent1"/>
            </a:solidFill>
            <a:ln w="31750" cap="flat" cmpd="sng" algn="ctr">
              <a:solidFill>
                <a:srgbClr val="FFDE00"/>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6" name="Straight Connector 15"/>
            <p:cNvCxnSpPr/>
            <p:nvPr/>
          </p:nvCxnSpPr>
          <p:spPr bwMode="auto">
            <a:xfrm>
              <a:off x="4687112" y="2992119"/>
              <a:ext cx="0" cy="1260000"/>
            </a:xfrm>
            <a:prstGeom prst="line">
              <a:avLst/>
            </a:prstGeom>
            <a:solidFill>
              <a:schemeClr val="accent1"/>
            </a:solidFill>
            <a:ln w="31750" cap="flat" cmpd="sng" algn="ctr">
              <a:solidFill>
                <a:srgbClr val="FFDE00"/>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99455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781800" y="1295400"/>
            <a:ext cx="184666" cy="923330"/>
          </a:xfrm>
          <a:prstGeom prst="rect">
            <a:avLst/>
          </a:prstGeom>
          <a:noFill/>
        </p:spPr>
        <p:txBody>
          <a:bodyPr wrap="none" rtlCol="0">
            <a:spAutoFit/>
          </a:bodyPr>
          <a:lstStyle/>
          <a:p>
            <a:endParaRPr lang="en-US" dirty="0"/>
          </a:p>
          <a:p>
            <a:endParaRPr lang="en-US" dirty="0"/>
          </a:p>
          <a:p>
            <a:endParaRPr lang="en-US" dirty="0"/>
          </a:p>
        </p:txBody>
      </p:sp>
      <p:sp>
        <p:nvSpPr>
          <p:cNvPr id="8" name="Rectangle 7"/>
          <p:cNvSpPr/>
          <p:nvPr/>
        </p:nvSpPr>
        <p:spPr>
          <a:xfrm>
            <a:off x="1620000" y="1260000"/>
            <a:ext cx="7200000" cy="3708708"/>
          </a:xfrm>
          <a:prstGeom prst="rect">
            <a:avLst/>
          </a:prstGeom>
        </p:spPr>
        <p:txBody>
          <a:bodyPr wrap="square">
            <a:spAutoFit/>
          </a:bodyPr>
          <a:lstStyle/>
          <a:p>
            <a:pPr marL="342900" lvl="0" indent="-342900" algn="just" fontAlgn="base">
              <a:spcBef>
                <a:spcPts val="600"/>
              </a:spcBef>
              <a:buFont typeface="Arial" panose="020B0604020202020204" pitchFamily="34" charset="0"/>
              <a:buChar char="•"/>
            </a:pPr>
            <a:r>
              <a:rPr lang="en-GB" sz="2000" dirty="0">
                <a:solidFill>
                  <a:schemeClr val="tx1">
                    <a:lumMod val="95000"/>
                    <a:lumOff val="5000"/>
                  </a:schemeClr>
                </a:solidFill>
                <a:effectLst>
                  <a:outerShdw sx="0" sy="0">
                    <a:srgbClr val="000000"/>
                  </a:outerShdw>
                </a:effectLst>
                <a:latin typeface="Arial"/>
                <a:cs typeface="Arial"/>
              </a:rPr>
              <a:t>Cluster definitions</a:t>
            </a:r>
          </a:p>
          <a:p>
            <a:pPr marL="342900" lvl="0" indent="-342900" algn="just" fontAlgn="base">
              <a:spcBef>
                <a:spcPts val="600"/>
              </a:spcBef>
              <a:buFont typeface="Arial" panose="020B0604020202020204" pitchFamily="34" charset="0"/>
              <a:buChar char="•"/>
            </a:pPr>
            <a:r>
              <a:rPr lang="en-GB" sz="2000" dirty="0">
                <a:solidFill>
                  <a:schemeClr val="tx1">
                    <a:lumMod val="95000"/>
                    <a:lumOff val="5000"/>
                  </a:schemeClr>
                </a:solidFill>
                <a:effectLst>
                  <a:outerShdw sx="0" sy="0">
                    <a:srgbClr val="000000"/>
                  </a:outerShdw>
                </a:effectLst>
                <a:latin typeface="Arial"/>
                <a:cs typeface="Arial"/>
              </a:rPr>
              <a:t>The importance of clusters in local economic development </a:t>
            </a:r>
          </a:p>
          <a:p>
            <a:pPr marL="342900" lvl="0" indent="-342900" algn="just" fontAlgn="base">
              <a:spcBef>
                <a:spcPts val="600"/>
              </a:spcBef>
              <a:buFont typeface="Arial" panose="020B0604020202020204" pitchFamily="34" charset="0"/>
              <a:buChar char="•"/>
            </a:pPr>
            <a:r>
              <a:rPr lang="en-GB" sz="2000" dirty="0">
                <a:solidFill>
                  <a:schemeClr val="tx1">
                    <a:lumMod val="95000"/>
                    <a:lumOff val="5000"/>
                  </a:schemeClr>
                </a:solidFill>
                <a:effectLst>
                  <a:outerShdw sx="0" sy="0">
                    <a:srgbClr val="000000"/>
                  </a:outerShdw>
                </a:effectLst>
                <a:latin typeface="Arial"/>
                <a:cs typeface="Arial"/>
              </a:rPr>
              <a:t>Cluster policies and SMART Specialisation Strategies </a:t>
            </a:r>
          </a:p>
          <a:p>
            <a:pPr marL="342900" lvl="0" indent="-342900" algn="just" fontAlgn="base">
              <a:spcBef>
                <a:spcPts val="600"/>
              </a:spcBef>
              <a:buFont typeface="Arial" panose="020B0604020202020204" pitchFamily="34" charset="0"/>
              <a:buChar char="•"/>
            </a:pPr>
            <a:r>
              <a:rPr lang="en-GB" sz="2000" dirty="0">
                <a:solidFill>
                  <a:schemeClr val="tx1">
                    <a:lumMod val="95000"/>
                    <a:lumOff val="5000"/>
                  </a:schemeClr>
                </a:solidFill>
                <a:effectLst>
                  <a:outerShdw sx="0" sy="0">
                    <a:srgbClr val="000000"/>
                  </a:outerShdw>
                </a:effectLst>
                <a:latin typeface="Arial"/>
                <a:cs typeface="Arial"/>
              </a:rPr>
              <a:t>Multi-sector qualitative analysis: a new tool for evaluating regional competitiveness and design cluster based strategies for regional development</a:t>
            </a:r>
          </a:p>
          <a:p>
            <a:pPr marL="342900" lvl="0" indent="-342900" algn="just" fontAlgn="base">
              <a:spcBef>
                <a:spcPts val="600"/>
              </a:spcBef>
              <a:buFont typeface="Arial" panose="020B0604020202020204" pitchFamily="34" charset="0"/>
              <a:buChar char="•"/>
            </a:pPr>
            <a:r>
              <a:rPr lang="en-GB" sz="2000" dirty="0">
                <a:solidFill>
                  <a:schemeClr val="tx1">
                    <a:lumMod val="95000"/>
                    <a:lumOff val="5000"/>
                  </a:schemeClr>
                </a:solidFill>
                <a:effectLst>
                  <a:outerShdw sx="0" sy="0">
                    <a:srgbClr val="000000"/>
                  </a:outerShdw>
                </a:effectLst>
                <a:latin typeface="Arial"/>
                <a:cs typeface="Arial"/>
              </a:rPr>
              <a:t>Sectorial value chain analysis</a:t>
            </a:r>
          </a:p>
          <a:p>
            <a:pPr marL="342900" lvl="0" indent="-342900" algn="just" fontAlgn="base">
              <a:spcBef>
                <a:spcPts val="600"/>
              </a:spcBef>
              <a:buFont typeface="Arial" panose="020B0604020202020204" pitchFamily="34" charset="0"/>
              <a:buChar char="•"/>
            </a:pPr>
            <a:r>
              <a:rPr lang="en-GB" sz="2000" dirty="0">
                <a:solidFill>
                  <a:schemeClr val="tx1">
                    <a:lumMod val="95000"/>
                    <a:lumOff val="5000"/>
                  </a:schemeClr>
                </a:solidFill>
                <a:effectLst>
                  <a:outerShdw sx="0" sy="0">
                    <a:srgbClr val="000000"/>
                  </a:outerShdw>
                </a:effectLst>
                <a:latin typeface="Arial"/>
                <a:cs typeface="Arial"/>
              </a:rPr>
              <a:t>Market failures policies and public intervention strategies</a:t>
            </a:r>
          </a:p>
          <a:p>
            <a:pPr marL="342900" lvl="0" indent="-342900" algn="just" fontAlgn="base">
              <a:spcBef>
                <a:spcPts val="600"/>
              </a:spcBef>
              <a:buFont typeface="Arial" panose="020B0604020202020204" pitchFamily="34" charset="0"/>
              <a:buChar char="•"/>
            </a:pPr>
            <a:r>
              <a:rPr lang="en-GB" sz="2000" dirty="0">
                <a:solidFill>
                  <a:schemeClr val="tx1">
                    <a:lumMod val="95000"/>
                    <a:lumOff val="5000"/>
                  </a:schemeClr>
                </a:solidFill>
                <a:effectLst>
                  <a:outerShdw sx="0" sy="0">
                    <a:srgbClr val="000000"/>
                  </a:outerShdw>
                </a:effectLst>
                <a:latin typeface="Arial"/>
                <a:cs typeface="Arial"/>
              </a:rPr>
              <a:t>Cluster development guidelines </a:t>
            </a:r>
          </a:p>
          <a:p>
            <a:pPr marL="342900" lvl="0" indent="-342900" algn="just" fontAlgn="base">
              <a:spcBef>
                <a:spcPts val="600"/>
              </a:spcBef>
              <a:buFont typeface="Arial" panose="020B0604020202020204" pitchFamily="34" charset="0"/>
              <a:buChar char="•"/>
            </a:pPr>
            <a:r>
              <a:rPr lang="en-GB" sz="2000" dirty="0">
                <a:solidFill>
                  <a:schemeClr val="tx1">
                    <a:lumMod val="95000"/>
                    <a:lumOff val="5000"/>
                  </a:schemeClr>
                </a:solidFill>
                <a:effectLst>
                  <a:outerShdw sx="0" sy="0">
                    <a:srgbClr val="000000"/>
                  </a:outerShdw>
                </a:effectLst>
                <a:latin typeface="Arial"/>
                <a:cs typeface="Arial"/>
              </a:rPr>
              <a:t>EU best practices for cluster support policies </a:t>
            </a:r>
          </a:p>
        </p:txBody>
      </p:sp>
      <p:sp>
        <p:nvSpPr>
          <p:cNvPr id="6" name="Title 1"/>
          <p:cNvSpPr txBox="1">
            <a:spLocks/>
          </p:cNvSpPr>
          <p:nvPr/>
        </p:nvSpPr>
        <p:spPr bwMode="auto">
          <a:xfrm>
            <a:off x="1620000" y="540000"/>
            <a:ext cx="7200000" cy="504000"/>
          </a:xfrm>
          <a:prstGeom prst="rect">
            <a:avLst/>
          </a:prstGeom>
          <a:solidFill>
            <a:schemeClr val="bg2">
              <a:lumMod val="20000"/>
              <a:lumOff val="80000"/>
            </a:schemeClr>
          </a:solidFill>
          <a:ln w="9525">
            <a:noFill/>
            <a:miter lim="800000"/>
            <a:headEnd/>
            <a:tailEnd/>
          </a:ln>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lang="en-GB" sz="3400" b="1" kern="0" cap="none" baseline="0" dirty="0">
                <a:solidFill>
                  <a:srgbClr val="C00000"/>
                </a:solidFill>
                <a:effectLst/>
                <a:latin typeface="Calibri" pitchFamily="34" charset="0"/>
                <a:ea typeface="+mj-ea"/>
                <a:cs typeface="+mj-cs"/>
              </a:defRPr>
            </a:lvl1pPr>
            <a:lvl2pPr algn="ctr" rtl="0" eaLnBrk="1" fontAlgn="base" hangingPunct="1">
              <a:spcBef>
                <a:spcPct val="0"/>
              </a:spcBef>
              <a:spcAft>
                <a:spcPct val="0"/>
              </a:spcAft>
              <a:defRPr sz="2800" b="1">
                <a:solidFill>
                  <a:srgbClr val="FF0000"/>
                </a:solidFill>
                <a:latin typeface="Arial Narrow" pitchFamily="34" charset="0"/>
              </a:defRPr>
            </a:lvl2pPr>
            <a:lvl3pPr algn="ctr" rtl="0" eaLnBrk="1" fontAlgn="base" hangingPunct="1">
              <a:spcBef>
                <a:spcPct val="0"/>
              </a:spcBef>
              <a:spcAft>
                <a:spcPct val="0"/>
              </a:spcAft>
              <a:defRPr sz="2800" b="1">
                <a:solidFill>
                  <a:srgbClr val="FF0000"/>
                </a:solidFill>
                <a:latin typeface="Arial Narrow" pitchFamily="34" charset="0"/>
              </a:defRPr>
            </a:lvl3pPr>
            <a:lvl4pPr algn="ctr" rtl="0" eaLnBrk="1" fontAlgn="base" hangingPunct="1">
              <a:spcBef>
                <a:spcPct val="0"/>
              </a:spcBef>
              <a:spcAft>
                <a:spcPct val="0"/>
              </a:spcAft>
              <a:defRPr sz="2800" b="1">
                <a:solidFill>
                  <a:srgbClr val="FF0000"/>
                </a:solidFill>
                <a:latin typeface="Arial Narrow" pitchFamily="34" charset="0"/>
              </a:defRPr>
            </a:lvl4pPr>
            <a:lvl5pPr algn="ctr" rtl="0" eaLnBrk="1" fontAlgn="base" hangingPunct="1">
              <a:spcBef>
                <a:spcPct val="0"/>
              </a:spcBef>
              <a:spcAft>
                <a:spcPct val="0"/>
              </a:spcAft>
              <a:defRPr sz="2800" b="1">
                <a:solidFill>
                  <a:srgbClr val="FF0000"/>
                </a:solidFill>
                <a:latin typeface="Arial Narrow" pitchFamily="34" charset="0"/>
              </a:defRPr>
            </a:lvl5pPr>
            <a:lvl6pPr marL="457200" algn="ctr" rtl="0" eaLnBrk="1" fontAlgn="base" hangingPunct="1">
              <a:spcBef>
                <a:spcPct val="0"/>
              </a:spcBef>
              <a:spcAft>
                <a:spcPct val="0"/>
              </a:spcAft>
              <a:defRPr sz="2800" b="1">
                <a:solidFill>
                  <a:srgbClr val="FF0000"/>
                </a:solidFill>
                <a:latin typeface="Arial Narrow" pitchFamily="34" charset="0"/>
              </a:defRPr>
            </a:lvl6pPr>
            <a:lvl7pPr marL="914400" algn="ctr" rtl="0" eaLnBrk="1" fontAlgn="base" hangingPunct="1">
              <a:spcBef>
                <a:spcPct val="0"/>
              </a:spcBef>
              <a:spcAft>
                <a:spcPct val="0"/>
              </a:spcAft>
              <a:defRPr sz="2800" b="1">
                <a:solidFill>
                  <a:srgbClr val="FF0000"/>
                </a:solidFill>
                <a:latin typeface="Arial Narrow" pitchFamily="34" charset="0"/>
              </a:defRPr>
            </a:lvl7pPr>
            <a:lvl8pPr marL="1371600" algn="ctr" rtl="0" eaLnBrk="1" fontAlgn="base" hangingPunct="1">
              <a:spcBef>
                <a:spcPct val="0"/>
              </a:spcBef>
              <a:spcAft>
                <a:spcPct val="0"/>
              </a:spcAft>
              <a:defRPr sz="2800" b="1">
                <a:solidFill>
                  <a:srgbClr val="FF0000"/>
                </a:solidFill>
                <a:latin typeface="Arial Narrow" pitchFamily="34" charset="0"/>
              </a:defRPr>
            </a:lvl8pPr>
            <a:lvl9pPr marL="1828800" algn="ctr" rtl="0" eaLnBrk="1" fontAlgn="base" hangingPunct="1">
              <a:spcBef>
                <a:spcPct val="0"/>
              </a:spcBef>
              <a:spcAft>
                <a:spcPct val="0"/>
              </a:spcAft>
              <a:defRPr sz="2800" b="1">
                <a:solidFill>
                  <a:srgbClr val="FF0000"/>
                </a:solidFill>
                <a:latin typeface="Arial Narrow" pitchFamily="34" charset="0"/>
              </a:defRPr>
            </a:lvl9pPr>
          </a:lstStyle>
          <a:p>
            <a:pPr algn="l"/>
            <a:r>
              <a:rPr lang="en-US" sz="2800" dirty="0">
                <a:solidFill>
                  <a:srgbClr val="000090"/>
                </a:solidFill>
                <a:latin typeface="Arial"/>
                <a:cs typeface="Arial"/>
              </a:rPr>
              <a:t>Workshop </a:t>
            </a:r>
            <a:r>
              <a:rPr lang="en-US" sz="2800" dirty="0">
                <a:solidFill>
                  <a:srgbClr val="000090"/>
                </a:solidFill>
                <a:latin typeface="Arial" panose="020B0604020202020204" pitchFamily="34" charset="0"/>
                <a:cs typeface="Arial" panose="020B0604020202020204" pitchFamily="34" charset="0"/>
              </a:rPr>
              <a:t>Contents</a:t>
            </a:r>
            <a:endParaRPr lang="en-US" sz="2800" dirty="0">
              <a:solidFill>
                <a:srgbClr val="000090"/>
              </a:solidFill>
              <a:latin typeface="Arial"/>
              <a:cs typeface="Arial"/>
            </a:endParaRPr>
          </a:p>
        </p:txBody>
      </p:sp>
    </p:spTree>
    <p:extLst>
      <p:ext uri="{BB962C8B-B14F-4D97-AF65-F5344CB8AC3E}">
        <p14:creationId xmlns:p14="http://schemas.microsoft.com/office/powerpoint/2010/main" val="403602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 calcmode="lin" valueType="num">
                                      <p:cBhvr additive="base">
                                        <p:cTn id="12"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 calcmode="lin" valueType="num">
                                      <p:cBhvr additive="base">
                                        <p:cTn id="22"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 calcmode="lin" valueType="num">
                                      <p:cBhvr additive="base">
                                        <p:cTn id="27"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 calcmode="lin" valueType="num">
                                      <p:cBhvr additive="base">
                                        <p:cTn id="32" dur="500" fill="hold"/>
                                        <p:tgtEl>
                                          <p:spTgt spid="8">
                                            <p:txEl>
                                              <p:pRg st="5" end="5"/>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8">
                                            <p:txEl>
                                              <p:pRg st="5" end="5"/>
                                            </p:txEl>
                                          </p:spTgt>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 calcmode="lin" valueType="num">
                                      <p:cBhvr additive="base">
                                        <p:cTn id="37" dur="500" fill="hold"/>
                                        <p:tgtEl>
                                          <p:spTgt spid="8">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
                                            <p:txEl>
                                              <p:pRg st="6" end="6"/>
                                            </p:txEl>
                                          </p:spTgt>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 calcmode="lin" valueType="num">
                                      <p:cBhvr additive="base">
                                        <p:cTn id="42" dur="500" fill="hold"/>
                                        <p:tgtEl>
                                          <p:spTgt spid="8">
                                            <p:txEl>
                                              <p:pRg st="7" end="7"/>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8">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304800"/>
            <a:ext cx="7200000" cy="504000"/>
          </a:xfrm>
          <a:solidFill>
            <a:schemeClr val="bg2">
              <a:lumMod val="20000"/>
              <a:lumOff val="80000"/>
            </a:schemeClr>
          </a:solidFill>
        </p:spPr>
        <p:txBody>
          <a:bodyPr/>
          <a:lstStyle/>
          <a:p>
            <a:pPr algn="l"/>
            <a:r>
              <a:rPr lang="en-US" sz="2600" dirty="0">
                <a:solidFill>
                  <a:srgbClr val="000090"/>
                </a:solidFill>
                <a:latin typeface="Arial"/>
                <a:cs typeface="Arial"/>
              </a:rPr>
              <a:t>Sector selection for cluster support policies </a:t>
            </a:r>
          </a:p>
        </p:txBody>
      </p:sp>
      <p:pic>
        <p:nvPicPr>
          <p:cNvPr id="5" name="Picture 4" descr="Competence "/>
          <p:cNvPicPr/>
          <p:nvPr/>
        </p:nvPicPr>
        <p:blipFill>
          <a:blip r:embed="rId2">
            <a:alphaModFix/>
            <a:duotone>
              <a:schemeClr val="accent6">
                <a:shade val="45000"/>
                <a:satMod val="135000"/>
              </a:schemeClr>
              <a:prstClr val="white"/>
            </a:duotone>
            <a:extLst>
              <a:ext uri="{BEBA8EAE-BF5A-486C-A8C5-ECC9F3942E4B}">
                <a14:imgProps xmlns:a14="http://schemas.microsoft.com/office/drawing/2010/main">
                  <a14:imgLayer r:embed="rId3">
                    <a14:imgEffect>
                      <a14:saturation sat="78000"/>
                    </a14:imgEffect>
                    <a14:imgEffect>
                      <a14:brightnessContrast bright="2000"/>
                    </a14:imgEffect>
                  </a14:imgLayer>
                </a14:imgProps>
              </a:ext>
              <a:ext uri="{28A0092B-C50C-407E-A947-70E740481C1C}">
                <a14:useLocalDpi xmlns:a14="http://schemas.microsoft.com/office/drawing/2010/main" val="0"/>
              </a:ext>
            </a:extLst>
          </a:blip>
          <a:srcRect/>
          <a:stretch>
            <a:fillRect/>
          </a:stretch>
        </p:blipFill>
        <p:spPr bwMode="auto">
          <a:xfrm>
            <a:off x="76200" y="808800"/>
            <a:ext cx="8915400" cy="5896800"/>
          </a:xfrm>
          <a:prstGeom prst="rect">
            <a:avLst/>
          </a:prstGeom>
          <a:noFill/>
          <a:ln>
            <a:noFill/>
          </a:ln>
        </p:spPr>
      </p:pic>
    </p:spTree>
    <p:extLst>
      <p:ext uri="{BB962C8B-B14F-4D97-AF65-F5344CB8AC3E}">
        <p14:creationId xmlns:p14="http://schemas.microsoft.com/office/powerpoint/2010/main" val="208809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620000" y="545778"/>
            <a:ext cx="7200000" cy="492443"/>
          </a:xfrm>
          <a:solidFill>
            <a:schemeClr val="bg2">
              <a:lumMod val="20000"/>
              <a:lumOff val="80000"/>
            </a:schemeClr>
          </a:solidFill>
        </p:spPr>
        <p:txBody>
          <a:bodyPr/>
          <a:lstStyle/>
          <a:p>
            <a:pPr algn="l"/>
            <a:r>
              <a:rPr lang="en-US" sz="2600" dirty="0">
                <a:solidFill>
                  <a:srgbClr val="000090"/>
                </a:solidFill>
                <a:latin typeface="Arial"/>
                <a:cs typeface="Arial"/>
              </a:rPr>
              <a:t>Sector selection for cluster support policies </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67" b="66"/>
          <a:stretch/>
        </p:blipFill>
        <p:spPr>
          <a:xfrm>
            <a:off x="1620000" y="1116000"/>
            <a:ext cx="7200000" cy="5004000"/>
          </a:xfrm>
          <a:prstGeom prst="rect">
            <a:avLst/>
          </a:prstGeom>
          <a:noFill/>
        </p:spPr>
      </p:pic>
    </p:spTree>
    <p:extLst>
      <p:ext uri="{BB962C8B-B14F-4D97-AF65-F5344CB8AC3E}">
        <p14:creationId xmlns:p14="http://schemas.microsoft.com/office/powerpoint/2010/main" val="2488656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20000" y="545778"/>
            <a:ext cx="7200000" cy="492443"/>
          </a:xfrm>
          <a:solidFill>
            <a:schemeClr val="bg2">
              <a:lumMod val="20000"/>
              <a:lumOff val="80000"/>
            </a:schemeClr>
          </a:solidFill>
        </p:spPr>
        <p:txBody>
          <a:bodyPr/>
          <a:lstStyle/>
          <a:p>
            <a:pPr algn="l"/>
            <a:r>
              <a:rPr lang="en-US" sz="2600" dirty="0">
                <a:solidFill>
                  <a:srgbClr val="000090"/>
                </a:solidFill>
                <a:latin typeface="Arial"/>
                <a:cs typeface="Arial"/>
              </a:rPr>
              <a:t>Sector selection for cluster support policies </a:t>
            </a:r>
          </a:p>
        </p:txBody>
      </p:sp>
      <p:sp>
        <p:nvSpPr>
          <p:cNvPr id="3" name="Content Placeholder 2"/>
          <p:cNvSpPr>
            <a:spLocks noGrp="1"/>
          </p:cNvSpPr>
          <p:nvPr>
            <p:ph idx="1"/>
          </p:nvPr>
        </p:nvSpPr>
        <p:spPr>
          <a:xfrm>
            <a:off x="1620000" y="1260000"/>
            <a:ext cx="7219200" cy="4378800"/>
          </a:xfrm>
        </p:spPr>
        <p:txBody>
          <a:bodyPr/>
          <a:lstStyle/>
          <a:p>
            <a:pPr marL="0" indent="0" algn="just">
              <a:spcBef>
                <a:spcPts val="0"/>
              </a:spcBef>
              <a:spcAft>
                <a:spcPts val="1200"/>
              </a:spcAft>
              <a:buNone/>
            </a:pPr>
            <a:r>
              <a:rPr lang="en-US" sz="2000" b="0" dirty="0">
                <a:latin typeface="Arial"/>
                <a:cs typeface="Arial"/>
              </a:rPr>
              <a:t>Regarding the data collection for preparing the matrix</a:t>
            </a:r>
            <a:r>
              <a:rPr lang="tr-TR" sz="2000" b="0" dirty="0">
                <a:latin typeface="Arial"/>
                <a:cs typeface="Arial"/>
              </a:rPr>
              <a:t>,</a:t>
            </a:r>
            <a:r>
              <a:rPr lang="en-US" sz="2000" b="0" dirty="0">
                <a:latin typeface="Arial"/>
                <a:cs typeface="Arial"/>
              </a:rPr>
              <a:t> </a:t>
            </a:r>
            <a:r>
              <a:rPr lang="en-US" sz="2000" b="0" dirty="0">
                <a:latin typeface="Arial"/>
                <a:cs typeface="Arial"/>
              </a:rPr>
              <a:t>the use of expert panels </a:t>
            </a:r>
            <a:r>
              <a:rPr lang="en-US" sz="2000" b="0" dirty="0">
                <a:latin typeface="Arial"/>
                <a:cs typeface="Arial"/>
              </a:rPr>
              <a:t>is recommended because it the most cost effective and timely participation technique. Expert panels for each industry consist of a cross section of specialists,</a:t>
            </a:r>
            <a:r>
              <a:rPr lang="hr-HR" sz="2000" b="0" dirty="0">
                <a:latin typeface="Arial"/>
                <a:cs typeface="Arial"/>
              </a:rPr>
              <a:t> </a:t>
            </a:r>
            <a:r>
              <a:rPr lang="en-US" sz="2000" b="0" dirty="0">
                <a:latin typeface="Arial"/>
                <a:cs typeface="Arial"/>
              </a:rPr>
              <a:t>government officials,</a:t>
            </a:r>
            <a:r>
              <a:rPr lang="hr-HR" sz="2000" b="0" dirty="0">
                <a:latin typeface="Arial"/>
                <a:cs typeface="Arial"/>
              </a:rPr>
              <a:t> </a:t>
            </a:r>
            <a:r>
              <a:rPr lang="en-US" sz="2000" b="0" dirty="0">
                <a:latin typeface="Arial"/>
                <a:cs typeface="Arial"/>
              </a:rPr>
              <a:t>business and community leaders ,some of which operate externally  to the region. </a:t>
            </a:r>
          </a:p>
          <a:p>
            <a:pPr marL="0" indent="0" algn="just">
              <a:spcBef>
                <a:spcPts val="0"/>
              </a:spcBef>
              <a:spcAft>
                <a:spcPts val="1200"/>
              </a:spcAft>
              <a:buNone/>
            </a:pPr>
            <a:r>
              <a:rPr lang="en-US" sz="2000" b="0" dirty="0">
                <a:latin typeface="Arial"/>
                <a:cs typeface="Arial"/>
              </a:rPr>
              <a:t>The experts will be asked to fill in the matrix, which will be</a:t>
            </a:r>
            <a:r>
              <a:rPr lang="hr-HR" sz="2000" b="0" dirty="0">
                <a:latin typeface="Arial"/>
                <a:cs typeface="Arial"/>
              </a:rPr>
              <a:t> </a:t>
            </a:r>
            <a:r>
              <a:rPr lang="en-US" sz="2000" b="0" dirty="0">
                <a:latin typeface="Arial"/>
                <a:cs typeface="Arial"/>
              </a:rPr>
              <a:t>then be completed</a:t>
            </a:r>
            <a:r>
              <a:rPr lang="tr-TR" sz="2000" b="0" dirty="0">
                <a:latin typeface="Arial"/>
                <a:cs typeface="Arial"/>
              </a:rPr>
              <a:t>.</a:t>
            </a:r>
            <a:r>
              <a:rPr lang="en-GB" sz="2000" b="0" dirty="0">
                <a:latin typeface="Arial"/>
                <a:cs typeface="Arial"/>
              </a:rPr>
              <a:t> </a:t>
            </a:r>
            <a:endParaRPr lang="en-US" sz="2000" b="0" dirty="0">
              <a:latin typeface="Arial"/>
              <a:cs typeface="Arial"/>
            </a:endParaRPr>
          </a:p>
        </p:txBody>
      </p:sp>
    </p:spTree>
    <p:extLst>
      <p:ext uri="{BB962C8B-B14F-4D97-AF65-F5344CB8AC3E}">
        <p14:creationId xmlns:p14="http://schemas.microsoft.com/office/powerpoint/2010/main" val="372323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8800" y="1260000"/>
            <a:ext cx="6096000" cy="461665"/>
          </a:xfrm>
          <a:prstGeom prst="rect">
            <a:avLst/>
          </a:prstGeom>
        </p:spPr>
        <p:txBody>
          <a:bodyPr wrap="square">
            <a:spAutoFit/>
          </a:bodyPr>
          <a:lstStyle/>
          <a:p>
            <a:pPr algn="ctr"/>
            <a:r>
              <a:rPr lang="hr-HR" sz="2400" b="1" dirty="0">
                <a:latin typeface="Arial" panose="020B0604020202020204" pitchFamily="34" charset="0"/>
                <a:cs typeface="Arial" panose="020B0604020202020204" pitchFamily="34" charset="0"/>
              </a:rPr>
              <a:t>VALUE CHAIN ANALYSIS</a:t>
            </a:r>
          </a:p>
        </p:txBody>
      </p:sp>
      <p:sp>
        <p:nvSpPr>
          <p:cNvPr id="5" name="Title 1"/>
          <p:cNvSpPr>
            <a:spLocks noGrp="1"/>
          </p:cNvSpPr>
          <p:nvPr>
            <p:ph type="title"/>
          </p:nvPr>
        </p:nvSpPr>
        <p:spPr>
          <a:xfrm>
            <a:off x="1620000" y="545778"/>
            <a:ext cx="7200000" cy="492443"/>
          </a:xfrm>
          <a:solidFill>
            <a:schemeClr val="bg2">
              <a:lumMod val="20000"/>
              <a:lumOff val="80000"/>
            </a:schemeClr>
          </a:solidFill>
        </p:spPr>
        <p:txBody>
          <a:bodyPr/>
          <a:lstStyle/>
          <a:p>
            <a:pPr algn="l"/>
            <a:r>
              <a:rPr lang="en-US" sz="2600" dirty="0">
                <a:solidFill>
                  <a:srgbClr val="000090"/>
                </a:solidFill>
                <a:latin typeface="Arial"/>
                <a:cs typeface="Arial"/>
              </a:rPr>
              <a:t>Sector selection for cluster support policies </a:t>
            </a:r>
          </a:p>
        </p:txBody>
      </p:sp>
      <p:pic>
        <p:nvPicPr>
          <p:cNvPr id="3074" name="Picture 2" descr="Image result for value chain"/>
          <p:cNvPicPr>
            <a:picLocks noChangeAspect="1" noChangeArrowheads="1"/>
          </p:cNvPicPr>
          <p:nvPr/>
        </p:nvPicPr>
        <p:blipFill rotWithShape="1">
          <a:blip r:embed="rId2">
            <a:extLst>
              <a:ext uri="{28A0092B-C50C-407E-A947-70E740481C1C}">
                <a14:useLocalDpi xmlns:a14="http://schemas.microsoft.com/office/drawing/2010/main" val="0"/>
              </a:ext>
            </a:extLst>
          </a:blip>
          <a:srcRect l="13334" t="3518" r="21667" b="58889"/>
          <a:stretch/>
        </p:blipFill>
        <p:spPr bwMode="auto">
          <a:xfrm>
            <a:off x="1526212" y="1943444"/>
            <a:ext cx="7261131"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03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45778"/>
            <a:ext cx="7200000" cy="492443"/>
          </a:xfrm>
          <a:solidFill>
            <a:schemeClr val="bg2">
              <a:lumMod val="20000"/>
              <a:lumOff val="80000"/>
            </a:schemeClr>
          </a:solidFill>
        </p:spPr>
        <p:txBody>
          <a:bodyPr/>
          <a:lstStyle/>
          <a:p>
            <a:pPr algn="l"/>
            <a:r>
              <a:rPr lang="en-US" sz="2600" dirty="0">
                <a:solidFill>
                  <a:srgbClr val="000090"/>
                </a:solidFill>
                <a:latin typeface="Arial"/>
                <a:cs typeface="Arial"/>
              </a:rPr>
              <a:t>Sector selection for cluster support policies </a:t>
            </a:r>
          </a:p>
        </p:txBody>
      </p:sp>
      <p:sp>
        <p:nvSpPr>
          <p:cNvPr id="3" name="Content Placeholder 2"/>
          <p:cNvSpPr>
            <a:spLocks noGrp="1"/>
          </p:cNvSpPr>
          <p:nvPr>
            <p:ph idx="1"/>
          </p:nvPr>
        </p:nvSpPr>
        <p:spPr>
          <a:xfrm>
            <a:off x="1620000" y="1260000"/>
            <a:ext cx="7200000" cy="4607400"/>
          </a:xfrm>
        </p:spPr>
        <p:txBody>
          <a:bodyPr/>
          <a:lstStyle/>
          <a:p>
            <a:pPr marL="288000" indent="-288000">
              <a:spcBef>
                <a:spcPts val="0"/>
              </a:spcBef>
              <a:spcAft>
                <a:spcPts val="1200"/>
              </a:spcAft>
              <a:buNone/>
            </a:pPr>
            <a:r>
              <a:rPr lang="en-US" sz="2000" dirty="0">
                <a:latin typeface="Arial"/>
                <a:cs typeface="Arial"/>
              </a:rPr>
              <a:t>Value chain Analysis Rationale </a:t>
            </a:r>
          </a:p>
          <a:p>
            <a:pPr marL="288000" indent="-288000" algn="just">
              <a:spcBef>
                <a:spcPts val="0"/>
              </a:spcBef>
              <a:spcAft>
                <a:spcPts val="1200"/>
              </a:spcAft>
              <a:buFont typeface="Arial" panose="020B0604020202020204" pitchFamily="34" charset="0"/>
              <a:buChar char="•"/>
            </a:pPr>
            <a:r>
              <a:rPr lang="en-US" sz="2000" b="0" dirty="0">
                <a:latin typeface="Arial"/>
                <a:cs typeface="Arial"/>
              </a:rPr>
              <a:t>While the MSQA indicates the sectors strategic for  the TCCc economic development</a:t>
            </a:r>
            <a:r>
              <a:rPr lang="tr-TR" sz="2000" b="0" dirty="0">
                <a:latin typeface="Arial"/>
                <a:cs typeface="Arial"/>
              </a:rPr>
              <a:t>,</a:t>
            </a:r>
            <a:r>
              <a:rPr lang="en-US" sz="2000" b="0" dirty="0">
                <a:latin typeface="Arial"/>
                <a:cs typeface="Arial"/>
              </a:rPr>
              <a:t> the sectorial value chain analysis will indicate for each sector </a:t>
            </a:r>
            <a:r>
              <a:rPr lang="en-US" sz="2000" dirty="0">
                <a:latin typeface="Arial"/>
                <a:cs typeface="Arial"/>
              </a:rPr>
              <a:t>the competences needed for the SMEs and clusters to be successful </a:t>
            </a:r>
            <a:r>
              <a:rPr lang="en-US" sz="2000" b="0" dirty="0">
                <a:latin typeface="Arial"/>
                <a:cs typeface="Arial"/>
              </a:rPr>
              <a:t>and productive. </a:t>
            </a:r>
            <a:endParaRPr lang="tr-TR" sz="2000" b="0" dirty="0">
              <a:latin typeface="Arial"/>
              <a:cs typeface="Arial"/>
            </a:endParaRPr>
          </a:p>
          <a:p>
            <a:pPr marL="288000" indent="-288000" algn="just">
              <a:spcBef>
                <a:spcPts val="0"/>
              </a:spcBef>
              <a:spcAft>
                <a:spcPts val="1200"/>
              </a:spcAft>
              <a:buFont typeface="Arial" panose="020B0604020202020204" pitchFamily="34" charset="0"/>
              <a:buChar char="•"/>
            </a:pPr>
            <a:r>
              <a:rPr lang="en-US" sz="2000" b="0" dirty="0">
                <a:latin typeface="Arial"/>
                <a:cs typeface="Arial"/>
              </a:rPr>
              <a:t>The end product will be a </a:t>
            </a:r>
            <a:r>
              <a:rPr lang="en-US" sz="2000" dirty="0">
                <a:latin typeface="Arial"/>
                <a:cs typeface="Arial"/>
              </a:rPr>
              <a:t>gap analysis </a:t>
            </a:r>
            <a:r>
              <a:rPr lang="en-US" sz="2000" b="0" dirty="0">
                <a:latin typeface="Arial"/>
                <a:cs typeface="Arial"/>
              </a:rPr>
              <a:t>which will identify the scope and the range of services</a:t>
            </a:r>
            <a:r>
              <a:rPr lang="tr-TR" sz="2000" b="0" dirty="0">
                <a:latin typeface="Arial"/>
                <a:cs typeface="Arial"/>
              </a:rPr>
              <a:t> </a:t>
            </a:r>
            <a:r>
              <a:rPr lang="en-US" sz="2000" b="0" dirty="0">
                <a:latin typeface="Arial"/>
                <a:cs typeface="Arial"/>
              </a:rPr>
              <a:t>that need to be delivered to contribute to the development of the local economy</a:t>
            </a:r>
            <a:r>
              <a:rPr lang="tr-TR" sz="2000" b="0" dirty="0">
                <a:latin typeface="Arial"/>
                <a:cs typeface="Arial"/>
              </a:rPr>
              <a:t>.</a:t>
            </a:r>
            <a:endParaRPr lang="en-US" sz="2000" b="0" dirty="0">
              <a:latin typeface="Arial"/>
              <a:cs typeface="Arial"/>
            </a:endParaRPr>
          </a:p>
          <a:p>
            <a:endParaRPr lang="en-US" sz="1800" b="0" dirty="0">
              <a:latin typeface="Arial"/>
              <a:cs typeface="Arial"/>
            </a:endParaRPr>
          </a:p>
        </p:txBody>
      </p:sp>
    </p:spTree>
    <p:extLst>
      <p:ext uri="{BB962C8B-B14F-4D97-AF65-F5344CB8AC3E}">
        <p14:creationId xmlns:p14="http://schemas.microsoft.com/office/powerpoint/2010/main" val="3215958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387600"/>
            <a:ext cx="7200000" cy="504000"/>
          </a:xfrm>
          <a:solidFill>
            <a:schemeClr val="bg2">
              <a:lumMod val="20000"/>
              <a:lumOff val="80000"/>
            </a:schemeClr>
          </a:solidFill>
        </p:spPr>
        <p:txBody>
          <a:bodyPr/>
          <a:lstStyle/>
          <a:p>
            <a:pPr algn="l"/>
            <a:r>
              <a:rPr lang="en-US" sz="2600" dirty="0">
                <a:solidFill>
                  <a:srgbClr val="000090"/>
                </a:solidFill>
                <a:latin typeface="Arial"/>
                <a:cs typeface="Arial"/>
              </a:rPr>
              <a:t>Sector selection for cluster support policies </a:t>
            </a:r>
          </a:p>
        </p:txBody>
      </p:sp>
      <p:sp>
        <p:nvSpPr>
          <p:cNvPr id="3" name="Content Placeholder 2"/>
          <p:cNvSpPr>
            <a:spLocks noGrp="1"/>
          </p:cNvSpPr>
          <p:nvPr>
            <p:ph idx="1"/>
          </p:nvPr>
        </p:nvSpPr>
        <p:spPr>
          <a:xfrm>
            <a:off x="1620000" y="1107600"/>
            <a:ext cx="7200000" cy="3997800"/>
          </a:xfrm>
        </p:spPr>
        <p:txBody>
          <a:bodyPr/>
          <a:lstStyle/>
          <a:p>
            <a:pPr marL="0" indent="0">
              <a:spcBef>
                <a:spcPts val="0"/>
              </a:spcBef>
              <a:spcAft>
                <a:spcPts val="1200"/>
              </a:spcAft>
              <a:buNone/>
            </a:pPr>
            <a:r>
              <a:rPr lang="en-US" sz="2000" dirty="0">
                <a:latin typeface="Arial"/>
                <a:cs typeface="Arial"/>
              </a:rPr>
              <a:t>VALUE CHAIN ANALYSIS </a:t>
            </a:r>
          </a:p>
          <a:p>
            <a:pPr marL="288000" indent="-288000">
              <a:spcBef>
                <a:spcPts val="0"/>
              </a:spcBef>
              <a:spcAft>
                <a:spcPts val="1200"/>
              </a:spcAft>
              <a:buFont typeface="Arial" panose="020B0604020202020204" pitchFamily="34" charset="0"/>
              <a:buChar char="•"/>
            </a:pPr>
            <a:r>
              <a:rPr lang="en-US" sz="2000" dirty="0">
                <a:latin typeface="Arial"/>
                <a:cs typeface="Arial"/>
              </a:rPr>
              <a:t>Utility</a:t>
            </a:r>
          </a:p>
          <a:p>
            <a:pPr marL="0" indent="0" algn="just">
              <a:spcBef>
                <a:spcPts val="0"/>
              </a:spcBef>
              <a:spcAft>
                <a:spcPts val="1200"/>
              </a:spcAft>
              <a:buNone/>
            </a:pPr>
            <a:r>
              <a:rPr lang="en-US" sz="2000" b="0" dirty="0">
                <a:latin typeface="Arial"/>
                <a:cs typeface="Arial"/>
              </a:rPr>
              <a:t>Value chain analysis plays a key role in understanding the need and scope for systemic competitiveness. </a:t>
            </a:r>
          </a:p>
          <a:p>
            <a:pPr marL="0" indent="0" algn="just">
              <a:spcBef>
                <a:spcPts val="0"/>
              </a:spcBef>
              <a:spcAft>
                <a:spcPts val="1200"/>
              </a:spcAft>
              <a:buNone/>
            </a:pPr>
            <a:r>
              <a:rPr lang="en-US" sz="2000" b="0" dirty="0">
                <a:latin typeface="Arial"/>
                <a:cs typeface="Arial"/>
              </a:rPr>
              <a:t>Upgrading the performance of individual firms in a region may have little impact </a:t>
            </a:r>
            <a:r>
              <a:rPr lang="en-US" sz="2000" b="0" u="sng" dirty="0">
                <a:latin typeface="Arial"/>
                <a:cs typeface="Arial"/>
              </a:rPr>
              <a:t>if they are inefficient</a:t>
            </a:r>
            <a:r>
              <a:rPr lang="en-US" sz="2000" b="0" dirty="0">
                <a:latin typeface="Arial"/>
                <a:cs typeface="Arial"/>
              </a:rPr>
              <a:t>. If the chain cannot be competitive, the success of individual firms is compromised. Therefore, taking a systemic approach is key to sustaining the competitiveness of the chain and the MSEs operating within it.</a:t>
            </a:r>
          </a:p>
          <a:p>
            <a:pPr marL="0" indent="0">
              <a:buNone/>
            </a:pPr>
            <a:endParaRPr lang="en-US" sz="1800" b="0" dirty="0"/>
          </a:p>
          <a:p>
            <a:pPr marL="0" indent="0">
              <a:buNone/>
            </a:pPr>
            <a:endParaRPr lang="en-US" sz="1800" b="0" dirty="0">
              <a:latin typeface="Arial"/>
              <a:cs typeface="Arial"/>
            </a:endParaRPr>
          </a:p>
        </p:txBody>
      </p:sp>
      <p:pic>
        <p:nvPicPr>
          <p:cNvPr id="4098" name="Picture 2" descr="Image result for utility value chai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6666" b="33333"/>
          <a:stretch/>
        </p:blipFill>
        <p:spPr bwMode="auto">
          <a:xfrm>
            <a:off x="1905000" y="4649609"/>
            <a:ext cx="5908617" cy="1648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21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40000"/>
            <a:ext cx="7200000" cy="504000"/>
          </a:xfrm>
          <a:solidFill>
            <a:schemeClr val="bg2">
              <a:lumMod val="20000"/>
              <a:lumOff val="80000"/>
            </a:schemeClr>
          </a:solidFill>
        </p:spPr>
        <p:txBody>
          <a:bodyPr/>
          <a:lstStyle/>
          <a:p>
            <a:pPr algn="l"/>
            <a:r>
              <a:rPr lang="en-US" sz="2600" dirty="0">
                <a:solidFill>
                  <a:srgbClr val="000090"/>
                </a:solidFill>
                <a:latin typeface="Arial"/>
                <a:cs typeface="Arial"/>
              </a:rPr>
              <a:t>Sector selection for cluster support policies </a:t>
            </a:r>
          </a:p>
        </p:txBody>
      </p:sp>
      <p:sp>
        <p:nvSpPr>
          <p:cNvPr id="3" name="Content Placeholder 2"/>
          <p:cNvSpPr>
            <a:spLocks noGrp="1"/>
          </p:cNvSpPr>
          <p:nvPr>
            <p:ph idx="1"/>
          </p:nvPr>
        </p:nvSpPr>
        <p:spPr>
          <a:xfrm>
            <a:off x="2309850" y="1207800"/>
            <a:ext cx="5133900" cy="533400"/>
          </a:xfrm>
        </p:spPr>
        <p:txBody>
          <a:bodyPr/>
          <a:lstStyle/>
          <a:p>
            <a:pPr marL="0" lvl="2" indent="0" algn="ctr">
              <a:spcBef>
                <a:spcPts val="0"/>
              </a:spcBef>
              <a:spcAft>
                <a:spcPts val="0"/>
              </a:spcAft>
              <a:buNone/>
            </a:pPr>
            <a:r>
              <a:rPr lang="hr-HR" sz="2000" dirty="0">
                <a:latin typeface="Arial"/>
                <a:cs typeface="Arial"/>
              </a:rPr>
              <a:t> </a:t>
            </a:r>
            <a:r>
              <a:rPr lang="en-US" sz="2000" dirty="0">
                <a:latin typeface="Arial"/>
                <a:cs typeface="Arial"/>
              </a:rPr>
              <a:t>Value Chain Analysis Methodology</a:t>
            </a:r>
          </a:p>
          <a:p>
            <a:pPr marL="0" indent="0">
              <a:buNone/>
            </a:pPr>
            <a:endParaRPr lang="en-US" sz="1800" dirty="0">
              <a:latin typeface="Arial"/>
              <a:cs typeface="Arial"/>
            </a:endParaRPr>
          </a:p>
          <a:p>
            <a:pPr marL="0" indent="0">
              <a:buNone/>
            </a:pPr>
            <a:endParaRPr lang="en-US" dirty="0"/>
          </a:p>
        </p:txBody>
      </p:sp>
      <p:grpSp>
        <p:nvGrpSpPr>
          <p:cNvPr id="4" name="Group 3"/>
          <p:cNvGrpSpPr/>
          <p:nvPr/>
        </p:nvGrpSpPr>
        <p:grpSpPr>
          <a:xfrm>
            <a:off x="1447800" y="1905000"/>
            <a:ext cx="7010400" cy="4191000"/>
            <a:chOff x="1828800" y="1905000"/>
            <a:chExt cx="6858000" cy="4226400"/>
          </a:xfrm>
        </p:grpSpPr>
        <p:sp>
          <p:nvSpPr>
            <p:cNvPr id="7" name="Rectangle: Rounded Corners 6"/>
            <p:cNvSpPr/>
            <p:nvPr/>
          </p:nvSpPr>
          <p:spPr bwMode="auto">
            <a:xfrm>
              <a:off x="3373200" y="1905000"/>
              <a:ext cx="1295400" cy="1295400"/>
            </a:xfrm>
            <a:prstGeom prst="roundRect">
              <a:avLst/>
            </a:prstGeom>
            <a:ln>
              <a:headEnd type="none" w="med" len="med"/>
              <a:tailEnd type="none" w="med" len="me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hr-HR" sz="1700" dirty="0">
                  <a:latin typeface="Arial" panose="020B0604020202020204" pitchFamily="34" charset="0"/>
                  <a:cs typeface="Arial" panose="020B0604020202020204" pitchFamily="34" charset="0"/>
                </a:rPr>
                <a:t>Mapping </a:t>
              </a:r>
            </a:p>
            <a:p>
              <a:pPr algn="ctr" fontAlgn="base">
                <a:spcBef>
                  <a:spcPct val="0"/>
                </a:spcBef>
                <a:spcAft>
                  <a:spcPct val="0"/>
                </a:spcAft>
              </a:pPr>
              <a:r>
                <a:rPr lang="hr-HR" sz="1700" dirty="0">
                  <a:latin typeface="Arial" panose="020B0604020202020204" pitchFamily="34" charset="0"/>
                  <a:cs typeface="Arial" panose="020B0604020202020204" pitchFamily="34" charset="0"/>
                </a:rPr>
                <a:t>actors, </a:t>
              </a:r>
            </a:p>
            <a:p>
              <a:pPr algn="ctr" fontAlgn="base">
                <a:spcBef>
                  <a:spcPct val="0"/>
                </a:spcBef>
                <a:spcAft>
                  <a:spcPct val="0"/>
                </a:spcAft>
              </a:pPr>
              <a:r>
                <a:rPr lang="hr-HR" sz="1700" dirty="0">
                  <a:latin typeface="Arial" panose="020B0604020202020204" pitchFamily="34" charset="0"/>
                  <a:cs typeface="Arial" panose="020B0604020202020204" pitchFamily="34" charset="0"/>
                </a:rPr>
                <a:t>functions &amp; </a:t>
              </a:r>
            </a:p>
            <a:p>
              <a:pPr algn="ctr" fontAlgn="base">
                <a:spcBef>
                  <a:spcPct val="0"/>
                </a:spcBef>
                <a:spcAft>
                  <a:spcPct val="0"/>
                </a:spcAft>
              </a:pPr>
              <a:r>
                <a:rPr lang="hr-HR" sz="1700" dirty="0">
                  <a:latin typeface="Arial" panose="020B0604020202020204" pitchFamily="34" charset="0"/>
                  <a:cs typeface="Arial" panose="020B0604020202020204" pitchFamily="34" charset="0"/>
                </a:rPr>
                <a:t>relationships</a:t>
              </a:r>
              <a:endParaRPr kumimoji="0" lang="hr-HR" sz="1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8" name="Rectangle: Rounded Corners 7"/>
            <p:cNvSpPr/>
            <p:nvPr/>
          </p:nvSpPr>
          <p:spPr bwMode="auto">
            <a:xfrm>
              <a:off x="5715000" y="1905000"/>
              <a:ext cx="1295400" cy="1295400"/>
            </a:xfrm>
            <a:prstGeom prst="roundRect">
              <a:avLst/>
            </a:prstGeom>
            <a:ln>
              <a:headEnd type="none" w="med" len="med"/>
              <a:tailEnd type="none" w="med" len="me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hr-HR" sz="1700" dirty="0">
                  <a:latin typeface="Arial" panose="020B0604020202020204" pitchFamily="34" charset="0"/>
                  <a:cs typeface="Arial" panose="020B0604020202020204" pitchFamily="34" charset="0"/>
                </a:rPr>
                <a:t>End Market </a:t>
              </a:r>
            </a:p>
            <a:p>
              <a:pPr algn="ctr" fontAlgn="base">
                <a:spcBef>
                  <a:spcPct val="0"/>
                </a:spcBef>
                <a:spcAft>
                  <a:spcPct val="0"/>
                </a:spcAft>
              </a:pPr>
              <a:r>
                <a:rPr lang="hr-HR" sz="1700" dirty="0">
                  <a:latin typeface="Arial" panose="020B0604020202020204" pitchFamily="34" charset="0"/>
                  <a:cs typeface="Arial" panose="020B0604020202020204" pitchFamily="34" charset="0"/>
                </a:rPr>
                <a:t>Analysis</a:t>
              </a:r>
            </a:p>
            <a:p>
              <a:pPr marL="0" marR="0" indent="0" algn="l" defTabSz="914400" rtl="0" eaLnBrk="1" fontAlgn="base" latinLnBrk="0" hangingPunct="1">
                <a:lnSpc>
                  <a:spcPct val="100000"/>
                </a:lnSpc>
                <a:spcBef>
                  <a:spcPct val="0"/>
                </a:spcBef>
                <a:spcAft>
                  <a:spcPct val="0"/>
                </a:spcAft>
                <a:buClrTx/>
                <a:buSzTx/>
                <a:buFontTx/>
                <a:buNone/>
                <a:tabLst/>
              </a:pPr>
              <a:endParaRPr kumimoji="0" lang="hr-HR" sz="1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9" name="Rectangle: Rounded Corners 8"/>
            <p:cNvSpPr/>
            <p:nvPr/>
          </p:nvSpPr>
          <p:spPr bwMode="auto">
            <a:xfrm>
              <a:off x="4544100" y="4836000"/>
              <a:ext cx="1295400" cy="1295400"/>
            </a:xfrm>
            <a:prstGeom prst="roundRect">
              <a:avLst/>
            </a:prstGeom>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hr-HR" sz="1700" dirty="0">
                  <a:solidFill>
                    <a:schemeClr val="tx1"/>
                  </a:solidFill>
                  <a:latin typeface="Arial" panose="020B0604020202020204" pitchFamily="34" charset="0"/>
                  <a:cs typeface="Arial" panose="020B0604020202020204" pitchFamily="34" charset="0"/>
                </a:rPr>
                <a:t>Opportunities</a:t>
              </a:r>
            </a:p>
            <a:p>
              <a:pPr algn="ctr" fontAlgn="base">
                <a:spcBef>
                  <a:spcPct val="0"/>
                </a:spcBef>
                <a:spcAft>
                  <a:spcPct val="0"/>
                </a:spcAft>
              </a:pPr>
              <a:r>
                <a:rPr lang="hr-HR" sz="1700" dirty="0">
                  <a:solidFill>
                    <a:schemeClr val="tx1"/>
                  </a:solidFill>
                  <a:latin typeface="Arial" panose="020B0604020202020204" pitchFamily="34" charset="0"/>
                  <a:cs typeface="Arial" panose="020B0604020202020204" pitchFamily="34" charset="0"/>
                </a:rPr>
                <a:t>and their</a:t>
              </a:r>
            </a:p>
            <a:p>
              <a:pPr algn="ctr" fontAlgn="base">
                <a:spcBef>
                  <a:spcPct val="0"/>
                </a:spcBef>
                <a:spcAft>
                  <a:spcPct val="0"/>
                </a:spcAft>
              </a:pPr>
              <a:r>
                <a:rPr kumimoji="0" lang="hr-HR" sz="17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constraints</a:t>
              </a:r>
            </a:p>
          </p:txBody>
        </p:sp>
        <p:sp>
          <p:nvSpPr>
            <p:cNvPr id="10" name="Oval 9"/>
            <p:cNvSpPr/>
            <p:nvPr/>
          </p:nvSpPr>
          <p:spPr bwMode="auto">
            <a:xfrm>
              <a:off x="1828800" y="3276600"/>
              <a:ext cx="1544400" cy="1295400"/>
            </a:xfrm>
            <a:prstGeom prst="ellipse">
              <a:avLst/>
            </a:prstGeom>
            <a:ln>
              <a:headEnd type="none" w="med" len="med"/>
              <a:tailEnd type="none" w="med" len="me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hr-HR" sz="1700" dirty="0">
                  <a:latin typeface="Arial" panose="020B0604020202020204" pitchFamily="34" charset="0"/>
                  <a:cs typeface="Arial" panose="020B0604020202020204" pitchFamily="34" charset="0"/>
                </a:rPr>
                <a:t>Collect </a:t>
              </a:r>
            </a:p>
            <a:p>
              <a:pPr algn="ctr" fontAlgn="base">
                <a:spcBef>
                  <a:spcPct val="0"/>
                </a:spcBef>
                <a:spcAft>
                  <a:spcPct val="0"/>
                </a:spcAft>
              </a:pPr>
              <a:r>
                <a:rPr kumimoji="0" lang="hr-HR" sz="1700" b="0" i="0" u="none" strike="noStrike" cap="none" normalizeH="0" baseline="0" dirty="0">
                  <a:ln>
                    <a:noFill/>
                  </a:ln>
                  <a:effectLst/>
                  <a:latin typeface="Arial" panose="020B0604020202020204" pitchFamily="34" charset="0"/>
                  <a:cs typeface="Arial" panose="020B0604020202020204" pitchFamily="34" charset="0"/>
                </a:rPr>
                <a:t>Data</a:t>
              </a:r>
            </a:p>
          </p:txBody>
        </p:sp>
        <p:sp>
          <p:nvSpPr>
            <p:cNvPr id="11" name="Oval 10"/>
            <p:cNvSpPr/>
            <p:nvPr/>
          </p:nvSpPr>
          <p:spPr bwMode="auto">
            <a:xfrm>
              <a:off x="7010400" y="3276600"/>
              <a:ext cx="1676400" cy="1295400"/>
            </a:xfrm>
            <a:prstGeom prst="ellipse">
              <a:avLst/>
            </a:prstGeom>
            <a:noFill/>
            <a:ln>
              <a:headEnd type="none" w="med" len="med"/>
              <a:tailEnd type="none" w="med" len="me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hr-HR" sz="1700" dirty="0">
                  <a:latin typeface="Arial" panose="020B0604020202020204" pitchFamily="34" charset="0"/>
                  <a:cs typeface="Arial" panose="020B0604020202020204" pitchFamily="34" charset="0"/>
                </a:rPr>
                <a:t>Wet</a:t>
              </a:r>
            </a:p>
            <a:p>
              <a:pPr algn="ctr" fontAlgn="base">
                <a:spcBef>
                  <a:spcPct val="0"/>
                </a:spcBef>
                <a:spcAft>
                  <a:spcPct val="0"/>
                </a:spcAft>
              </a:pPr>
              <a:r>
                <a:rPr kumimoji="0" lang="hr-HR" sz="1700" b="0" i="0" u="none" strike="noStrike" cap="none" normalizeH="0" baseline="0" dirty="0">
                  <a:ln>
                    <a:noFill/>
                  </a:ln>
                  <a:effectLst/>
                  <a:latin typeface="Arial" panose="020B0604020202020204" pitchFamily="34" charset="0"/>
                  <a:cs typeface="Arial" panose="020B0604020202020204" pitchFamily="34" charset="0"/>
                </a:rPr>
                <a:t>Findings/</a:t>
              </a:r>
            </a:p>
            <a:p>
              <a:pPr algn="ctr" fontAlgn="base">
                <a:spcBef>
                  <a:spcPct val="0"/>
                </a:spcBef>
                <a:spcAft>
                  <a:spcPct val="0"/>
                </a:spcAft>
              </a:pPr>
              <a:r>
                <a:rPr lang="hr-HR" sz="1700" dirty="0">
                  <a:latin typeface="Arial" panose="020B0604020202020204" pitchFamily="34" charset="0"/>
                  <a:cs typeface="Arial" panose="020B0604020202020204" pitchFamily="34" charset="0"/>
                </a:rPr>
                <a:t>Develop</a:t>
              </a:r>
            </a:p>
            <a:p>
              <a:pPr algn="ctr" fontAlgn="base">
                <a:spcBef>
                  <a:spcPct val="0"/>
                </a:spcBef>
                <a:spcAft>
                  <a:spcPct val="0"/>
                </a:spcAft>
              </a:pPr>
              <a:r>
                <a:rPr kumimoji="0" lang="hr-HR" sz="1700" b="0" i="0" u="none" strike="noStrike" cap="none" normalizeH="0" baseline="0" dirty="0">
                  <a:ln>
                    <a:noFill/>
                  </a:ln>
                  <a:effectLst/>
                  <a:latin typeface="Arial" panose="020B0604020202020204" pitchFamily="34" charset="0"/>
                  <a:cs typeface="Arial" panose="020B0604020202020204" pitchFamily="34" charset="0"/>
                </a:rPr>
                <a:t>Action</a:t>
              </a:r>
              <a:r>
                <a:rPr kumimoji="0" lang="hr-HR" sz="1700" b="0" i="0" u="none" strike="noStrike" cap="none" normalizeH="0" dirty="0">
                  <a:ln>
                    <a:noFill/>
                  </a:ln>
                  <a:effectLst/>
                  <a:latin typeface="Arial" panose="020B0604020202020204" pitchFamily="34" charset="0"/>
                  <a:cs typeface="Arial" panose="020B0604020202020204" pitchFamily="34" charset="0"/>
                </a:rPr>
                <a:t> Plan</a:t>
              </a:r>
              <a:endParaRPr kumimoji="0" lang="hr-HR" sz="1700" b="0" i="0" u="none" strike="noStrike" cap="none" normalizeH="0" baseline="0" dirty="0">
                <a:ln>
                  <a:noFill/>
                </a:ln>
                <a:effectLst/>
                <a:latin typeface="Arial" panose="020B0604020202020204" pitchFamily="34" charset="0"/>
                <a:cs typeface="Arial" panose="020B0604020202020204" pitchFamily="34" charset="0"/>
              </a:endParaRPr>
            </a:p>
          </p:txBody>
        </p:sp>
        <p:sp>
          <p:nvSpPr>
            <p:cNvPr id="12" name="Diamond 11"/>
            <p:cNvSpPr/>
            <p:nvPr/>
          </p:nvSpPr>
          <p:spPr bwMode="auto">
            <a:xfrm>
              <a:off x="4429800" y="3200400"/>
              <a:ext cx="1524000" cy="1524000"/>
            </a:xfrm>
            <a:prstGeom prst="diamond">
              <a:avLst/>
            </a:prstGeom>
            <a:solidFill>
              <a:schemeClr val="accent1">
                <a:lumMod val="50000"/>
              </a:schemeClr>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b"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r-HR" sz="17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Analyze</a:t>
              </a:r>
            </a:p>
            <a:p>
              <a:pPr marL="0" marR="0" indent="0" algn="ctr" defTabSz="914400" rtl="0" eaLnBrk="1" fontAlgn="base" latinLnBrk="0" hangingPunct="1">
                <a:lnSpc>
                  <a:spcPct val="100000"/>
                </a:lnSpc>
                <a:spcBef>
                  <a:spcPct val="0"/>
                </a:spcBef>
                <a:spcAft>
                  <a:spcPct val="0"/>
                </a:spcAft>
                <a:buClrTx/>
                <a:buSzTx/>
                <a:buFontTx/>
                <a:buNone/>
                <a:tabLst/>
              </a:pPr>
              <a:r>
                <a:rPr lang="hr-HR" sz="1700" dirty="0">
                  <a:solidFill>
                    <a:schemeClr val="bg1"/>
                  </a:solidFill>
                  <a:latin typeface="Arial" panose="020B0604020202020204" pitchFamily="34" charset="0"/>
                  <a:cs typeface="Arial" panose="020B0604020202020204" pitchFamily="34" charset="0"/>
                </a:rPr>
                <a:t>Data</a:t>
              </a:r>
              <a:endParaRPr kumimoji="0" lang="hr-HR" sz="17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13" name="Arrow: Left-Right 12"/>
            <p:cNvSpPr/>
            <p:nvPr/>
          </p:nvSpPr>
          <p:spPr bwMode="auto">
            <a:xfrm>
              <a:off x="3505200" y="3810000"/>
              <a:ext cx="838200" cy="304800"/>
            </a:xfrm>
            <a:prstGeom prst="leftRightArrow">
              <a:avLst/>
            </a:prstGeom>
            <a:solidFill>
              <a:schemeClr val="accent1">
                <a:lumMod val="75000"/>
              </a:schemeClr>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7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4" name="Arrow: Left-Right 13"/>
            <p:cNvSpPr/>
            <p:nvPr/>
          </p:nvSpPr>
          <p:spPr bwMode="auto">
            <a:xfrm>
              <a:off x="6019800" y="3810000"/>
              <a:ext cx="838200" cy="304800"/>
            </a:xfrm>
            <a:prstGeom prst="leftRightArrow">
              <a:avLst/>
            </a:prstGeom>
            <a:solidFill>
              <a:schemeClr val="accent1">
                <a:lumMod val="75000"/>
              </a:schemeClr>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7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4644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40000"/>
            <a:ext cx="7200000" cy="504000"/>
          </a:xfrm>
          <a:solidFill>
            <a:schemeClr val="bg2">
              <a:lumMod val="20000"/>
              <a:lumOff val="80000"/>
            </a:schemeClr>
          </a:solidFill>
        </p:spPr>
        <p:txBody>
          <a:bodyPr/>
          <a:lstStyle/>
          <a:p>
            <a:pPr algn="l"/>
            <a:r>
              <a:rPr lang="en-US" sz="2600" dirty="0">
                <a:solidFill>
                  <a:srgbClr val="000090"/>
                </a:solidFill>
                <a:latin typeface="Arial"/>
                <a:cs typeface="Arial"/>
              </a:rPr>
              <a:t>Sector selection for cluster support policies </a:t>
            </a:r>
          </a:p>
        </p:txBody>
      </p:sp>
      <p:sp>
        <p:nvSpPr>
          <p:cNvPr id="3" name="Content Placeholder 2"/>
          <p:cNvSpPr>
            <a:spLocks noGrp="1"/>
          </p:cNvSpPr>
          <p:nvPr>
            <p:ph idx="1"/>
          </p:nvPr>
        </p:nvSpPr>
        <p:spPr>
          <a:xfrm>
            <a:off x="1620000" y="1260000"/>
            <a:ext cx="6609600" cy="492600"/>
          </a:xfrm>
        </p:spPr>
        <p:txBody>
          <a:bodyPr/>
          <a:lstStyle/>
          <a:p>
            <a:pPr marL="0" indent="0" algn="ctr">
              <a:buNone/>
            </a:pPr>
            <a:r>
              <a:rPr lang="en-US" sz="2000" dirty="0">
                <a:latin typeface="Arial"/>
                <a:cs typeface="Arial"/>
              </a:rPr>
              <a:t>Data Collection</a:t>
            </a:r>
          </a:p>
          <a:p>
            <a:pPr marL="0" indent="0" algn="ctr">
              <a:buNone/>
            </a:pPr>
            <a:endParaRPr lang="en-US" sz="1800" b="0" dirty="0">
              <a:latin typeface="Arial"/>
              <a:cs typeface="Arial"/>
            </a:endParaRPr>
          </a:p>
        </p:txBody>
      </p:sp>
      <p:sp>
        <p:nvSpPr>
          <p:cNvPr id="5" name="TextBox 4"/>
          <p:cNvSpPr txBox="1"/>
          <p:nvPr/>
        </p:nvSpPr>
        <p:spPr>
          <a:xfrm>
            <a:off x="3390900" y="3022600"/>
            <a:ext cx="184666" cy="369332"/>
          </a:xfrm>
          <a:prstGeom prst="rect">
            <a:avLst/>
          </a:prstGeom>
          <a:noFill/>
        </p:spPr>
        <p:txBody>
          <a:bodyPr wrap="none" rtlCol="0">
            <a:spAutoFit/>
          </a:bodyPr>
          <a:lstStyle/>
          <a:p>
            <a:endParaRPr lang="en-US" dirty="0"/>
          </a:p>
        </p:txBody>
      </p:sp>
      <p:graphicFrame>
        <p:nvGraphicFramePr>
          <p:cNvPr id="4" name="Diagram 3"/>
          <p:cNvGraphicFramePr/>
          <p:nvPr>
            <p:extLst>
              <p:ext uri="{D42A27DB-BD31-4B8C-83A1-F6EECF244321}">
                <p14:modId xmlns:p14="http://schemas.microsoft.com/office/powerpoint/2010/main" val="2880036440"/>
              </p:ext>
            </p:extLst>
          </p:nvPr>
        </p:nvGraphicFramePr>
        <p:xfrm>
          <a:off x="1516743" y="1961343"/>
          <a:ext cx="6705600" cy="38625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0820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40000"/>
            <a:ext cx="7200000" cy="504000"/>
          </a:xfrm>
          <a:solidFill>
            <a:schemeClr val="bg2">
              <a:lumMod val="20000"/>
              <a:lumOff val="80000"/>
            </a:schemeClr>
          </a:solidFill>
        </p:spPr>
        <p:txBody>
          <a:bodyPr/>
          <a:lstStyle/>
          <a:p>
            <a:pPr algn="l"/>
            <a:r>
              <a:rPr lang="en-US" sz="2600" dirty="0">
                <a:solidFill>
                  <a:srgbClr val="000090"/>
                </a:solidFill>
                <a:latin typeface="Arial"/>
                <a:cs typeface="Arial"/>
              </a:rPr>
              <a:t>Sector selection for cluster support policies </a:t>
            </a:r>
          </a:p>
        </p:txBody>
      </p:sp>
      <p:sp>
        <p:nvSpPr>
          <p:cNvPr id="3" name="Content Placeholder 2"/>
          <p:cNvSpPr>
            <a:spLocks noGrp="1"/>
          </p:cNvSpPr>
          <p:nvPr>
            <p:ph idx="1"/>
          </p:nvPr>
        </p:nvSpPr>
        <p:spPr>
          <a:xfrm>
            <a:off x="1620000" y="1260000"/>
            <a:ext cx="7200000" cy="4683600"/>
          </a:xfrm>
        </p:spPr>
        <p:txBody>
          <a:bodyPr/>
          <a:lstStyle/>
          <a:p>
            <a:pPr marL="0" indent="0" algn="just">
              <a:spcBef>
                <a:spcPts val="0"/>
              </a:spcBef>
              <a:spcAft>
                <a:spcPts val="1200"/>
              </a:spcAft>
              <a:buNone/>
            </a:pPr>
            <a:r>
              <a:rPr lang="en-US" sz="2000" dirty="0">
                <a:latin typeface="Arial"/>
                <a:cs typeface="Arial"/>
              </a:rPr>
              <a:t>Analysis of Opportunities and Constraints Using the Value Chain Framework</a:t>
            </a:r>
          </a:p>
          <a:p>
            <a:pPr marL="0" indent="0">
              <a:spcBef>
                <a:spcPts val="0"/>
              </a:spcBef>
              <a:spcAft>
                <a:spcPts val="1000"/>
              </a:spcAft>
              <a:buNone/>
            </a:pPr>
            <a:r>
              <a:rPr lang="en-US" sz="2000" b="0" dirty="0">
                <a:latin typeface="Arial"/>
                <a:cs typeface="Arial"/>
              </a:rPr>
              <a:t>The factors affecting performance of the chain are:</a:t>
            </a:r>
          </a:p>
          <a:p>
            <a:pPr marL="288000" lvl="0" indent="-288000">
              <a:spcBef>
                <a:spcPts val="0"/>
              </a:spcBef>
              <a:spcAft>
                <a:spcPts val="1000"/>
              </a:spcAft>
              <a:buFont typeface="Arial" panose="020B0604020202020204" pitchFamily="34" charset="0"/>
              <a:buChar char="•"/>
            </a:pPr>
            <a:r>
              <a:rPr lang="en-US" sz="2000" b="0" dirty="0">
                <a:latin typeface="Arial"/>
                <a:cs typeface="Arial"/>
              </a:rPr>
              <a:t>end markets</a:t>
            </a:r>
          </a:p>
          <a:p>
            <a:pPr marL="288000" lvl="0" indent="-288000">
              <a:spcBef>
                <a:spcPts val="0"/>
              </a:spcBef>
              <a:spcAft>
                <a:spcPts val="1000"/>
              </a:spcAft>
              <a:buFont typeface="Arial" panose="020B0604020202020204" pitchFamily="34" charset="0"/>
              <a:buChar char="•"/>
            </a:pPr>
            <a:r>
              <a:rPr lang="en-US" sz="2000" b="0" dirty="0">
                <a:latin typeface="Arial"/>
                <a:cs typeface="Arial"/>
              </a:rPr>
              <a:t>business environment </a:t>
            </a:r>
          </a:p>
          <a:p>
            <a:pPr marL="288000" lvl="0" indent="-288000">
              <a:spcBef>
                <a:spcPts val="0"/>
              </a:spcBef>
              <a:spcAft>
                <a:spcPts val="1000"/>
              </a:spcAft>
              <a:buFont typeface="Arial" panose="020B0604020202020204" pitchFamily="34" charset="0"/>
              <a:buChar char="•"/>
            </a:pPr>
            <a:r>
              <a:rPr lang="en-US" sz="2000" b="0" dirty="0">
                <a:latin typeface="Arial"/>
                <a:cs typeface="Arial"/>
              </a:rPr>
              <a:t>horizontal linkages</a:t>
            </a:r>
          </a:p>
          <a:p>
            <a:pPr marL="288000" lvl="0" indent="-288000">
              <a:spcBef>
                <a:spcPts val="0"/>
              </a:spcBef>
              <a:spcAft>
                <a:spcPts val="1000"/>
              </a:spcAft>
              <a:buFont typeface="Arial" panose="020B0604020202020204" pitchFamily="34" charset="0"/>
              <a:buChar char="•"/>
            </a:pPr>
            <a:r>
              <a:rPr lang="en-US" sz="2000" b="0" dirty="0">
                <a:latin typeface="Arial"/>
                <a:cs typeface="Arial"/>
              </a:rPr>
              <a:t>supporting markets</a:t>
            </a:r>
          </a:p>
          <a:p>
            <a:pPr marL="288000" lvl="0" indent="-288000">
              <a:spcBef>
                <a:spcPts val="0"/>
              </a:spcBef>
              <a:spcAft>
                <a:spcPts val="1000"/>
              </a:spcAft>
              <a:buFont typeface="Arial" panose="020B0604020202020204" pitchFamily="34" charset="0"/>
              <a:buChar char="•"/>
            </a:pPr>
            <a:r>
              <a:rPr lang="en-US" sz="2000" b="0" dirty="0">
                <a:latin typeface="Arial"/>
                <a:cs typeface="Arial"/>
              </a:rPr>
              <a:t>value chain governance </a:t>
            </a:r>
          </a:p>
          <a:p>
            <a:pPr marL="288000" lvl="0" indent="-288000">
              <a:spcBef>
                <a:spcPts val="0"/>
              </a:spcBef>
              <a:spcAft>
                <a:spcPts val="1000"/>
              </a:spcAft>
              <a:buFont typeface="Arial" panose="020B0604020202020204" pitchFamily="34" charset="0"/>
              <a:buChar char="•"/>
            </a:pPr>
            <a:r>
              <a:rPr lang="en-US" sz="2000" b="0" dirty="0">
                <a:latin typeface="Arial"/>
                <a:cs typeface="Arial"/>
              </a:rPr>
              <a:t>inter-firm relationships </a:t>
            </a:r>
          </a:p>
          <a:p>
            <a:pPr marL="0" indent="0">
              <a:buNone/>
            </a:pPr>
            <a:endParaRPr lang="en-US" sz="1800" b="0" dirty="0">
              <a:latin typeface="Arial"/>
              <a:cs typeface="Arial"/>
            </a:endParaRPr>
          </a:p>
        </p:txBody>
      </p:sp>
      <p:sp>
        <p:nvSpPr>
          <p:cNvPr id="5" name="TextBox 4"/>
          <p:cNvSpPr txBox="1"/>
          <p:nvPr/>
        </p:nvSpPr>
        <p:spPr>
          <a:xfrm>
            <a:off x="3390900" y="30226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20625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40000"/>
            <a:ext cx="7200000" cy="504000"/>
          </a:xfrm>
          <a:solidFill>
            <a:schemeClr val="bg2">
              <a:lumMod val="20000"/>
              <a:lumOff val="80000"/>
            </a:schemeClr>
          </a:solidFill>
        </p:spPr>
        <p:txBody>
          <a:bodyPr/>
          <a:lstStyle/>
          <a:p>
            <a:pPr algn="l"/>
            <a:r>
              <a:rPr lang="en-US" sz="2600" dirty="0">
                <a:solidFill>
                  <a:srgbClr val="000090"/>
                </a:solidFill>
                <a:latin typeface="Arial"/>
                <a:cs typeface="Arial"/>
              </a:rPr>
              <a:t>Sector selection for cluster support policies</a:t>
            </a:r>
          </a:p>
        </p:txBody>
      </p:sp>
      <p:sp>
        <p:nvSpPr>
          <p:cNvPr id="3" name="Content Placeholder 2"/>
          <p:cNvSpPr>
            <a:spLocks noGrp="1"/>
          </p:cNvSpPr>
          <p:nvPr>
            <p:ph idx="1"/>
          </p:nvPr>
        </p:nvSpPr>
        <p:spPr>
          <a:xfrm>
            <a:off x="1620000" y="1260000"/>
            <a:ext cx="7200000" cy="721200"/>
          </a:xfrm>
        </p:spPr>
        <p:txBody>
          <a:bodyPr/>
          <a:lstStyle/>
          <a:p>
            <a:pPr marL="288000" indent="-288000">
              <a:spcBef>
                <a:spcPts val="0"/>
              </a:spcBef>
              <a:spcAft>
                <a:spcPts val="1200"/>
              </a:spcAft>
              <a:buFont typeface="Arial" panose="020B0604020202020204" pitchFamily="34" charset="0"/>
              <a:buChar char="•"/>
            </a:pPr>
            <a:r>
              <a:rPr lang="en-US" sz="2000" dirty="0">
                <a:latin typeface="Arial"/>
                <a:cs typeface="Arial"/>
              </a:rPr>
              <a:t>BSPs Gap analysis </a:t>
            </a:r>
          </a:p>
          <a:p>
            <a:endParaRPr lang="en-US" dirty="0"/>
          </a:p>
        </p:txBody>
      </p:sp>
      <p:pic>
        <p:nvPicPr>
          <p:cNvPr id="5122" name="Picture 2" descr="Image result for gap analysis"/>
          <p:cNvPicPr>
            <a:picLocks noChangeAspect="1" noChangeArrowheads="1"/>
          </p:cNvPicPr>
          <p:nvPr/>
        </p:nvPicPr>
        <p:blipFill rotWithShape="1">
          <a:blip r:embed="rId2">
            <a:extLst>
              <a:ext uri="{28A0092B-C50C-407E-A947-70E740481C1C}">
                <a14:useLocalDpi xmlns:a14="http://schemas.microsoft.com/office/drawing/2010/main" val="0"/>
              </a:ext>
            </a:extLst>
          </a:blip>
          <a:srcRect t="18913"/>
          <a:stretch/>
        </p:blipFill>
        <p:spPr bwMode="auto">
          <a:xfrm>
            <a:off x="1483820" y="1752600"/>
            <a:ext cx="6785959"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78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40000"/>
            <a:ext cx="7200000" cy="504000"/>
          </a:xfrm>
          <a:solidFill>
            <a:schemeClr val="bg2">
              <a:lumMod val="20000"/>
              <a:lumOff val="80000"/>
            </a:schemeClr>
          </a:solidFill>
        </p:spPr>
        <p:txBody>
          <a:bodyPr anchor="t" anchorCtr="0"/>
          <a:lstStyle/>
          <a:p>
            <a:pPr algn="l"/>
            <a:r>
              <a:rPr lang="en-US" sz="2800" dirty="0">
                <a:solidFill>
                  <a:srgbClr val="000090"/>
                </a:solidFill>
                <a:latin typeface="Arial"/>
                <a:cs typeface="Arial"/>
              </a:rPr>
              <a:t>Workshop agenda</a:t>
            </a:r>
            <a:br>
              <a:rPr lang="en-GB" sz="1600" dirty="0">
                <a:solidFill>
                  <a:srgbClr val="000090"/>
                </a:solidFill>
                <a:latin typeface="+mn-lt"/>
              </a:rPr>
            </a:br>
            <a:endParaRPr lang="en-US" sz="1600" dirty="0">
              <a:solidFill>
                <a:srgbClr val="000090"/>
              </a:solidFill>
              <a:latin typeface="+mn-lt"/>
            </a:endParaRPr>
          </a:p>
        </p:txBody>
      </p:sp>
      <p:sp>
        <p:nvSpPr>
          <p:cNvPr id="3" name="TextBox 2"/>
          <p:cNvSpPr txBox="1"/>
          <p:nvPr/>
        </p:nvSpPr>
        <p:spPr>
          <a:xfrm>
            <a:off x="1828800" y="1260000"/>
            <a:ext cx="6802200" cy="5032147"/>
          </a:xfrm>
          <a:prstGeom prst="rect">
            <a:avLst/>
          </a:prstGeom>
          <a:noFill/>
        </p:spPr>
        <p:txBody>
          <a:bodyPr wrap="square" rtlCol="0">
            <a:spAutoFit/>
          </a:bodyPr>
          <a:lstStyle/>
          <a:p>
            <a:pPr>
              <a:spcAft>
                <a:spcPts val="600"/>
              </a:spcAft>
            </a:pPr>
            <a:r>
              <a:rPr lang="hr-HR" sz="1700" dirty="0">
                <a:latin typeface="Arial" panose="020B0604020202020204" pitchFamily="34" charset="0"/>
                <a:cs typeface="Arial" panose="020B0604020202020204" pitchFamily="34" charset="0"/>
              </a:rPr>
              <a:t>  </a:t>
            </a:r>
            <a:r>
              <a:rPr lang="en-GB" sz="1700" dirty="0">
                <a:latin typeface="Arial" panose="020B0604020202020204" pitchFamily="34" charset="0"/>
                <a:cs typeface="Arial" panose="020B0604020202020204" pitchFamily="34" charset="0"/>
              </a:rPr>
              <a:t>9.00</a:t>
            </a:r>
            <a:r>
              <a:rPr lang="hr-HR" sz="1700" dirty="0">
                <a:latin typeface="Arial" panose="020B0604020202020204" pitchFamily="34" charset="0"/>
                <a:cs typeface="Arial" panose="020B0604020202020204" pitchFamily="34" charset="0"/>
              </a:rPr>
              <a:t>		</a:t>
            </a:r>
            <a:r>
              <a:rPr lang="en-GB" sz="1700" dirty="0">
                <a:latin typeface="Arial" panose="020B0604020202020204" pitchFamily="34" charset="0"/>
                <a:cs typeface="Arial" panose="020B0604020202020204" pitchFamily="34" charset="0"/>
              </a:rPr>
              <a:t>Welcome of Participants</a:t>
            </a:r>
            <a:endParaRPr lang="hr-HR" sz="1700" dirty="0">
              <a:latin typeface="Arial" panose="020B0604020202020204" pitchFamily="34" charset="0"/>
              <a:cs typeface="Arial" panose="020B0604020202020204" pitchFamily="34" charset="0"/>
            </a:endParaRPr>
          </a:p>
          <a:p>
            <a:pPr>
              <a:spcAft>
                <a:spcPts val="600"/>
              </a:spcAft>
            </a:pPr>
            <a:r>
              <a:rPr lang="hr-HR" sz="1700" dirty="0">
                <a:latin typeface="Arial" panose="020B0604020202020204" pitchFamily="34" charset="0"/>
                <a:cs typeface="Arial" panose="020B0604020202020204" pitchFamily="34" charset="0"/>
              </a:rPr>
              <a:t>  </a:t>
            </a:r>
            <a:r>
              <a:rPr lang="en-GB" sz="1700" dirty="0">
                <a:latin typeface="Arial" panose="020B0604020202020204" pitchFamily="34" charset="0"/>
                <a:cs typeface="Arial" panose="020B0604020202020204" pitchFamily="34" charset="0"/>
              </a:rPr>
              <a:t>9.10</a:t>
            </a:r>
            <a:r>
              <a:rPr lang="hr-HR" sz="1700" dirty="0">
                <a:latin typeface="Arial" panose="020B0604020202020204" pitchFamily="34" charset="0"/>
                <a:cs typeface="Arial" panose="020B0604020202020204" pitchFamily="34" charset="0"/>
              </a:rPr>
              <a:t> </a:t>
            </a:r>
            <a:r>
              <a:rPr lang="en-GB" sz="1700" dirty="0">
                <a:latin typeface="Arial" panose="020B0604020202020204" pitchFamily="34" charset="0"/>
                <a:cs typeface="Arial" panose="020B0604020202020204" pitchFamily="34" charset="0"/>
              </a:rPr>
              <a:t>- </a:t>
            </a:r>
            <a:r>
              <a:rPr lang="hr-HR" sz="1700" dirty="0">
                <a:latin typeface="Arial" panose="020B0604020202020204" pitchFamily="34" charset="0"/>
                <a:cs typeface="Arial" panose="020B0604020202020204" pitchFamily="34" charset="0"/>
              </a:rPr>
              <a:t>  </a:t>
            </a:r>
            <a:r>
              <a:rPr lang="en-GB" sz="1700" dirty="0">
                <a:latin typeface="Arial" panose="020B0604020202020204" pitchFamily="34" charset="0"/>
                <a:cs typeface="Arial" panose="020B0604020202020204" pitchFamily="34" charset="0"/>
              </a:rPr>
              <a:t>9.25</a:t>
            </a:r>
            <a:r>
              <a:rPr lang="hr-HR" sz="1700" dirty="0">
                <a:latin typeface="Arial" panose="020B0604020202020204" pitchFamily="34" charset="0"/>
                <a:cs typeface="Arial" panose="020B0604020202020204" pitchFamily="34" charset="0"/>
              </a:rPr>
              <a:t>	</a:t>
            </a:r>
            <a:r>
              <a:rPr lang="en-GB" sz="1700" dirty="0">
                <a:latin typeface="Arial" panose="020B0604020202020204" pitchFamily="34" charset="0"/>
                <a:cs typeface="Arial" panose="020B0604020202020204" pitchFamily="34" charset="0"/>
              </a:rPr>
              <a:t>Introduction</a:t>
            </a:r>
            <a:r>
              <a:rPr lang="hr-HR" sz="1700" dirty="0">
                <a:latin typeface="Arial" panose="020B0604020202020204" pitchFamily="34" charset="0"/>
                <a:cs typeface="Arial" panose="020B0604020202020204" pitchFamily="34" charset="0"/>
              </a:rPr>
              <a:t>: </a:t>
            </a:r>
            <a:r>
              <a:rPr lang="en-GB" sz="1700" dirty="0">
                <a:latin typeface="Arial" panose="020B0604020202020204" pitchFamily="34" charset="0"/>
                <a:cs typeface="Arial" panose="020B0604020202020204" pitchFamily="34" charset="0"/>
              </a:rPr>
              <a:t>J.C. Duplouy –</a:t>
            </a:r>
            <a:r>
              <a:rPr lang="hr-HR" sz="1700" dirty="0">
                <a:latin typeface="Arial" panose="020B0604020202020204" pitchFamily="34" charset="0"/>
                <a:cs typeface="Arial" panose="020B0604020202020204" pitchFamily="34" charset="0"/>
              </a:rPr>
              <a:t> </a:t>
            </a:r>
            <a:r>
              <a:rPr lang="en-GB" sz="1700" dirty="0">
                <a:latin typeface="Arial" panose="020B0604020202020204" pitchFamily="34" charset="0"/>
                <a:cs typeface="Arial" panose="020B0604020202020204" pitchFamily="34" charset="0"/>
              </a:rPr>
              <a:t>Team Leader</a:t>
            </a:r>
            <a:endParaRPr lang="hr-HR" sz="1700" dirty="0">
              <a:latin typeface="Arial" panose="020B0604020202020204" pitchFamily="34" charset="0"/>
              <a:cs typeface="Arial" panose="020B0604020202020204" pitchFamily="34" charset="0"/>
            </a:endParaRPr>
          </a:p>
          <a:p>
            <a:pPr>
              <a:spcBef>
                <a:spcPts val="600"/>
              </a:spcBef>
              <a:spcAft>
                <a:spcPts val="600"/>
              </a:spcAft>
            </a:pPr>
            <a:r>
              <a:rPr lang="hr-HR" sz="1700" dirty="0">
                <a:latin typeface="Arial" panose="020B0604020202020204" pitchFamily="34" charset="0"/>
                <a:cs typeface="Arial" panose="020B0604020202020204" pitchFamily="34" charset="0"/>
              </a:rPr>
              <a:t>		</a:t>
            </a:r>
            <a:r>
              <a:rPr lang="en-GB" sz="1700" b="1" dirty="0">
                <a:latin typeface="Arial" panose="020B0604020202020204" pitchFamily="34" charset="0"/>
                <a:cs typeface="Arial" panose="020B0604020202020204" pitchFamily="34" charset="0"/>
              </a:rPr>
              <a:t>Session 1</a:t>
            </a:r>
            <a:br>
              <a:rPr lang="en-GB" sz="1700" dirty="0">
                <a:latin typeface="Arial" panose="020B0604020202020204" pitchFamily="34" charset="0"/>
                <a:cs typeface="Arial" panose="020B0604020202020204" pitchFamily="34" charset="0"/>
              </a:rPr>
            </a:br>
            <a:r>
              <a:rPr lang="hr-HR" sz="1700" dirty="0">
                <a:latin typeface="Arial" panose="020B0604020202020204" pitchFamily="34" charset="0"/>
                <a:cs typeface="Arial" panose="020B0604020202020204" pitchFamily="34" charset="0"/>
              </a:rPr>
              <a:t>  </a:t>
            </a:r>
            <a:r>
              <a:rPr lang="en-GB" sz="1700" dirty="0">
                <a:latin typeface="Arial" panose="020B0604020202020204" pitchFamily="34" charset="0"/>
                <a:cs typeface="Arial" panose="020B0604020202020204" pitchFamily="34" charset="0"/>
              </a:rPr>
              <a:t>9</a:t>
            </a:r>
            <a:r>
              <a:rPr lang="tr-TR" sz="1700" dirty="0">
                <a:latin typeface="Arial" panose="020B0604020202020204" pitchFamily="34" charset="0"/>
                <a:cs typeface="Arial" panose="020B0604020202020204" pitchFamily="34" charset="0"/>
              </a:rPr>
              <a:t>.2</a:t>
            </a:r>
            <a:r>
              <a:rPr lang="en-GB" sz="1700" dirty="0">
                <a:latin typeface="Arial" panose="020B0604020202020204" pitchFamily="34" charset="0"/>
                <a:cs typeface="Arial" panose="020B0604020202020204" pitchFamily="34" charset="0"/>
              </a:rPr>
              <a:t>5 - 10.45</a:t>
            </a:r>
            <a:r>
              <a:rPr lang="hr-HR" sz="1700" dirty="0">
                <a:latin typeface="Arial" panose="020B0604020202020204" pitchFamily="34" charset="0"/>
                <a:cs typeface="Arial" panose="020B0604020202020204" pitchFamily="34" charset="0"/>
              </a:rPr>
              <a:t>	</a:t>
            </a:r>
            <a:r>
              <a:rPr lang="en-GB" sz="1700" dirty="0">
                <a:latin typeface="Arial" panose="020B0604020202020204" pitchFamily="34" charset="0"/>
                <a:cs typeface="Arial" panose="020B0604020202020204" pitchFamily="34" charset="0"/>
              </a:rPr>
              <a:t>Lecturer: G. Nardelli – Deputy Team Leader</a:t>
            </a:r>
            <a:endParaRPr lang="hr-HR" sz="1700" dirty="0">
              <a:latin typeface="Arial" panose="020B0604020202020204" pitchFamily="34" charset="0"/>
              <a:cs typeface="Arial" panose="020B0604020202020204" pitchFamily="34" charset="0"/>
            </a:endParaRPr>
          </a:p>
          <a:p>
            <a:pPr>
              <a:spcAft>
                <a:spcPts val="600"/>
              </a:spcAft>
            </a:pPr>
            <a:r>
              <a:rPr lang="en-GB" sz="1700" dirty="0">
                <a:latin typeface="Arial" panose="020B0604020202020204" pitchFamily="34" charset="0"/>
                <a:cs typeface="Arial" panose="020B0604020202020204" pitchFamily="34" charset="0"/>
              </a:rPr>
              <a:t>10.45 -</a:t>
            </a:r>
            <a:r>
              <a:rPr lang="hr-HR" sz="1700" dirty="0">
                <a:latin typeface="Arial" panose="020B0604020202020204" pitchFamily="34" charset="0"/>
                <a:cs typeface="Arial" panose="020B0604020202020204" pitchFamily="34" charset="0"/>
              </a:rPr>
              <a:t> </a:t>
            </a:r>
            <a:r>
              <a:rPr lang="en-GB" sz="1700" dirty="0">
                <a:latin typeface="Arial" panose="020B0604020202020204" pitchFamily="34" charset="0"/>
                <a:cs typeface="Arial" panose="020B0604020202020204" pitchFamily="34" charset="0"/>
              </a:rPr>
              <a:t>11.15</a:t>
            </a:r>
            <a:r>
              <a:rPr lang="hr-HR" sz="1700" dirty="0">
                <a:latin typeface="Arial" panose="020B0604020202020204" pitchFamily="34" charset="0"/>
                <a:cs typeface="Arial" panose="020B0604020202020204" pitchFamily="34" charset="0"/>
              </a:rPr>
              <a:t>	</a:t>
            </a:r>
            <a:r>
              <a:rPr lang="en-GB" sz="1700" dirty="0">
                <a:latin typeface="Arial" panose="020B0604020202020204" pitchFamily="34" charset="0"/>
                <a:cs typeface="Arial" panose="020B0604020202020204" pitchFamily="34" charset="0"/>
              </a:rPr>
              <a:t>Coffee Break</a:t>
            </a:r>
            <a:endParaRPr lang="hr-HR" sz="1700" dirty="0">
              <a:latin typeface="Arial" panose="020B0604020202020204" pitchFamily="34" charset="0"/>
              <a:cs typeface="Arial" panose="020B0604020202020204" pitchFamily="34" charset="0"/>
            </a:endParaRPr>
          </a:p>
          <a:p>
            <a:pPr>
              <a:spcBef>
                <a:spcPts val="600"/>
              </a:spcBef>
              <a:spcAft>
                <a:spcPts val="600"/>
              </a:spcAft>
            </a:pPr>
            <a:r>
              <a:rPr lang="hr-HR" sz="1700" dirty="0">
                <a:latin typeface="Arial" panose="020B0604020202020204" pitchFamily="34" charset="0"/>
                <a:cs typeface="Arial" panose="020B0604020202020204" pitchFamily="34" charset="0"/>
              </a:rPr>
              <a:t>		</a:t>
            </a:r>
            <a:r>
              <a:rPr lang="en-GB" sz="1700" b="1" dirty="0">
                <a:latin typeface="Arial" panose="020B0604020202020204" pitchFamily="34" charset="0"/>
                <a:cs typeface="Arial" panose="020B0604020202020204" pitchFamily="34" charset="0"/>
              </a:rPr>
              <a:t>Session 2</a:t>
            </a:r>
            <a:br>
              <a:rPr lang="en-GB" sz="1700" dirty="0">
                <a:latin typeface="Arial" panose="020B0604020202020204" pitchFamily="34" charset="0"/>
                <a:cs typeface="Arial" panose="020B0604020202020204" pitchFamily="34" charset="0"/>
              </a:rPr>
            </a:br>
            <a:r>
              <a:rPr lang="en-GB" sz="1700" dirty="0">
                <a:latin typeface="Arial" panose="020B0604020202020204" pitchFamily="34" charset="0"/>
                <a:cs typeface="Arial" panose="020B0604020202020204" pitchFamily="34" charset="0"/>
              </a:rPr>
              <a:t>11.15 - 13.00 </a:t>
            </a:r>
            <a:r>
              <a:rPr lang="hr-HR" sz="1700" dirty="0">
                <a:latin typeface="Arial" panose="020B0604020202020204" pitchFamily="34" charset="0"/>
                <a:cs typeface="Arial" panose="020B0604020202020204" pitchFamily="34" charset="0"/>
              </a:rPr>
              <a:t>	</a:t>
            </a:r>
            <a:r>
              <a:rPr lang="en-GB" sz="1700" dirty="0">
                <a:latin typeface="Arial" panose="020B0604020202020204" pitchFamily="34" charset="0"/>
                <a:cs typeface="Arial" panose="020B0604020202020204" pitchFamily="34" charset="0"/>
              </a:rPr>
              <a:t>Lecturer: G. Nardelli – DeputyTeam Leader</a:t>
            </a:r>
            <a:endParaRPr lang="hr-HR" sz="1700" dirty="0">
              <a:latin typeface="Arial" panose="020B0604020202020204" pitchFamily="34" charset="0"/>
              <a:cs typeface="Arial" panose="020B0604020202020204" pitchFamily="34" charset="0"/>
            </a:endParaRPr>
          </a:p>
          <a:p>
            <a:pPr>
              <a:spcBef>
                <a:spcPts val="1200"/>
              </a:spcBef>
            </a:pPr>
            <a:r>
              <a:rPr lang="en-GB" sz="1700" dirty="0">
                <a:latin typeface="Arial" panose="020B0604020202020204" pitchFamily="34" charset="0"/>
                <a:cs typeface="Arial" panose="020B0604020202020204" pitchFamily="34" charset="0"/>
              </a:rPr>
              <a:t>13.00 - 14.00</a:t>
            </a:r>
            <a:r>
              <a:rPr lang="hr-HR" sz="1700" dirty="0">
                <a:latin typeface="Arial" panose="020B0604020202020204" pitchFamily="34" charset="0"/>
                <a:cs typeface="Arial" panose="020B0604020202020204" pitchFamily="34" charset="0"/>
              </a:rPr>
              <a:t>	</a:t>
            </a:r>
            <a:r>
              <a:rPr lang="en-GB" sz="1700" dirty="0">
                <a:latin typeface="Arial" panose="020B0604020202020204" pitchFamily="34" charset="0"/>
                <a:cs typeface="Arial" panose="020B0604020202020204" pitchFamily="34" charset="0"/>
              </a:rPr>
              <a:t>Lunch Break provided by TAPS</a:t>
            </a:r>
            <a:r>
              <a:rPr lang="hr-HR" sz="1700" dirty="0">
                <a:latin typeface="Arial" panose="020B0604020202020204" pitchFamily="34" charset="0"/>
                <a:cs typeface="Arial" panose="020B0604020202020204" pitchFamily="34" charset="0"/>
              </a:rPr>
              <a:t>	</a:t>
            </a:r>
            <a:endParaRPr lang="tr-TR" sz="1700" dirty="0">
              <a:latin typeface="Arial" panose="020B0604020202020204" pitchFamily="34" charset="0"/>
              <a:cs typeface="Arial" panose="020B0604020202020204" pitchFamily="34" charset="0"/>
            </a:endParaRPr>
          </a:p>
          <a:p>
            <a:pPr>
              <a:spcBef>
                <a:spcPts val="1200"/>
              </a:spcBef>
            </a:pPr>
            <a:r>
              <a:rPr lang="tr-TR" sz="1700" b="1" dirty="0">
                <a:latin typeface="Arial" panose="020B0604020202020204" pitchFamily="34" charset="0"/>
                <a:cs typeface="Arial" panose="020B0604020202020204" pitchFamily="34" charset="0"/>
              </a:rPr>
              <a:t>		</a:t>
            </a:r>
            <a:r>
              <a:rPr lang="en-GB" sz="1700" b="1" dirty="0">
                <a:latin typeface="Arial" panose="020B0604020202020204" pitchFamily="34" charset="0"/>
                <a:cs typeface="Arial" panose="020B0604020202020204" pitchFamily="34" charset="0"/>
              </a:rPr>
              <a:t>Session 3</a:t>
            </a:r>
            <a:br>
              <a:rPr lang="en-GB" sz="1700" dirty="0">
                <a:latin typeface="Arial" panose="020B0604020202020204" pitchFamily="34" charset="0"/>
                <a:cs typeface="Arial" panose="020B0604020202020204" pitchFamily="34" charset="0"/>
              </a:rPr>
            </a:br>
            <a:r>
              <a:rPr lang="en-GB" sz="1700" dirty="0">
                <a:latin typeface="Arial" panose="020B0604020202020204" pitchFamily="34" charset="0"/>
                <a:cs typeface="Arial" panose="020B0604020202020204" pitchFamily="34" charset="0"/>
              </a:rPr>
              <a:t>14.00 - 15.15 </a:t>
            </a:r>
            <a:r>
              <a:rPr lang="hr-HR" sz="1700" dirty="0">
                <a:latin typeface="Arial" panose="020B0604020202020204" pitchFamily="34" charset="0"/>
                <a:cs typeface="Arial" panose="020B0604020202020204" pitchFamily="34" charset="0"/>
              </a:rPr>
              <a:t>	</a:t>
            </a:r>
            <a:r>
              <a:rPr lang="en-GB" sz="1700" dirty="0">
                <a:latin typeface="Arial" panose="020B0604020202020204" pitchFamily="34" charset="0"/>
                <a:cs typeface="Arial" panose="020B0604020202020204" pitchFamily="34" charset="0"/>
              </a:rPr>
              <a:t>Lecturer: G. Nardelli – Deputy Team Leader</a:t>
            </a:r>
            <a:endParaRPr lang="hr-HR" sz="1700" dirty="0">
              <a:latin typeface="Arial" panose="020B0604020202020204" pitchFamily="34" charset="0"/>
              <a:cs typeface="Arial" panose="020B0604020202020204" pitchFamily="34" charset="0"/>
            </a:endParaRPr>
          </a:p>
          <a:p>
            <a:pPr>
              <a:spcAft>
                <a:spcPts val="600"/>
              </a:spcAft>
            </a:pPr>
            <a:r>
              <a:rPr lang="en-GB" sz="1700" dirty="0">
                <a:latin typeface="Arial" panose="020B0604020202020204" pitchFamily="34" charset="0"/>
                <a:cs typeface="Arial" panose="020B0604020202020204" pitchFamily="34" charset="0"/>
              </a:rPr>
              <a:t>15.15</a:t>
            </a:r>
            <a:r>
              <a:rPr lang="hr-HR" sz="1700" dirty="0">
                <a:latin typeface="Arial" panose="020B0604020202020204" pitchFamily="34" charset="0"/>
                <a:cs typeface="Arial" panose="020B0604020202020204" pitchFamily="34" charset="0"/>
              </a:rPr>
              <a:t> </a:t>
            </a:r>
            <a:r>
              <a:rPr lang="en-GB" sz="1700" dirty="0">
                <a:latin typeface="Arial" panose="020B0604020202020204" pitchFamily="34" charset="0"/>
                <a:cs typeface="Arial" panose="020B0604020202020204" pitchFamily="34" charset="0"/>
              </a:rPr>
              <a:t>-</a:t>
            </a:r>
            <a:r>
              <a:rPr lang="hr-HR" sz="1700" dirty="0">
                <a:latin typeface="Arial" panose="020B0604020202020204" pitchFamily="34" charset="0"/>
                <a:cs typeface="Arial" panose="020B0604020202020204" pitchFamily="34" charset="0"/>
              </a:rPr>
              <a:t> </a:t>
            </a:r>
            <a:r>
              <a:rPr lang="en-GB" sz="1700" dirty="0">
                <a:latin typeface="Arial" panose="020B0604020202020204" pitchFamily="34" charset="0"/>
                <a:cs typeface="Arial" panose="020B0604020202020204" pitchFamily="34" charset="0"/>
              </a:rPr>
              <a:t>15.30</a:t>
            </a:r>
            <a:r>
              <a:rPr lang="hr-HR" sz="1700" dirty="0">
                <a:latin typeface="Arial" panose="020B0604020202020204" pitchFamily="34" charset="0"/>
                <a:cs typeface="Arial" panose="020B0604020202020204" pitchFamily="34" charset="0"/>
              </a:rPr>
              <a:t>	</a:t>
            </a:r>
            <a:r>
              <a:rPr lang="en-GB" sz="1700" dirty="0">
                <a:latin typeface="Arial" panose="020B0604020202020204" pitchFamily="34" charset="0"/>
                <a:cs typeface="Arial" panose="020B0604020202020204" pitchFamily="34" charset="0"/>
              </a:rPr>
              <a:t>Questions Time</a:t>
            </a:r>
            <a:r>
              <a:rPr lang="hr-HR" sz="1700" dirty="0">
                <a:latin typeface="Arial" panose="020B0604020202020204" pitchFamily="34" charset="0"/>
                <a:cs typeface="Arial" panose="020B0604020202020204" pitchFamily="34" charset="0"/>
              </a:rPr>
              <a:t>, </a:t>
            </a:r>
            <a:r>
              <a:rPr lang="en-GB" sz="1700" dirty="0">
                <a:latin typeface="Arial" panose="020B0604020202020204" pitchFamily="34" charset="0"/>
                <a:cs typeface="Arial" panose="020B0604020202020204" pitchFamily="34" charset="0"/>
              </a:rPr>
              <a:t>Moderator: J.C. Duplouy</a:t>
            </a:r>
            <a:br>
              <a:rPr lang="en-GB" sz="1700" dirty="0">
                <a:latin typeface="Arial" panose="020B0604020202020204" pitchFamily="34" charset="0"/>
                <a:cs typeface="Arial" panose="020B0604020202020204" pitchFamily="34" charset="0"/>
              </a:rPr>
            </a:br>
            <a:r>
              <a:rPr lang="hr-HR" sz="1700" dirty="0">
                <a:latin typeface="Arial" panose="020B0604020202020204" pitchFamily="34" charset="0"/>
                <a:cs typeface="Arial" panose="020B0604020202020204" pitchFamily="34" charset="0"/>
              </a:rPr>
              <a:t>		</a:t>
            </a:r>
            <a:r>
              <a:rPr lang="en-GB" sz="1700" dirty="0">
                <a:latin typeface="Arial" panose="020B0604020202020204" pitchFamily="34" charset="0"/>
                <a:cs typeface="Arial" panose="020B0604020202020204" pitchFamily="34" charset="0"/>
              </a:rPr>
              <a:t>Conclusions</a:t>
            </a:r>
            <a:r>
              <a:rPr lang="hr-HR" sz="1700" dirty="0">
                <a:latin typeface="Arial" panose="020B0604020202020204" pitchFamily="34" charset="0"/>
                <a:cs typeface="Arial" panose="020B0604020202020204" pitchFamily="34" charset="0"/>
              </a:rPr>
              <a:t>: </a:t>
            </a:r>
            <a:r>
              <a:rPr lang="en-GB" sz="1700" dirty="0">
                <a:latin typeface="Arial" panose="020B0604020202020204" pitchFamily="34" charset="0"/>
                <a:cs typeface="Arial" panose="020B0604020202020204" pitchFamily="34" charset="0"/>
              </a:rPr>
              <a:t>J.C. Duplouy – Team Leader</a:t>
            </a:r>
            <a:endParaRPr lang="hr-HR" sz="1700" dirty="0">
              <a:latin typeface="Arial" panose="020B0604020202020204" pitchFamily="34" charset="0"/>
              <a:cs typeface="Arial" panose="020B0604020202020204" pitchFamily="34" charset="0"/>
            </a:endParaRPr>
          </a:p>
          <a:p>
            <a:pPr>
              <a:spcAft>
                <a:spcPts val="600"/>
              </a:spcAft>
            </a:pPr>
            <a:r>
              <a:rPr lang="hr-HR" sz="1700" dirty="0">
                <a:latin typeface="Arial" panose="020B0604020202020204" pitchFamily="34" charset="0"/>
                <a:cs typeface="Arial" panose="020B0604020202020204" pitchFamily="34" charset="0"/>
              </a:rPr>
              <a:t>		</a:t>
            </a:r>
            <a:r>
              <a:rPr lang="en-GB" sz="1700" dirty="0">
                <a:latin typeface="Arial" panose="020B0604020202020204" pitchFamily="34" charset="0"/>
                <a:cs typeface="Arial" panose="020B0604020202020204" pitchFamily="34" charset="0"/>
              </a:rPr>
              <a:t>Closing  </a:t>
            </a:r>
            <a:endParaRPr lang="hr-HR" sz="1700" dirty="0">
              <a:latin typeface="Arial" panose="020B0604020202020204" pitchFamily="34" charset="0"/>
              <a:cs typeface="Arial" panose="020B0604020202020204" pitchFamily="34" charset="0"/>
            </a:endParaRPr>
          </a:p>
          <a:p>
            <a:pPr>
              <a:spcAft>
                <a:spcPts val="600"/>
              </a:spcAft>
            </a:pPr>
            <a:r>
              <a:rPr lang="hr-HR" sz="1700" dirty="0">
                <a:latin typeface="Arial" panose="020B0604020202020204" pitchFamily="34" charset="0"/>
                <a:cs typeface="Arial" panose="020B0604020202020204" pitchFamily="34" charset="0"/>
              </a:rPr>
              <a:t>		</a:t>
            </a:r>
            <a:r>
              <a:rPr lang="en-GB" sz="1700" dirty="0">
                <a:latin typeface="Arial" panose="020B0604020202020204" pitchFamily="34" charset="0"/>
                <a:cs typeface="Arial" panose="020B0604020202020204" pitchFamily="34" charset="0"/>
              </a:rPr>
              <a:t>Evaluation of the Workshop by Participants.  </a:t>
            </a:r>
            <a:br>
              <a:rPr lang="en-GB" dirty="0"/>
            </a:br>
            <a:endParaRPr lang="hr-HR" dirty="0"/>
          </a:p>
        </p:txBody>
      </p:sp>
    </p:spTree>
    <p:extLst>
      <p:ext uri="{BB962C8B-B14F-4D97-AF65-F5344CB8AC3E}">
        <p14:creationId xmlns:p14="http://schemas.microsoft.com/office/powerpoint/2010/main" val="22131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40000"/>
            <a:ext cx="7200000" cy="504000"/>
          </a:xfrm>
          <a:solidFill>
            <a:schemeClr val="bg2">
              <a:lumMod val="20000"/>
              <a:lumOff val="80000"/>
            </a:schemeClr>
          </a:solidFill>
        </p:spPr>
        <p:txBody>
          <a:bodyPr/>
          <a:lstStyle/>
          <a:p>
            <a:pPr algn="l"/>
            <a:r>
              <a:rPr lang="en-US" sz="2800" dirty="0">
                <a:solidFill>
                  <a:srgbClr val="000090"/>
                </a:solidFill>
                <a:latin typeface="Arial"/>
                <a:cs typeface="Arial"/>
              </a:rPr>
              <a:t>Clusters Development </a:t>
            </a:r>
          </a:p>
        </p:txBody>
      </p:sp>
      <p:sp>
        <p:nvSpPr>
          <p:cNvPr id="3" name="Content Placeholder 2"/>
          <p:cNvSpPr>
            <a:spLocks noGrp="1"/>
          </p:cNvSpPr>
          <p:nvPr>
            <p:ph idx="1"/>
          </p:nvPr>
        </p:nvSpPr>
        <p:spPr>
          <a:xfrm>
            <a:off x="1620000" y="1260000"/>
            <a:ext cx="6858000" cy="4114800"/>
          </a:xfrm>
        </p:spPr>
        <p:txBody>
          <a:bodyPr/>
          <a:lstStyle/>
          <a:p>
            <a:pPr marL="0" indent="0">
              <a:spcBef>
                <a:spcPts val="0"/>
              </a:spcBef>
              <a:spcAft>
                <a:spcPts val="800"/>
              </a:spcAft>
              <a:buNone/>
            </a:pPr>
            <a:r>
              <a:rPr lang="en-US" sz="2000" b="0" dirty="0">
                <a:highlight>
                  <a:srgbClr val="D4E3F5"/>
                </a:highlight>
                <a:latin typeface="Arial"/>
                <a:cs typeface="Arial"/>
              </a:rPr>
              <a:t>Step</a:t>
            </a:r>
            <a:r>
              <a:rPr lang="hr-HR" sz="2000" b="0" dirty="0">
                <a:highlight>
                  <a:srgbClr val="D4E3F5"/>
                </a:highlight>
                <a:latin typeface="Arial"/>
                <a:cs typeface="Arial"/>
              </a:rPr>
              <a:t> </a:t>
            </a:r>
            <a:r>
              <a:rPr lang="en-US" sz="2000" b="0" dirty="0">
                <a:highlight>
                  <a:srgbClr val="D4E3F5"/>
                </a:highlight>
                <a:latin typeface="Arial"/>
                <a:cs typeface="Arial"/>
              </a:rPr>
              <a:t>1 </a:t>
            </a:r>
            <a:r>
              <a:rPr lang="en-US" sz="2000" b="0" dirty="0">
                <a:latin typeface="Arial"/>
                <a:cs typeface="Arial"/>
              </a:rPr>
              <a:t>– Cluster Selection</a:t>
            </a:r>
          </a:p>
          <a:p>
            <a:pPr marL="0" indent="0">
              <a:spcBef>
                <a:spcPts val="0"/>
              </a:spcBef>
              <a:spcAft>
                <a:spcPts val="800"/>
              </a:spcAft>
              <a:buNone/>
            </a:pPr>
            <a:r>
              <a:rPr lang="en-US" sz="2000" b="0" dirty="0">
                <a:highlight>
                  <a:srgbClr val="D4E3F5"/>
                </a:highlight>
                <a:latin typeface="Arial"/>
                <a:cs typeface="Arial"/>
              </a:rPr>
              <a:t>Step 2 </a:t>
            </a:r>
            <a:r>
              <a:rPr lang="en-US" sz="2000" b="0" dirty="0">
                <a:latin typeface="Arial"/>
                <a:cs typeface="Arial"/>
              </a:rPr>
              <a:t>– Cluster Review </a:t>
            </a:r>
          </a:p>
          <a:p>
            <a:pPr marL="0" indent="0">
              <a:spcBef>
                <a:spcPts val="0"/>
              </a:spcBef>
              <a:spcAft>
                <a:spcPts val="800"/>
              </a:spcAft>
              <a:buNone/>
            </a:pPr>
            <a:r>
              <a:rPr lang="en-US" sz="2000" b="0" dirty="0">
                <a:highlight>
                  <a:srgbClr val="D4E3F5"/>
                </a:highlight>
                <a:latin typeface="Arial"/>
                <a:cs typeface="Arial"/>
              </a:rPr>
              <a:t>Step 3 </a:t>
            </a:r>
            <a:r>
              <a:rPr lang="en-US" sz="2000" b="0" dirty="0">
                <a:latin typeface="Arial"/>
                <a:cs typeface="Arial"/>
              </a:rPr>
              <a:t>–</a:t>
            </a:r>
            <a:r>
              <a:rPr lang="hr-HR" sz="2000" b="0" dirty="0">
                <a:latin typeface="Arial"/>
                <a:cs typeface="Arial"/>
              </a:rPr>
              <a:t> </a:t>
            </a:r>
            <a:r>
              <a:rPr lang="en-US" sz="2000" b="0" dirty="0">
                <a:latin typeface="Arial"/>
                <a:cs typeface="Arial"/>
              </a:rPr>
              <a:t>Establish the Leadership Group</a:t>
            </a:r>
          </a:p>
          <a:p>
            <a:pPr marL="0" indent="0">
              <a:spcBef>
                <a:spcPts val="0"/>
              </a:spcBef>
              <a:spcAft>
                <a:spcPts val="800"/>
              </a:spcAft>
              <a:buNone/>
            </a:pPr>
            <a:r>
              <a:rPr lang="en-US" sz="2000" b="0" dirty="0">
                <a:highlight>
                  <a:srgbClr val="D4E3F5"/>
                </a:highlight>
                <a:latin typeface="Arial"/>
                <a:cs typeface="Arial"/>
              </a:rPr>
              <a:t>Step 4 </a:t>
            </a:r>
            <a:r>
              <a:rPr lang="en-US" sz="2000" b="0" dirty="0">
                <a:latin typeface="Arial"/>
                <a:cs typeface="Arial"/>
              </a:rPr>
              <a:t>–</a:t>
            </a:r>
            <a:r>
              <a:rPr lang="hr-HR" sz="2000" b="0" dirty="0">
                <a:latin typeface="Arial"/>
                <a:cs typeface="Arial"/>
              </a:rPr>
              <a:t> </a:t>
            </a:r>
            <a:r>
              <a:rPr lang="en-US" sz="2000" b="0" dirty="0">
                <a:latin typeface="Arial"/>
                <a:cs typeface="Arial"/>
              </a:rPr>
              <a:t>Develop Cluster Vision and Mission Statements </a:t>
            </a:r>
          </a:p>
          <a:p>
            <a:pPr marL="0" indent="0">
              <a:spcBef>
                <a:spcPts val="0"/>
              </a:spcBef>
              <a:spcAft>
                <a:spcPts val="800"/>
              </a:spcAft>
              <a:buNone/>
            </a:pPr>
            <a:r>
              <a:rPr lang="en-US" sz="2000" b="0" dirty="0">
                <a:highlight>
                  <a:srgbClr val="D4E3F5"/>
                </a:highlight>
                <a:latin typeface="Arial"/>
                <a:cs typeface="Arial"/>
              </a:rPr>
              <a:t>Step 5 </a:t>
            </a:r>
            <a:r>
              <a:rPr lang="en-US" sz="2000" b="0" dirty="0">
                <a:latin typeface="Arial"/>
                <a:cs typeface="Arial"/>
              </a:rPr>
              <a:t>–</a:t>
            </a:r>
            <a:r>
              <a:rPr lang="hr-HR" sz="2000" b="0" dirty="0">
                <a:latin typeface="Arial"/>
                <a:cs typeface="Arial"/>
              </a:rPr>
              <a:t> </a:t>
            </a:r>
            <a:r>
              <a:rPr lang="en-US" sz="2000" b="0" dirty="0">
                <a:latin typeface="Arial"/>
                <a:cs typeface="Arial"/>
              </a:rPr>
              <a:t>Identify strategic milestones </a:t>
            </a:r>
          </a:p>
          <a:p>
            <a:pPr marL="0" indent="0">
              <a:spcBef>
                <a:spcPts val="0"/>
              </a:spcBef>
              <a:spcAft>
                <a:spcPts val="800"/>
              </a:spcAft>
              <a:buNone/>
            </a:pPr>
            <a:r>
              <a:rPr lang="en-US" sz="2000" b="0" dirty="0">
                <a:highlight>
                  <a:srgbClr val="D4E3F5"/>
                </a:highlight>
                <a:latin typeface="Arial"/>
                <a:cs typeface="Arial"/>
              </a:rPr>
              <a:t>Step 6</a:t>
            </a:r>
            <a:r>
              <a:rPr lang="hr-HR" sz="2000" b="0" dirty="0">
                <a:highlight>
                  <a:srgbClr val="D4E3F5"/>
                </a:highlight>
                <a:latin typeface="Arial"/>
                <a:cs typeface="Arial"/>
              </a:rPr>
              <a:t> </a:t>
            </a:r>
            <a:r>
              <a:rPr lang="en-US" sz="2000" b="0" dirty="0">
                <a:latin typeface="Arial"/>
                <a:cs typeface="Arial"/>
              </a:rPr>
              <a:t>– </a:t>
            </a:r>
            <a:r>
              <a:rPr lang="hr-HR" sz="2000" b="0" dirty="0">
                <a:latin typeface="Arial"/>
                <a:cs typeface="Arial"/>
              </a:rPr>
              <a:t> </a:t>
            </a:r>
            <a:r>
              <a:rPr lang="en-US" sz="2000" b="0" dirty="0">
                <a:latin typeface="Arial"/>
                <a:cs typeface="Arial"/>
              </a:rPr>
              <a:t>Action Plan</a:t>
            </a:r>
          </a:p>
          <a:p>
            <a:pPr marL="0" indent="0">
              <a:spcBef>
                <a:spcPts val="0"/>
              </a:spcBef>
              <a:spcAft>
                <a:spcPts val="800"/>
              </a:spcAft>
              <a:buNone/>
            </a:pPr>
            <a:r>
              <a:rPr lang="en-US" sz="2000" b="0" dirty="0">
                <a:highlight>
                  <a:srgbClr val="D4E3F5"/>
                </a:highlight>
                <a:latin typeface="Arial"/>
                <a:cs typeface="Arial"/>
              </a:rPr>
              <a:t>Step 7</a:t>
            </a:r>
            <a:r>
              <a:rPr lang="hr-HR" sz="2000" b="0" dirty="0">
                <a:highlight>
                  <a:srgbClr val="D4E3F5"/>
                </a:highlight>
                <a:latin typeface="Arial"/>
                <a:cs typeface="Arial"/>
              </a:rPr>
              <a:t> </a:t>
            </a:r>
            <a:r>
              <a:rPr lang="en-US" sz="2000" b="0" dirty="0">
                <a:latin typeface="Arial"/>
                <a:cs typeface="Arial"/>
              </a:rPr>
              <a:t>– Institutionalization</a:t>
            </a:r>
          </a:p>
          <a:p>
            <a:pPr marL="0" indent="0">
              <a:spcBef>
                <a:spcPts val="0"/>
              </a:spcBef>
              <a:spcAft>
                <a:spcPts val="800"/>
              </a:spcAft>
              <a:buNone/>
            </a:pPr>
            <a:r>
              <a:rPr lang="en-US" sz="2000" b="0" dirty="0">
                <a:highlight>
                  <a:srgbClr val="D4E3F5"/>
                </a:highlight>
                <a:latin typeface="Arial"/>
                <a:cs typeface="Arial"/>
              </a:rPr>
              <a:t>Step 8 </a:t>
            </a:r>
            <a:r>
              <a:rPr lang="en-US" sz="2000" b="0" dirty="0">
                <a:latin typeface="Arial"/>
                <a:cs typeface="Arial"/>
              </a:rPr>
              <a:t>– Long Term Activities </a:t>
            </a:r>
          </a:p>
        </p:txBody>
      </p:sp>
    </p:spTree>
    <p:extLst>
      <p:ext uri="{BB962C8B-B14F-4D97-AF65-F5344CB8AC3E}">
        <p14:creationId xmlns:p14="http://schemas.microsoft.com/office/powerpoint/2010/main" val="144377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40000"/>
            <a:ext cx="7200000" cy="504000"/>
          </a:xfrm>
          <a:solidFill>
            <a:schemeClr val="bg2">
              <a:lumMod val="20000"/>
              <a:lumOff val="80000"/>
            </a:schemeClr>
          </a:solidFill>
        </p:spPr>
        <p:txBody>
          <a:bodyPr/>
          <a:lstStyle/>
          <a:p>
            <a:pPr algn="l"/>
            <a:r>
              <a:rPr lang="en-US" sz="2800" dirty="0">
                <a:solidFill>
                  <a:srgbClr val="000090"/>
                </a:solidFill>
                <a:latin typeface="Arial"/>
                <a:cs typeface="Arial"/>
              </a:rPr>
              <a:t>Cluster</a:t>
            </a:r>
            <a:r>
              <a:rPr lang="hr-HR" sz="2800" dirty="0">
                <a:solidFill>
                  <a:srgbClr val="000090"/>
                </a:solidFill>
                <a:latin typeface="Arial"/>
                <a:cs typeface="Arial"/>
              </a:rPr>
              <a:t> </a:t>
            </a:r>
            <a:r>
              <a:rPr lang="en-US" sz="2800" dirty="0">
                <a:solidFill>
                  <a:srgbClr val="000090"/>
                </a:solidFill>
                <a:latin typeface="Arial"/>
                <a:cs typeface="Arial"/>
              </a:rPr>
              <a:t>Selection</a:t>
            </a:r>
          </a:p>
        </p:txBody>
      </p:sp>
      <p:sp>
        <p:nvSpPr>
          <p:cNvPr id="3" name="Content Placeholder 2"/>
          <p:cNvSpPr>
            <a:spLocks noGrp="1"/>
          </p:cNvSpPr>
          <p:nvPr>
            <p:ph idx="1"/>
          </p:nvPr>
        </p:nvSpPr>
        <p:spPr>
          <a:xfrm>
            <a:off x="1620000" y="1361400"/>
            <a:ext cx="7200000" cy="4135200"/>
          </a:xfrm>
        </p:spPr>
        <p:txBody>
          <a:bodyPr/>
          <a:lstStyle/>
          <a:p>
            <a:pPr marL="0" indent="0" algn="just">
              <a:spcBef>
                <a:spcPts val="0"/>
              </a:spcBef>
              <a:spcAft>
                <a:spcPts val="600"/>
              </a:spcAft>
              <a:buNone/>
            </a:pPr>
            <a:r>
              <a:rPr lang="en-US" sz="2000" kern="0" dirty="0">
                <a:latin typeface="Arial"/>
                <a:cs typeface="Arial"/>
              </a:rPr>
              <a:t>Short List</a:t>
            </a:r>
          </a:p>
          <a:p>
            <a:pPr marL="288000" lvl="0" indent="-288000" algn="just">
              <a:spcBef>
                <a:spcPts val="0"/>
              </a:spcBef>
              <a:spcAft>
                <a:spcPts val="600"/>
              </a:spcAft>
              <a:buFont typeface="Arial" panose="020B0604020202020204" pitchFamily="34" charset="0"/>
              <a:buChar char="•"/>
            </a:pPr>
            <a:r>
              <a:rPr lang="en-GB" sz="1800" b="0" dirty="0">
                <a:latin typeface="Arial"/>
                <a:cs typeface="Arial"/>
              </a:rPr>
              <a:t>Export potential</a:t>
            </a:r>
          </a:p>
          <a:p>
            <a:pPr marL="288000" lvl="0" indent="-288000" algn="just">
              <a:spcBef>
                <a:spcPts val="0"/>
              </a:spcBef>
              <a:spcAft>
                <a:spcPts val="600"/>
              </a:spcAft>
              <a:buFont typeface="Arial" panose="020B0604020202020204" pitchFamily="34" charset="0"/>
              <a:buChar char="•"/>
            </a:pPr>
            <a:r>
              <a:rPr lang="en-GB" sz="1800" b="0" dirty="0">
                <a:latin typeface="Arial"/>
                <a:cs typeface="Arial"/>
              </a:rPr>
              <a:t>Significant potential impact on the local economy</a:t>
            </a:r>
          </a:p>
          <a:p>
            <a:pPr marL="288000" lvl="0" indent="-288000" algn="just">
              <a:spcBef>
                <a:spcPts val="0"/>
              </a:spcBef>
              <a:spcAft>
                <a:spcPts val="600"/>
              </a:spcAft>
              <a:buFont typeface="Arial" panose="020B0604020202020204" pitchFamily="34" charset="0"/>
              <a:buChar char="•"/>
            </a:pPr>
            <a:r>
              <a:rPr lang="en-GB" sz="1800" b="0" dirty="0">
                <a:latin typeface="Arial"/>
                <a:cs typeface="Arial"/>
              </a:rPr>
              <a:t>Support from founders</a:t>
            </a:r>
          </a:p>
          <a:p>
            <a:pPr marL="288000" lvl="0" indent="-288000" algn="just">
              <a:spcBef>
                <a:spcPts val="0"/>
              </a:spcBef>
              <a:spcAft>
                <a:spcPts val="600"/>
              </a:spcAft>
              <a:buFont typeface="Arial" panose="020B0604020202020204" pitchFamily="34" charset="0"/>
              <a:buChar char="•"/>
            </a:pPr>
            <a:endParaRPr lang="en-GB" sz="1800" b="0" dirty="0">
              <a:latin typeface="Arial"/>
              <a:cs typeface="Arial"/>
            </a:endParaRPr>
          </a:p>
          <a:p>
            <a:pPr marL="288000" lvl="0" indent="-288000" algn="just">
              <a:spcBef>
                <a:spcPts val="0"/>
              </a:spcBef>
              <a:spcAft>
                <a:spcPts val="600"/>
              </a:spcAft>
              <a:buNone/>
            </a:pPr>
            <a:r>
              <a:rPr lang="en-GB" sz="2000" dirty="0">
                <a:latin typeface="Arial"/>
                <a:cs typeface="Arial"/>
              </a:rPr>
              <a:t>Priorities </a:t>
            </a:r>
          </a:p>
          <a:p>
            <a:pPr marL="288000" lvl="0" indent="-288000" algn="just">
              <a:spcBef>
                <a:spcPts val="0"/>
              </a:spcBef>
              <a:spcAft>
                <a:spcPts val="600"/>
              </a:spcAft>
              <a:buFont typeface="Arial" panose="020B0604020202020204" pitchFamily="34" charset="0"/>
              <a:buChar char="•"/>
            </a:pPr>
            <a:r>
              <a:rPr lang="en-GB" sz="1800" b="0" dirty="0">
                <a:latin typeface="Arial"/>
                <a:cs typeface="Arial"/>
              </a:rPr>
              <a:t>Current exports, and possible growth; current and potential employment; number of firms</a:t>
            </a:r>
          </a:p>
          <a:p>
            <a:pPr marL="288000" lvl="0" indent="-288000" algn="just">
              <a:spcBef>
                <a:spcPts val="0"/>
              </a:spcBef>
              <a:spcAft>
                <a:spcPts val="600"/>
              </a:spcAft>
              <a:buFont typeface="Arial" panose="020B0604020202020204" pitchFamily="34" charset="0"/>
              <a:buChar char="•"/>
            </a:pPr>
            <a:r>
              <a:rPr lang="en-GB" sz="1800" b="0" dirty="0">
                <a:latin typeface="Arial"/>
                <a:cs typeface="Arial"/>
              </a:rPr>
              <a:t>Cluster critical mass</a:t>
            </a:r>
          </a:p>
          <a:p>
            <a:pPr marL="288000" lvl="0" indent="-288000" algn="just">
              <a:spcBef>
                <a:spcPts val="0"/>
              </a:spcBef>
              <a:spcAft>
                <a:spcPts val="600"/>
              </a:spcAft>
              <a:buFont typeface="Arial" panose="020B0604020202020204" pitchFamily="34" charset="0"/>
              <a:buChar char="•"/>
            </a:pPr>
            <a:r>
              <a:rPr lang="en-GB" sz="1800" b="0" dirty="0">
                <a:latin typeface="Arial"/>
                <a:cs typeface="Arial"/>
              </a:rPr>
              <a:t>The infrastructure in place </a:t>
            </a:r>
          </a:p>
          <a:p>
            <a:pPr marL="288000" lvl="0" indent="-288000" algn="just">
              <a:spcBef>
                <a:spcPts val="0"/>
              </a:spcBef>
              <a:spcAft>
                <a:spcPts val="600"/>
              </a:spcAft>
              <a:buFont typeface="Arial" panose="020B0604020202020204" pitchFamily="34" charset="0"/>
              <a:buChar char="•"/>
            </a:pPr>
            <a:r>
              <a:rPr lang="en-GB" sz="1800" b="0" dirty="0">
                <a:latin typeface="Arial"/>
                <a:cs typeface="Arial"/>
              </a:rPr>
              <a:t>The degree of interaction/networking between firms</a:t>
            </a:r>
          </a:p>
          <a:p>
            <a:pPr marL="288000" lvl="0" indent="-288000" algn="just">
              <a:spcBef>
                <a:spcPts val="0"/>
              </a:spcBef>
              <a:spcAft>
                <a:spcPts val="600"/>
              </a:spcAft>
              <a:buFont typeface="Arial" panose="020B0604020202020204" pitchFamily="34" charset="0"/>
              <a:buChar char="•"/>
            </a:pPr>
            <a:r>
              <a:rPr lang="en-GB" sz="1800" b="0" dirty="0">
                <a:latin typeface="Arial"/>
                <a:cs typeface="Arial"/>
              </a:rPr>
              <a:t>Geographic boundaries of the cluster </a:t>
            </a:r>
            <a:endParaRPr lang="en-GB" sz="1800" dirty="0">
              <a:latin typeface="Arial"/>
              <a:cs typeface="Arial"/>
            </a:endParaRPr>
          </a:p>
          <a:p>
            <a:endParaRPr lang="en-US" sz="1800" dirty="0">
              <a:latin typeface="Arial"/>
              <a:cs typeface="Arial"/>
            </a:endParaRPr>
          </a:p>
        </p:txBody>
      </p:sp>
    </p:spTree>
    <p:extLst>
      <p:ext uri="{BB962C8B-B14F-4D97-AF65-F5344CB8AC3E}">
        <p14:creationId xmlns:p14="http://schemas.microsoft.com/office/powerpoint/2010/main" val="238175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escription: Macintosh HD:Users:giuseppenardelli:Desktop:15.png"/>
          <p:cNvPicPr>
            <a:picLocks noGrp="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2639" t="3091" r="5023" b="969"/>
          <a:stretch/>
        </p:blipFill>
        <p:spPr bwMode="auto">
          <a:xfrm>
            <a:off x="1524000" y="1143000"/>
            <a:ext cx="7467600" cy="4876800"/>
          </a:xfrm>
          <a:prstGeom prst="rect">
            <a:avLst/>
          </a:prstGeom>
          <a:noFill/>
          <a:ln>
            <a:noFill/>
          </a:ln>
        </p:spPr>
      </p:pic>
      <p:sp>
        <p:nvSpPr>
          <p:cNvPr id="5" name="Title 1"/>
          <p:cNvSpPr txBox="1">
            <a:spLocks/>
          </p:cNvSpPr>
          <p:nvPr/>
        </p:nvSpPr>
        <p:spPr bwMode="auto">
          <a:xfrm>
            <a:off x="1620000" y="381000"/>
            <a:ext cx="7200000" cy="523220"/>
          </a:xfrm>
          <a:prstGeom prst="rect">
            <a:avLst/>
          </a:prstGeom>
          <a:solidFill>
            <a:schemeClr val="bg2">
              <a:lumMod val="20000"/>
              <a:lumOff val="80000"/>
            </a:schemeClr>
          </a:solidFill>
          <a:ln w="9525">
            <a:noFill/>
            <a:miter lim="800000"/>
            <a:headEnd/>
            <a:tailEnd/>
          </a:ln>
        </p:spPr>
        <p:txBody>
          <a:bodyPr vert="horz" wrap="square" lIns="91440" tIns="45720" rIns="91440" bIns="45720" numCol="1" anchor="ctr" anchorCtr="0" compatLnSpc="1">
            <a:prstTxWarp prst="textNoShape">
              <a:avLst/>
            </a:prstTxWarp>
            <a:spAutoFit/>
          </a:bodyPr>
          <a:lstStyle>
            <a:lvl1pPr algn="ctr" rtl="0" eaLnBrk="1" fontAlgn="base" hangingPunct="1">
              <a:spcBef>
                <a:spcPct val="0"/>
              </a:spcBef>
              <a:spcAft>
                <a:spcPct val="0"/>
              </a:spcAft>
              <a:defRPr lang="en-US" sz="3400" b="1" kern="0" cap="none" baseline="0" dirty="0" smtClean="0">
                <a:solidFill>
                  <a:schemeClr val="accent2"/>
                </a:solidFill>
                <a:effectLst/>
                <a:latin typeface="Calibri" pitchFamily="34" charset="0"/>
                <a:ea typeface="+mn-ea"/>
                <a:cs typeface="+mn-cs"/>
              </a:defRPr>
            </a:lvl1pPr>
            <a:lvl2pPr algn="ctr" rtl="0" eaLnBrk="1" fontAlgn="base" hangingPunct="1">
              <a:spcBef>
                <a:spcPct val="0"/>
              </a:spcBef>
              <a:spcAft>
                <a:spcPct val="0"/>
              </a:spcAft>
              <a:defRPr sz="2800" b="1">
                <a:solidFill>
                  <a:srgbClr val="FF0000"/>
                </a:solidFill>
                <a:latin typeface="Arial Narrow" pitchFamily="34" charset="0"/>
              </a:defRPr>
            </a:lvl2pPr>
            <a:lvl3pPr algn="ctr" rtl="0" eaLnBrk="1" fontAlgn="base" hangingPunct="1">
              <a:spcBef>
                <a:spcPct val="0"/>
              </a:spcBef>
              <a:spcAft>
                <a:spcPct val="0"/>
              </a:spcAft>
              <a:defRPr sz="2800" b="1">
                <a:solidFill>
                  <a:srgbClr val="FF0000"/>
                </a:solidFill>
                <a:latin typeface="Arial Narrow" pitchFamily="34" charset="0"/>
              </a:defRPr>
            </a:lvl3pPr>
            <a:lvl4pPr algn="ctr" rtl="0" eaLnBrk="1" fontAlgn="base" hangingPunct="1">
              <a:spcBef>
                <a:spcPct val="0"/>
              </a:spcBef>
              <a:spcAft>
                <a:spcPct val="0"/>
              </a:spcAft>
              <a:defRPr sz="2800" b="1">
                <a:solidFill>
                  <a:srgbClr val="FF0000"/>
                </a:solidFill>
                <a:latin typeface="Arial Narrow" pitchFamily="34" charset="0"/>
              </a:defRPr>
            </a:lvl4pPr>
            <a:lvl5pPr algn="ctr" rtl="0" eaLnBrk="1" fontAlgn="base" hangingPunct="1">
              <a:spcBef>
                <a:spcPct val="0"/>
              </a:spcBef>
              <a:spcAft>
                <a:spcPct val="0"/>
              </a:spcAft>
              <a:defRPr sz="2800" b="1">
                <a:solidFill>
                  <a:srgbClr val="FF0000"/>
                </a:solidFill>
                <a:latin typeface="Arial Narrow" pitchFamily="34" charset="0"/>
              </a:defRPr>
            </a:lvl5pPr>
            <a:lvl6pPr marL="457200" algn="ctr" rtl="0" eaLnBrk="1" fontAlgn="base" hangingPunct="1">
              <a:spcBef>
                <a:spcPct val="0"/>
              </a:spcBef>
              <a:spcAft>
                <a:spcPct val="0"/>
              </a:spcAft>
              <a:defRPr sz="2800" b="1">
                <a:solidFill>
                  <a:srgbClr val="FF0000"/>
                </a:solidFill>
                <a:latin typeface="Arial Narrow" pitchFamily="34" charset="0"/>
              </a:defRPr>
            </a:lvl6pPr>
            <a:lvl7pPr marL="914400" algn="ctr" rtl="0" eaLnBrk="1" fontAlgn="base" hangingPunct="1">
              <a:spcBef>
                <a:spcPct val="0"/>
              </a:spcBef>
              <a:spcAft>
                <a:spcPct val="0"/>
              </a:spcAft>
              <a:defRPr sz="2800" b="1">
                <a:solidFill>
                  <a:srgbClr val="FF0000"/>
                </a:solidFill>
                <a:latin typeface="Arial Narrow" pitchFamily="34" charset="0"/>
              </a:defRPr>
            </a:lvl7pPr>
            <a:lvl8pPr marL="1371600" algn="ctr" rtl="0" eaLnBrk="1" fontAlgn="base" hangingPunct="1">
              <a:spcBef>
                <a:spcPct val="0"/>
              </a:spcBef>
              <a:spcAft>
                <a:spcPct val="0"/>
              </a:spcAft>
              <a:defRPr sz="2800" b="1">
                <a:solidFill>
                  <a:srgbClr val="FF0000"/>
                </a:solidFill>
                <a:latin typeface="Arial Narrow" pitchFamily="34" charset="0"/>
              </a:defRPr>
            </a:lvl8pPr>
            <a:lvl9pPr marL="1828800" algn="ctr" rtl="0" eaLnBrk="1" fontAlgn="base" hangingPunct="1">
              <a:spcBef>
                <a:spcPct val="0"/>
              </a:spcBef>
              <a:spcAft>
                <a:spcPct val="0"/>
              </a:spcAft>
              <a:defRPr sz="2800" b="1">
                <a:solidFill>
                  <a:srgbClr val="FF0000"/>
                </a:solidFill>
                <a:latin typeface="Arial Narrow" pitchFamily="34" charset="0"/>
              </a:defRPr>
            </a:lvl9pPr>
          </a:lstStyle>
          <a:p>
            <a:pPr algn="l"/>
            <a:r>
              <a:rPr lang="hr-HR" sz="2800" dirty="0">
                <a:solidFill>
                  <a:srgbClr val="000090"/>
                </a:solidFill>
                <a:latin typeface="Arial"/>
                <a:cs typeface="Arial"/>
              </a:rPr>
              <a:t>Cluster Development</a:t>
            </a:r>
          </a:p>
        </p:txBody>
      </p:sp>
    </p:spTree>
    <p:extLst>
      <p:ext uri="{BB962C8B-B14F-4D97-AF65-F5344CB8AC3E}">
        <p14:creationId xmlns:p14="http://schemas.microsoft.com/office/powerpoint/2010/main" val="3352190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30390"/>
            <a:ext cx="7200000" cy="523220"/>
          </a:xfrm>
          <a:solidFill>
            <a:schemeClr val="bg2">
              <a:lumMod val="20000"/>
              <a:lumOff val="80000"/>
            </a:schemeClr>
          </a:solidFill>
        </p:spPr>
        <p:txBody>
          <a:bodyPr/>
          <a:lstStyle/>
          <a:p>
            <a:pPr algn="l"/>
            <a:r>
              <a:rPr lang="en-US" sz="2800" dirty="0">
                <a:solidFill>
                  <a:srgbClr val="000090"/>
                </a:solidFill>
                <a:latin typeface="Arial"/>
                <a:cs typeface="Arial"/>
              </a:rPr>
              <a:t>Cluster Review</a:t>
            </a:r>
          </a:p>
        </p:txBody>
      </p:sp>
      <p:sp>
        <p:nvSpPr>
          <p:cNvPr id="3" name="Content Placeholder 2"/>
          <p:cNvSpPr>
            <a:spLocks noGrp="1"/>
          </p:cNvSpPr>
          <p:nvPr>
            <p:ph idx="1"/>
          </p:nvPr>
        </p:nvSpPr>
        <p:spPr>
          <a:xfrm>
            <a:off x="1620000" y="1260000"/>
            <a:ext cx="7200000" cy="1371600"/>
          </a:xfrm>
        </p:spPr>
        <p:txBody>
          <a:bodyPr/>
          <a:lstStyle/>
          <a:p>
            <a:pPr marL="288000" indent="-288000" algn="just">
              <a:spcBef>
                <a:spcPts val="0"/>
              </a:spcBef>
              <a:spcAft>
                <a:spcPts val="1200"/>
              </a:spcAft>
              <a:buFont typeface="Arial" panose="020B0604020202020204" pitchFamily="34" charset="0"/>
              <a:buChar char="•"/>
            </a:pPr>
            <a:r>
              <a:rPr lang="en-GB" sz="2000" b="0" dirty="0">
                <a:latin typeface="Arial"/>
                <a:cs typeface="Arial"/>
              </a:rPr>
              <a:t>To identify the size and structure of the local cluster and define its role in the local economy </a:t>
            </a:r>
          </a:p>
          <a:p>
            <a:pPr marL="288000" indent="-288000" algn="just">
              <a:spcBef>
                <a:spcPts val="0"/>
              </a:spcBef>
              <a:spcAft>
                <a:spcPts val="1200"/>
              </a:spcAft>
              <a:buFont typeface="Arial" panose="020B0604020202020204" pitchFamily="34" charset="0"/>
              <a:buChar char="•"/>
            </a:pPr>
            <a:r>
              <a:rPr lang="en-GB" sz="2000" b="0" dirty="0">
                <a:latin typeface="Arial"/>
                <a:cs typeface="Arial"/>
              </a:rPr>
              <a:t>To introduce the clustering process to the key stakeholders, securing their ongoing support. </a:t>
            </a:r>
          </a:p>
          <a:p>
            <a:pPr algn="just"/>
            <a:endParaRPr lang="en-GB" sz="1800" dirty="0">
              <a:latin typeface="Arial"/>
              <a:cs typeface="Arial"/>
            </a:endParaRPr>
          </a:p>
          <a:p>
            <a:pPr algn="just"/>
            <a:endParaRPr lang="en-US" sz="1800" dirty="0">
              <a:latin typeface="Arial"/>
              <a:cs typeface="Arial"/>
            </a:endParaRPr>
          </a:p>
        </p:txBody>
      </p:sp>
      <p:grpSp>
        <p:nvGrpSpPr>
          <p:cNvPr id="4" name="Group 3"/>
          <p:cNvGrpSpPr/>
          <p:nvPr/>
        </p:nvGrpSpPr>
        <p:grpSpPr>
          <a:xfrm>
            <a:off x="1620000" y="2514600"/>
            <a:ext cx="7200000" cy="3141600"/>
            <a:chOff x="1620000" y="2514600"/>
            <a:chExt cx="7200000" cy="3141600"/>
          </a:xfrm>
        </p:grpSpPr>
        <p:cxnSp>
          <p:nvCxnSpPr>
            <p:cNvPr id="11" name="Straight Connector 10"/>
            <p:cNvCxnSpPr/>
            <p:nvPr/>
          </p:nvCxnSpPr>
          <p:spPr bwMode="auto">
            <a:xfrm>
              <a:off x="1620000" y="4085400"/>
              <a:ext cx="7200000" cy="0"/>
            </a:xfrm>
            <a:prstGeom prst="line">
              <a:avLst/>
            </a:prstGeom>
            <a:solidFill>
              <a:schemeClr val="accent1"/>
            </a:solidFill>
            <a:ln w="31750" cap="flat" cmpd="sng" algn="ctr">
              <a:solidFill>
                <a:srgbClr val="000090"/>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5" name="Oval 4"/>
            <p:cNvSpPr/>
            <p:nvPr/>
          </p:nvSpPr>
          <p:spPr bwMode="auto">
            <a:xfrm>
              <a:off x="1620000" y="4648200"/>
              <a:ext cx="1368000" cy="1008000"/>
            </a:xfrm>
            <a:prstGeom prst="ellipse">
              <a:avLst/>
            </a:prstGeom>
            <a:solidFill>
              <a:schemeClr val="bg2">
                <a:lumMod val="40000"/>
                <a:lumOff val="60000"/>
              </a:schemeClr>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r-HR" sz="1500" b="0" i="0" u="none" strike="noStrike" cap="none" normalizeH="0" baseline="0" dirty="0">
                  <a:ln>
                    <a:noFill/>
                  </a:ln>
                  <a:solidFill>
                    <a:srgbClr val="000090"/>
                  </a:solidFill>
                  <a:effectLst/>
                  <a:latin typeface="Arial" pitchFamily="34" charset="0"/>
                </a:rPr>
                <a:t>informative</a:t>
              </a:r>
            </a:p>
          </p:txBody>
        </p:sp>
        <p:sp>
          <p:nvSpPr>
            <p:cNvPr id="6" name="Oval 5"/>
            <p:cNvSpPr/>
            <p:nvPr/>
          </p:nvSpPr>
          <p:spPr bwMode="auto">
            <a:xfrm>
              <a:off x="3006600" y="4114800"/>
              <a:ext cx="1368000" cy="1008000"/>
            </a:xfrm>
            <a:prstGeom prst="ellipse">
              <a:avLst/>
            </a:prstGeom>
            <a:solidFill>
              <a:srgbClr val="FFDE00">
                <a:alpha val="50000"/>
              </a:srgbClr>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r-HR" sz="1500" b="0" i="0" u="none" strike="noStrike" cap="none" normalizeH="0" baseline="0" dirty="0">
                  <a:ln>
                    <a:noFill/>
                  </a:ln>
                  <a:solidFill>
                    <a:srgbClr val="000090"/>
                  </a:solidFill>
                  <a:effectLst/>
                  <a:latin typeface="Arial" pitchFamily="34" charset="0"/>
                </a:rPr>
                <a:t>consultative</a:t>
              </a:r>
            </a:p>
          </p:txBody>
        </p:sp>
        <p:sp>
          <p:nvSpPr>
            <p:cNvPr id="7" name="Oval 6"/>
            <p:cNvSpPr/>
            <p:nvPr/>
          </p:nvSpPr>
          <p:spPr bwMode="auto">
            <a:xfrm>
              <a:off x="4393200" y="3581400"/>
              <a:ext cx="1368000" cy="1008000"/>
            </a:xfrm>
            <a:prstGeom prst="ellipse">
              <a:avLst/>
            </a:prstGeom>
            <a:solidFill>
              <a:srgbClr val="FFDE0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r-HR" sz="1500" b="0" i="0" u="none" strike="noStrike" cap="none" normalizeH="0" baseline="0" dirty="0">
                  <a:ln>
                    <a:noFill/>
                  </a:ln>
                  <a:solidFill>
                    <a:srgbClr val="000090"/>
                  </a:solidFill>
                  <a:effectLst/>
                  <a:latin typeface="Arial" pitchFamily="34" charset="0"/>
                </a:rPr>
                <a:t>deciding</a:t>
              </a:r>
            </a:p>
            <a:p>
              <a:pPr marL="0" marR="0" indent="0" algn="ctr" defTabSz="914400" rtl="0" eaLnBrk="1" fontAlgn="base" latinLnBrk="0" hangingPunct="1">
                <a:lnSpc>
                  <a:spcPct val="100000"/>
                </a:lnSpc>
                <a:spcBef>
                  <a:spcPct val="0"/>
                </a:spcBef>
                <a:spcAft>
                  <a:spcPct val="0"/>
                </a:spcAft>
                <a:buClrTx/>
                <a:buSzTx/>
                <a:buFontTx/>
                <a:buNone/>
                <a:tabLst/>
              </a:pPr>
              <a:r>
                <a:rPr lang="hr-HR" sz="1500" dirty="0">
                  <a:solidFill>
                    <a:srgbClr val="000090"/>
                  </a:solidFill>
                  <a:latin typeface="Arial" pitchFamily="34" charset="0"/>
                </a:rPr>
                <a:t>together</a:t>
              </a:r>
              <a:endParaRPr kumimoji="0" lang="hr-HR" sz="1500" b="0" i="0" u="none" strike="noStrike" cap="none" normalizeH="0" baseline="0" dirty="0">
                <a:ln>
                  <a:noFill/>
                </a:ln>
                <a:solidFill>
                  <a:srgbClr val="000090"/>
                </a:solidFill>
                <a:effectLst/>
                <a:latin typeface="Arial" pitchFamily="34" charset="0"/>
              </a:endParaRPr>
            </a:p>
          </p:txBody>
        </p:sp>
        <p:sp>
          <p:nvSpPr>
            <p:cNvPr id="8" name="Oval 7"/>
            <p:cNvSpPr/>
            <p:nvPr/>
          </p:nvSpPr>
          <p:spPr bwMode="auto">
            <a:xfrm>
              <a:off x="5779800" y="3048000"/>
              <a:ext cx="1368000" cy="1008000"/>
            </a:xfrm>
            <a:prstGeom prst="ellipse">
              <a:avLst/>
            </a:prstGeom>
            <a:solidFill>
              <a:srgbClr val="000090">
                <a:alpha val="50000"/>
              </a:srgbClr>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r-HR" sz="1500" b="0" i="0" u="none" strike="noStrike" cap="none" normalizeH="0" baseline="0" dirty="0">
                  <a:ln>
                    <a:noFill/>
                  </a:ln>
                  <a:solidFill>
                    <a:schemeClr val="bg1"/>
                  </a:solidFill>
                  <a:effectLst/>
                  <a:latin typeface="Arial" pitchFamily="34" charset="0"/>
                </a:rPr>
                <a:t>acting</a:t>
              </a:r>
            </a:p>
            <a:p>
              <a:pPr marL="0" marR="0" indent="0" algn="ctr" defTabSz="914400" rtl="0" eaLnBrk="1" fontAlgn="base" latinLnBrk="0" hangingPunct="1">
                <a:lnSpc>
                  <a:spcPct val="100000"/>
                </a:lnSpc>
                <a:spcBef>
                  <a:spcPct val="0"/>
                </a:spcBef>
                <a:spcAft>
                  <a:spcPct val="0"/>
                </a:spcAft>
                <a:buClrTx/>
                <a:buSzTx/>
                <a:buFontTx/>
                <a:buNone/>
                <a:tabLst/>
              </a:pPr>
              <a:r>
                <a:rPr lang="hr-HR" sz="1500" dirty="0">
                  <a:solidFill>
                    <a:schemeClr val="bg1"/>
                  </a:solidFill>
                  <a:latin typeface="Arial" pitchFamily="34" charset="0"/>
                </a:rPr>
                <a:t>together</a:t>
              </a:r>
              <a:endParaRPr kumimoji="0" lang="hr-HR" sz="1500" b="0" i="0" u="none" strike="noStrike" cap="none" normalizeH="0" baseline="0" dirty="0">
                <a:ln>
                  <a:noFill/>
                </a:ln>
                <a:solidFill>
                  <a:schemeClr val="bg1"/>
                </a:solidFill>
                <a:effectLst/>
                <a:latin typeface="Arial" pitchFamily="34" charset="0"/>
              </a:endParaRPr>
            </a:p>
          </p:txBody>
        </p:sp>
        <p:sp>
          <p:nvSpPr>
            <p:cNvPr id="9" name="Oval 8"/>
            <p:cNvSpPr/>
            <p:nvPr/>
          </p:nvSpPr>
          <p:spPr bwMode="auto">
            <a:xfrm>
              <a:off x="7166400" y="2514600"/>
              <a:ext cx="1368000" cy="1008000"/>
            </a:xfrm>
            <a:prstGeom prst="ellipse">
              <a:avLst/>
            </a:prstGeom>
            <a:solidFill>
              <a:srgbClr val="00009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r-HR" sz="1500" b="0" i="0" u="none" strike="noStrike" cap="none" normalizeH="0" baseline="0" dirty="0">
                  <a:ln>
                    <a:noFill/>
                  </a:ln>
                  <a:solidFill>
                    <a:schemeClr val="bg1"/>
                  </a:solidFill>
                  <a:effectLst/>
                  <a:latin typeface="Arial" pitchFamily="34" charset="0"/>
                </a:rPr>
                <a:t>supporting</a:t>
              </a:r>
              <a:br>
                <a:rPr kumimoji="0" lang="hr-HR" sz="1500" b="0" i="0" u="none" strike="noStrike" cap="none" normalizeH="0" baseline="0" dirty="0">
                  <a:ln>
                    <a:noFill/>
                  </a:ln>
                  <a:solidFill>
                    <a:schemeClr val="bg1"/>
                  </a:solidFill>
                  <a:effectLst/>
                  <a:latin typeface="Arial" pitchFamily="34" charset="0"/>
                </a:rPr>
              </a:br>
              <a:r>
                <a:rPr kumimoji="0" lang="hr-HR" sz="1500" b="0" i="0" u="none" strike="noStrike" cap="none" normalizeH="0" baseline="0" dirty="0">
                  <a:ln>
                    <a:noFill/>
                  </a:ln>
                  <a:solidFill>
                    <a:schemeClr val="bg1"/>
                  </a:solidFill>
                  <a:effectLst/>
                  <a:latin typeface="Arial" pitchFamily="34" charset="0"/>
                </a:rPr>
                <a:t>local</a:t>
              </a:r>
              <a:br>
                <a:rPr kumimoji="0" lang="hr-HR" sz="1500" b="0" i="0" u="none" strike="noStrike" cap="none" normalizeH="0" baseline="0" dirty="0">
                  <a:ln>
                    <a:noFill/>
                  </a:ln>
                  <a:solidFill>
                    <a:schemeClr val="bg1"/>
                  </a:solidFill>
                  <a:effectLst/>
                  <a:latin typeface="Arial" pitchFamily="34" charset="0"/>
                </a:rPr>
              </a:br>
              <a:r>
                <a:rPr kumimoji="0" lang="hr-HR" sz="1500" b="0" i="0" u="none" strike="noStrike" cap="none" normalizeH="0" baseline="0" dirty="0">
                  <a:ln>
                    <a:noFill/>
                  </a:ln>
                  <a:solidFill>
                    <a:schemeClr val="bg1"/>
                  </a:solidFill>
                  <a:effectLst/>
                  <a:latin typeface="Arial" pitchFamily="34" charset="0"/>
                </a:rPr>
                <a:t>initiatives</a:t>
              </a:r>
            </a:p>
          </p:txBody>
        </p:sp>
      </p:grpSp>
    </p:spTree>
    <p:extLst>
      <p:ext uri="{BB962C8B-B14F-4D97-AF65-F5344CB8AC3E}">
        <p14:creationId xmlns:p14="http://schemas.microsoft.com/office/powerpoint/2010/main" val="418347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Cluster Review</a:t>
            </a:r>
          </a:p>
        </p:txBody>
      </p:sp>
      <p:pic>
        <p:nvPicPr>
          <p:cNvPr id="4" name="Picture 3" descr="Macintosh HD:Users:giuseppenardelli:Desktop:Untitled.png"/>
          <p:cNvPicPr preferRelativeResize="0">
            <a:picLocks/>
          </p:cNvPicPr>
          <p:nvPr/>
        </p:nvPicPr>
        <p:blipFill rotWithShape="1">
          <a:blip r:embed="rId2">
            <a:extLst>
              <a:ext uri="{28A0092B-C50C-407E-A947-70E740481C1C}">
                <a14:useLocalDpi xmlns:a14="http://schemas.microsoft.com/office/drawing/2010/main" val="0"/>
              </a:ext>
            </a:extLst>
          </a:blip>
          <a:srcRect l="-7754" r="1536"/>
          <a:stretch/>
        </p:blipFill>
        <p:spPr bwMode="auto">
          <a:xfrm>
            <a:off x="-685800" y="0"/>
            <a:ext cx="9829800" cy="6840000"/>
          </a:xfrm>
          <a:prstGeom prst="rect">
            <a:avLst/>
          </a:prstGeom>
          <a:solidFill>
            <a:schemeClr val="bg1"/>
          </a:solidFill>
          <a:ln>
            <a:noFill/>
          </a:ln>
        </p:spPr>
      </p:pic>
    </p:spTree>
    <p:extLst>
      <p:ext uri="{BB962C8B-B14F-4D97-AF65-F5344CB8AC3E}">
        <p14:creationId xmlns:p14="http://schemas.microsoft.com/office/powerpoint/2010/main" val="114562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30390"/>
            <a:ext cx="7200000" cy="523220"/>
          </a:xfrm>
          <a:solidFill>
            <a:schemeClr val="bg2">
              <a:lumMod val="20000"/>
              <a:lumOff val="80000"/>
            </a:schemeClr>
          </a:solidFill>
        </p:spPr>
        <p:txBody>
          <a:bodyPr/>
          <a:lstStyle/>
          <a:p>
            <a:pPr algn="l"/>
            <a:r>
              <a:rPr lang="en-US" sz="2800" dirty="0">
                <a:solidFill>
                  <a:srgbClr val="000090"/>
                </a:solidFill>
                <a:latin typeface="Arial"/>
                <a:cs typeface="Arial"/>
              </a:rPr>
              <a:t>Establish the Leadership group</a:t>
            </a:r>
          </a:p>
        </p:txBody>
      </p:sp>
      <p:sp>
        <p:nvSpPr>
          <p:cNvPr id="3" name="Content Placeholder 2"/>
          <p:cNvSpPr>
            <a:spLocks noGrp="1"/>
          </p:cNvSpPr>
          <p:nvPr>
            <p:ph idx="1"/>
          </p:nvPr>
        </p:nvSpPr>
        <p:spPr>
          <a:xfrm>
            <a:off x="1620000" y="1260000"/>
            <a:ext cx="7200000" cy="3464400"/>
          </a:xfrm>
        </p:spPr>
        <p:txBody>
          <a:bodyPr/>
          <a:lstStyle/>
          <a:p>
            <a:pPr algn="just">
              <a:spcBef>
                <a:spcPts val="0"/>
              </a:spcBef>
              <a:spcAft>
                <a:spcPts val="1200"/>
              </a:spcAft>
              <a:buFont typeface="Arial" panose="020B0604020202020204" pitchFamily="34" charset="0"/>
              <a:buChar char="•"/>
            </a:pPr>
            <a:r>
              <a:rPr lang="en-GB" sz="2000" b="0" dirty="0">
                <a:latin typeface="Arial" panose="020B0604020202020204" pitchFamily="34" charset="0"/>
                <a:cs typeface="Arial" panose="020B0604020202020204" pitchFamily="34" charset="0"/>
              </a:rPr>
              <a:t>The BSO employed cluster facilitator plays a leading role in establishing this group by identifying a group of senior stakeholders who have a wide set of skills necessary for cluster management, and convince them of the advantages of participating in the cluster. </a:t>
            </a:r>
            <a:endParaRPr lang="hr-HR" sz="2000" b="0" dirty="0">
              <a:latin typeface="Arial" panose="020B0604020202020204" pitchFamily="34" charset="0"/>
              <a:cs typeface="Arial" panose="020B0604020202020204" pitchFamily="34" charset="0"/>
            </a:endParaRPr>
          </a:p>
          <a:p>
            <a:pPr algn="just">
              <a:spcBef>
                <a:spcPts val="0"/>
              </a:spcBef>
              <a:spcAft>
                <a:spcPts val="1200"/>
              </a:spcAft>
              <a:buFont typeface="Arial" panose="020B0604020202020204" pitchFamily="34" charset="0"/>
              <a:buChar char="•"/>
            </a:pPr>
            <a:endParaRPr lang="en-GB" sz="2000" b="0" dirty="0">
              <a:latin typeface="Arial" panose="020B0604020202020204" pitchFamily="34" charset="0"/>
              <a:cs typeface="Arial" panose="020B0604020202020204" pitchFamily="34" charset="0"/>
            </a:endParaRPr>
          </a:p>
          <a:p>
            <a:pPr algn="just">
              <a:spcBef>
                <a:spcPts val="0"/>
              </a:spcBef>
              <a:spcAft>
                <a:spcPts val="1200"/>
              </a:spcAft>
              <a:buFont typeface="Arial" panose="020B0604020202020204" pitchFamily="34" charset="0"/>
              <a:buChar char="•"/>
            </a:pPr>
            <a:r>
              <a:rPr lang="en-GB" sz="2000" b="0" dirty="0">
                <a:latin typeface="Arial" panose="020B0604020202020204" pitchFamily="34" charset="0"/>
                <a:cs typeface="Arial" panose="020B0604020202020204" pitchFamily="34" charset="0"/>
              </a:rPr>
              <a:t>The role of the Cluster Facilitator will be to enhance local economic growth through bringing together businesses in strategic groupings with a focus on developing collaborative engagement at both network and cluster levels</a:t>
            </a:r>
            <a:r>
              <a:rPr lang="tr-TR" sz="2000" b="0" dirty="0">
                <a:latin typeface="Arial" panose="020B0604020202020204" pitchFamily="34" charset="0"/>
                <a:cs typeface="Arial" panose="020B0604020202020204" pitchFamily="34" charset="0"/>
              </a:rPr>
              <a:t>.</a:t>
            </a:r>
            <a:r>
              <a:rPr lang="en-GB" sz="2000" b="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458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20000" y="530390"/>
            <a:ext cx="7200000" cy="523220"/>
          </a:xfrm>
          <a:solidFill>
            <a:schemeClr val="bg2">
              <a:lumMod val="20000"/>
              <a:lumOff val="80000"/>
            </a:schemeClr>
          </a:solidFill>
        </p:spPr>
        <p:txBody>
          <a:bodyPr/>
          <a:lstStyle/>
          <a:p>
            <a:pPr algn="l"/>
            <a:r>
              <a:rPr lang="en-US" sz="2800" dirty="0">
                <a:solidFill>
                  <a:srgbClr val="000090"/>
                </a:solidFill>
                <a:latin typeface="Arial"/>
                <a:cs typeface="Arial"/>
              </a:rPr>
              <a:t>Establish the Leadership group</a:t>
            </a:r>
          </a:p>
        </p:txBody>
      </p:sp>
      <p:sp>
        <p:nvSpPr>
          <p:cNvPr id="3" name="Content Placeholder 2"/>
          <p:cNvSpPr>
            <a:spLocks noGrp="1"/>
          </p:cNvSpPr>
          <p:nvPr>
            <p:ph idx="1"/>
          </p:nvPr>
        </p:nvSpPr>
        <p:spPr>
          <a:xfrm>
            <a:off x="1620000" y="1260000"/>
            <a:ext cx="7200000" cy="3581400"/>
          </a:xfrm>
        </p:spPr>
        <p:txBody>
          <a:bodyPr/>
          <a:lstStyle/>
          <a:p>
            <a:pPr marL="0" indent="0" algn="just">
              <a:spcBef>
                <a:spcPts val="0"/>
              </a:spcBef>
              <a:spcAft>
                <a:spcPts val="1200"/>
              </a:spcAft>
              <a:buNone/>
            </a:pPr>
            <a:r>
              <a:rPr lang="en-GB" sz="2000" b="0" dirty="0">
                <a:latin typeface="Arial" panose="020B0604020202020204" pitchFamily="34" charset="0"/>
                <a:cs typeface="Arial" panose="020B0604020202020204" pitchFamily="34" charset="0"/>
              </a:rPr>
              <a:t>The facilitator needs to have: </a:t>
            </a:r>
          </a:p>
          <a:p>
            <a:pPr marL="288000" lvl="0" indent="-288000" algn="just">
              <a:spcBef>
                <a:spcPts val="0"/>
              </a:spcBef>
              <a:spcAft>
                <a:spcPts val="1200"/>
              </a:spcAft>
              <a:buFont typeface="Arial" panose="020B0604020202020204" pitchFamily="34" charset="0"/>
              <a:buChar char="•"/>
            </a:pPr>
            <a:r>
              <a:rPr lang="en-GB" sz="2000" b="0" dirty="0">
                <a:latin typeface="Arial" panose="020B0604020202020204" pitchFamily="34" charset="0"/>
                <a:cs typeface="Arial" panose="020B0604020202020204" pitchFamily="34" charset="0"/>
              </a:rPr>
              <a:t>the personal skills to motivate and empower senior cluster stakeholders;</a:t>
            </a:r>
          </a:p>
          <a:p>
            <a:pPr marL="288000" lvl="0" indent="-288000" algn="just">
              <a:spcBef>
                <a:spcPts val="0"/>
              </a:spcBef>
              <a:spcAft>
                <a:spcPts val="1200"/>
              </a:spcAft>
              <a:buFont typeface="Arial" panose="020B0604020202020204" pitchFamily="34" charset="0"/>
              <a:buChar char="•"/>
            </a:pPr>
            <a:r>
              <a:rPr lang="en-GB" sz="2000" b="0" dirty="0">
                <a:latin typeface="Arial" panose="020B0604020202020204" pitchFamily="34" charset="0"/>
                <a:cs typeface="Arial" panose="020B0604020202020204" pitchFamily="34" charset="0"/>
              </a:rPr>
              <a:t>the ability to build long term relationships, and to motivate when the going gets hard;</a:t>
            </a:r>
          </a:p>
          <a:p>
            <a:pPr marL="288000" lvl="0" indent="-288000" algn="just">
              <a:spcBef>
                <a:spcPts val="0"/>
              </a:spcBef>
              <a:spcAft>
                <a:spcPts val="1200"/>
              </a:spcAft>
              <a:buFont typeface="Arial" panose="020B0604020202020204" pitchFamily="34" charset="0"/>
              <a:buChar char="•"/>
            </a:pPr>
            <a:r>
              <a:rPr lang="en-GB" sz="2000" b="0" dirty="0">
                <a:latin typeface="Arial" panose="020B0604020202020204" pitchFamily="34" charset="0"/>
                <a:cs typeface="Arial" panose="020B0604020202020204" pitchFamily="34" charset="0"/>
              </a:rPr>
              <a:t>close working knowledge of the activities represented by senior stakeholders;</a:t>
            </a:r>
          </a:p>
          <a:p>
            <a:pPr marL="288000" lvl="0" indent="-288000" algn="just">
              <a:spcBef>
                <a:spcPts val="0"/>
              </a:spcBef>
              <a:spcAft>
                <a:spcPts val="1200"/>
              </a:spcAft>
              <a:buFont typeface="Arial" panose="020B0604020202020204" pitchFamily="34" charset="0"/>
              <a:buChar char="•"/>
            </a:pPr>
            <a:r>
              <a:rPr lang="en-GB" sz="2000" b="0" dirty="0">
                <a:latin typeface="Arial" panose="020B0604020202020204" pitchFamily="34" charset="0"/>
                <a:cs typeface="Arial" panose="020B0604020202020204" pitchFamily="34" charset="0"/>
              </a:rPr>
              <a:t>knowledge of the clustering process, and of the resources available to support clustering initiatives;</a:t>
            </a:r>
          </a:p>
        </p:txBody>
      </p:sp>
    </p:spTree>
    <p:extLst>
      <p:ext uri="{BB962C8B-B14F-4D97-AF65-F5344CB8AC3E}">
        <p14:creationId xmlns:p14="http://schemas.microsoft.com/office/powerpoint/2010/main" val="220232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84251"/>
            <a:ext cx="7200000" cy="415498"/>
          </a:xfrm>
          <a:solidFill>
            <a:schemeClr val="bg2">
              <a:lumMod val="20000"/>
              <a:lumOff val="80000"/>
            </a:schemeClr>
          </a:solidFill>
        </p:spPr>
        <p:txBody>
          <a:bodyPr/>
          <a:lstStyle/>
          <a:p>
            <a:pPr algn="l"/>
            <a:r>
              <a:rPr lang="en-GB" sz="2000" dirty="0">
                <a:solidFill>
                  <a:srgbClr val="000090"/>
                </a:solidFill>
              </a:rPr>
              <a:t> </a:t>
            </a:r>
            <a:r>
              <a:rPr lang="en-GB" sz="2100" dirty="0">
                <a:solidFill>
                  <a:srgbClr val="000090"/>
                </a:solidFill>
                <a:latin typeface="Arial"/>
                <a:cs typeface="Arial"/>
              </a:rPr>
              <a:t>Developing</a:t>
            </a:r>
            <a:r>
              <a:rPr lang="en-GB" sz="2000" dirty="0">
                <a:solidFill>
                  <a:srgbClr val="000090"/>
                </a:solidFill>
                <a:latin typeface="Arial"/>
                <a:cs typeface="Arial"/>
              </a:rPr>
              <a:t> the Cluster’s Vision and Mission Statement </a:t>
            </a:r>
            <a:endParaRPr lang="en-US" sz="2000" dirty="0">
              <a:solidFill>
                <a:srgbClr val="000090"/>
              </a:solidFill>
              <a:latin typeface="Arial"/>
              <a:cs typeface="Arial"/>
            </a:endParaRPr>
          </a:p>
        </p:txBody>
      </p:sp>
      <p:sp>
        <p:nvSpPr>
          <p:cNvPr id="3" name="Content Placeholder 2"/>
          <p:cNvSpPr>
            <a:spLocks noGrp="1"/>
          </p:cNvSpPr>
          <p:nvPr>
            <p:ph idx="1"/>
          </p:nvPr>
        </p:nvSpPr>
        <p:spPr>
          <a:xfrm>
            <a:off x="1620000" y="1260000"/>
            <a:ext cx="7200000" cy="2286000"/>
          </a:xfrm>
        </p:spPr>
        <p:txBody>
          <a:bodyPr/>
          <a:lstStyle/>
          <a:p>
            <a:pPr marL="0" indent="0" algn="just">
              <a:spcBef>
                <a:spcPts val="0"/>
              </a:spcBef>
              <a:spcAft>
                <a:spcPts val="1200"/>
              </a:spcAft>
              <a:buNone/>
            </a:pPr>
            <a:r>
              <a:rPr lang="en-GB" sz="2000" b="0" dirty="0">
                <a:latin typeface="Arial"/>
                <a:cs typeface="Arial"/>
              </a:rPr>
              <a:t>Based on the findings of the initial review, the facilitator will propose the cluster vision and mission statement in agreement with the Leadership Group. </a:t>
            </a:r>
            <a:endParaRPr lang="tr-TR" sz="2000" b="0" dirty="0">
              <a:latin typeface="Arial"/>
              <a:cs typeface="Arial"/>
            </a:endParaRPr>
          </a:p>
          <a:p>
            <a:pPr marL="0" indent="0" algn="just">
              <a:spcBef>
                <a:spcPts val="0"/>
              </a:spcBef>
              <a:spcAft>
                <a:spcPts val="1200"/>
              </a:spcAft>
              <a:buNone/>
            </a:pPr>
            <a:r>
              <a:rPr lang="en-GB" sz="2000" b="0" dirty="0">
                <a:latin typeface="Arial"/>
                <a:cs typeface="Arial"/>
              </a:rPr>
              <a:t>The mission will be different from the vision in that the former is the cause and the latter is the effect; a mission is something to be accomplished whereas a vision is something to be pursued for that accomplishment. </a:t>
            </a:r>
          </a:p>
        </p:txBody>
      </p:sp>
      <p:graphicFrame>
        <p:nvGraphicFramePr>
          <p:cNvPr id="6" name="Diagram 5"/>
          <p:cNvGraphicFramePr/>
          <p:nvPr>
            <p:extLst>
              <p:ext uri="{D42A27DB-BD31-4B8C-83A1-F6EECF244321}">
                <p14:modId xmlns:p14="http://schemas.microsoft.com/office/powerpoint/2010/main" val="1143439121"/>
              </p:ext>
            </p:extLst>
          </p:nvPr>
        </p:nvGraphicFramePr>
        <p:xfrm>
          <a:off x="2209800" y="3806251"/>
          <a:ext cx="5334000" cy="2365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209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30390"/>
            <a:ext cx="7200000" cy="523220"/>
          </a:xfrm>
          <a:solidFill>
            <a:schemeClr val="bg2">
              <a:lumMod val="20000"/>
              <a:lumOff val="80000"/>
            </a:schemeClr>
          </a:solidFill>
        </p:spPr>
        <p:txBody>
          <a:bodyPr/>
          <a:lstStyle/>
          <a:p>
            <a:pPr algn="l"/>
            <a:r>
              <a:rPr lang="en-GB" sz="2800" dirty="0">
                <a:solidFill>
                  <a:srgbClr val="000090"/>
                </a:solidFill>
                <a:latin typeface="Arial"/>
                <a:cs typeface="Arial"/>
              </a:rPr>
              <a:t>Identify Strategic Milestones </a:t>
            </a:r>
            <a:endParaRPr lang="en-US" sz="2800" dirty="0">
              <a:solidFill>
                <a:srgbClr val="000090"/>
              </a:solidFill>
              <a:latin typeface="Arial"/>
              <a:cs typeface="Arial"/>
            </a:endParaRPr>
          </a:p>
        </p:txBody>
      </p:sp>
      <p:sp>
        <p:nvSpPr>
          <p:cNvPr id="3" name="Content Placeholder 2"/>
          <p:cNvSpPr>
            <a:spLocks noGrp="1"/>
          </p:cNvSpPr>
          <p:nvPr>
            <p:ph idx="1"/>
          </p:nvPr>
        </p:nvSpPr>
        <p:spPr>
          <a:xfrm>
            <a:off x="1620000" y="1260000"/>
            <a:ext cx="7200000" cy="1447800"/>
          </a:xfrm>
        </p:spPr>
        <p:txBody>
          <a:bodyPr/>
          <a:lstStyle/>
          <a:p>
            <a:pPr marL="0" indent="0" algn="just">
              <a:spcBef>
                <a:spcPts val="0"/>
              </a:spcBef>
              <a:spcAft>
                <a:spcPts val="1200"/>
              </a:spcAft>
              <a:buNone/>
            </a:pPr>
            <a:r>
              <a:rPr lang="en-GB" sz="2000" b="0" dirty="0">
                <a:latin typeface="Arial"/>
                <a:cs typeface="Arial"/>
              </a:rPr>
              <a:t>After the vision and the mission statements are established, the next step is to define and prioritise the </a:t>
            </a:r>
            <a:r>
              <a:rPr lang="en-GB" sz="2000" dirty="0">
                <a:latin typeface="Arial"/>
                <a:cs typeface="Arial"/>
              </a:rPr>
              <a:t>strategic milestones </a:t>
            </a:r>
            <a:r>
              <a:rPr lang="en-GB" sz="2000" b="0" dirty="0">
                <a:latin typeface="Arial"/>
                <a:cs typeface="Arial"/>
              </a:rPr>
              <a:t>that need to be achieved through workshops. </a:t>
            </a:r>
            <a:endParaRPr lang="en-US" sz="2000" b="0" dirty="0">
              <a:latin typeface="Arial"/>
              <a:cs typeface="Arial"/>
            </a:endParaRPr>
          </a:p>
        </p:txBody>
      </p:sp>
      <p:grpSp>
        <p:nvGrpSpPr>
          <p:cNvPr id="7" name="Group 6"/>
          <p:cNvGrpSpPr/>
          <p:nvPr/>
        </p:nvGrpSpPr>
        <p:grpSpPr>
          <a:xfrm>
            <a:off x="1620000" y="2286000"/>
            <a:ext cx="6914400" cy="3581400"/>
            <a:chOff x="1620000" y="2286000"/>
            <a:chExt cx="6914400" cy="3581400"/>
          </a:xfrm>
        </p:grpSpPr>
        <p:grpSp>
          <p:nvGrpSpPr>
            <p:cNvPr id="6" name="Group 5"/>
            <p:cNvGrpSpPr/>
            <p:nvPr/>
          </p:nvGrpSpPr>
          <p:grpSpPr>
            <a:xfrm>
              <a:off x="1620000" y="2286000"/>
              <a:ext cx="6914400" cy="3581400"/>
              <a:chOff x="1620000" y="2286000"/>
              <a:chExt cx="6914400" cy="3581400"/>
            </a:xfrm>
          </p:grpSpPr>
          <p:pic>
            <p:nvPicPr>
              <p:cNvPr id="6148" name="Picture 4" descr="Image result for road map clipart"/>
              <p:cNvPicPr>
                <a:picLocks noChangeAspect="1" noChangeArrowheads="1"/>
              </p:cNvPicPr>
              <p:nvPr/>
            </p:nvPicPr>
            <p:blipFill rotWithShape="1">
              <a:blip r:embed="rId2">
                <a:extLst>
                  <a:ext uri="{28A0092B-C50C-407E-A947-70E740481C1C}">
                    <a14:useLocalDpi xmlns:a14="http://schemas.microsoft.com/office/drawing/2010/main" val="0"/>
                  </a:ext>
                </a:extLst>
              </a:blip>
              <a:srcRect l="12619" r="15044" b="34722"/>
              <a:stretch/>
            </p:blipFill>
            <p:spPr bwMode="auto">
              <a:xfrm>
                <a:off x="1620000" y="2286000"/>
                <a:ext cx="6914400" cy="3581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620060" y="2831068"/>
                <a:ext cx="847540" cy="369332"/>
              </a:xfrm>
              <a:prstGeom prst="rect">
                <a:avLst/>
              </a:prstGeom>
              <a:noFill/>
            </p:spPr>
            <p:txBody>
              <a:bodyPr wrap="none" rtlCol="0">
                <a:spAutoFit/>
              </a:bodyPr>
              <a:lstStyle/>
              <a:p>
                <a:r>
                  <a:rPr lang="tr-TR" dirty="0">
                    <a:solidFill>
                      <a:srgbClr val="002060"/>
                    </a:solidFill>
                    <a:latin typeface="Arial Rounded MT Bold" panose="020F0704030504030204" pitchFamily="34" charset="0"/>
                  </a:rPr>
                  <a:t>GOAL</a:t>
                </a:r>
                <a:endParaRPr lang="en-GB" dirty="0">
                  <a:solidFill>
                    <a:srgbClr val="002060"/>
                  </a:solidFill>
                  <a:latin typeface="Arial Rounded MT Bold" panose="020F0704030504030204" pitchFamily="34" charset="0"/>
                </a:endParaRPr>
              </a:p>
            </p:txBody>
          </p:sp>
          <p:sp>
            <p:nvSpPr>
              <p:cNvPr id="5" name="TextBox 4"/>
              <p:cNvSpPr txBox="1"/>
              <p:nvPr/>
            </p:nvSpPr>
            <p:spPr>
              <a:xfrm>
                <a:off x="3862523" y="4569023"/>
                <a:ext cx="938077" cy="307777"/>
              </a:xfrm>
              <a:prstGeom prst="rect">
                <a:avLst/>
              </a:prstGeom>
              <a:noFill/>
            </p:spPr>
            <p:txBody>
              <a:bodyPr wrap="none" rtlCol="0">
                <a:spAutoFit/>
              </a:bodyPr>
              <a:lstStyle/>
              <a:p>
                <a:pPr algn="ctr"/>
                <a:r>
                  <a:rPr lang="en-US" sz="1400" dirty="0"/>
                  <a:t>Milestone 1</a:t>
                </a:r>
              </a:p>
            </p:txBody>
          </p:sp>
          <p:sp>
            <p:nvSpPr>
              <p:cNvPr id="9" name="TextBox 8"/>
              <p:cNvSpPr txBox="1"/>
              <p:nvPr/>
            </p:nvSpPr>
            <p:spPr>
              <a:xfrm>
                <a:off x="2209800" y="3768923"/>
                <a:ext cx="938077" cy="307777"/>
              </a:xfrm>
              <a:prstGeom prst="rect">
                <a:avLst/>
              </a:prstGeom>
              <a:noFill/>
            </p:spPr>
            <p:txBody>
              <a:bodyPr wrap="none" rtlCol="0">
                <a:spAutoFit/>
              </a:bodyPr>
              <a:lstStyle/>
              <a:p>
                <a:pPr algn="ctr"/>
                <a:r>
                  <a:rPr lang="en-US" sz="1400" dirty="0"/>
                  <a:t>Milestone </a:t>
                </a:r>
                <a:r>
                  <a:rPr lang="tr-TR" sz="1400" dirty="0"/>
                  <a:t>2</a:t>
                </a:r>
                <a:endParaRPr lang="en-US" sz="1400" dirty="0"/>
              </a:p>
            </p:txBody>
          </p:sp>
          <p:sp>
            <p:nvSpPr>
              <p:cNvPr id="10" name="TextBox 9"/>
              <p:cNvSpPr txBox="1"/>
              <p:nvPr/>
            </p:nvSpPr>
            <p:spPr>
              <a:xfrm>
                <a:off x="6758123" y="3807023"/>
                <a:ext cx="938077" cy="307777"/>
              </a:xfrm>
              <a:prstGeom prst="rect">
                <a:avLst/>
              </a:prstGeom>
              <a:noFill/>
            </p:spPr>
            <p:txBody>
              <a:bodyPr wrap="none" rtlCol="0">
                <a:spAutoFit/>
              </a:bodyPr>
              <a:lstStyle/>
              <a:p>
                <a:pPr algn="ctr"/>
                <a:r>
                  <a:rPr lang="en-US" sz="1400" dirty="0"/>
                  <a:t>Milestone </a:t>
                </a:r>
                <a:r>
                  <a:rPr lang="tr-TR" sz="1400" dirty="0"/>
                  <a:t>3</a:t>
                </a:r>
                <a:endParaRPr lang="en-US" sz="1400" dirty="0"/>
              </a:p>
            </p:txBody>
          </p:sp>
          <p:sp>
            <p:nvSpPr>
              <p:cNvPr id="11" name="TextBox 10"/>
              <p:cNvSpPr txBox="1"/>
              <p:nvPr/>
            </p:nvSpPr>
            <p:spPr>
              <a:xfrm>
                <a:off x="4776923" y="3505200"/>
                <a:ext cx="938077" cy="307777"/>
              </a:xfrm>
              <a:prstGeom prst="rect">
                <a:avLst/>
              </a:prstGeom>
              <a:noFill/>
            </p:spPr>
            <p:txBody>
              <a:bodyPr wrap="none" rtlCol="0">
                <a:spAutoFit/>
              </a:bodyPr>
              <a:lstStyle/>
              <a:p>
                <a:pPr algn="ctr"/>
                <a:r>
                  <a:rPr lang="en-US" sz="1400" dirty="0"/>
                  <a:t>Milestone </a:t>
                </a:r>
                <a:r>
                  <a:rPr lang="tr-TR" sz="1400" dirty="0"/>
                  <a:t>4</a:t>
                </a:r>
                <a:endParaRPr lang="en-US" sz="1400" dirty="0"/>
              </a:p>
            </p:txBody>
          </p:sp>
        </p:grpSp>
        <p:pic>
          <p:nvPicPr>
            <p:cNvPr id="6152" name="Picture 8" descr="Image result for jack hammer clip art"/>
            <p:cNvPicPr>
              <a:picLocks noChangeAspect="1" noChangeArrowheads="1"/>
            </p:cNvPicPr>
            <p:nvPr/>
          </p:nvPicPr>
          <p:blipFill rotWithShape="1">
            <a:blip r:embed="rId3">
              <a:extLst>
                <a:ext uri="{28A0092B-C50C-407E-A947-70E740481C1C}">
                  <a14:useLocalDpi xmlns:a14="http://schemas.microsoft.com/office/drawing/2010/main" val="0"/>
                </a:ext>
              </a:extLst>
            </a:blip>
            <a:srcRect b="8975"/>
            <a:stretch/>
          </p:blipFill>
          <p:spPr bwMode="auto">
            <a:xfrm>
              <a:off x="3114946" y="2596912"/>
              <a:ext cx="1714500" cy="169068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519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40000"/>
            <a:ext cx="7200000" cy="504000"/>
          </a:xfrm>
          <a:solidFill>
            <a:schemeClr val="bg2">
              <a:lumMod val="20000"/>
              <a:lumOff val="80000"/>
            </a:schemeClr>
          </a:solidFill>
        </p:spPr>
        <p:txBody>
          <a:bodyPr/>
          <a:lstStyle/>
          <a:p>
            <a:pPr lvl="2" algn="l"/>
            <a:r>
              <a:rPr lang="en-GB" dirty="0">
                <a:solidFill>
                  <a:srgbClr val="000090"/>
                </a:solidFill>
                <a:latin typeface="Arial"/>
                <a:cs typeface="Arial"/>
              </a:rPr>
              <a:t>Action Plan </a:t>
            </a:r>
            <a:endParaRPr lang="en-US" dirty="0">
              <a:solidFill>
                <a:srgbClr val="000090"/>
              </a:solidFill>
              <a:latin typeface="Arial"/>
              <a:cs typeface="Arial"/>
            </a:endParaRPr>
          </a:p>
        </p:txBody>
      </p:sp>
      <p:sp>
        <p:nvSpPr>
          <p:cNvPr id="3" name="Content Placeholder 2"/>
          <p:cNvSpPr>
            <a:spLocks noGrp="1"/>
          </p:cNvSpPr>
          <p:nvPr>
            <p:ph idx="1"/>
          </p:nvPr>
        </p:nvSpPr>
        <p:spPr>
          <a:xfrm>
            <a:off x="1620000" y="1260000"/>
            <a:ext cx="6878400" cy="3388200"/>
          </a:xfrm>
        </p:spPr>
        <p:txBody>
          <a:bodyPr/>
          <a:lstStyle/>
          <a:p>
            <a:pPr marL="0" indent="0" algn="just">
              <a:spcBef>
                <a:spcPts val="0"/>
              </a:spcBef>
              <a:spcAft>
                <a:spcPts val="1200"/>
              </a:spcAft>
              <a:buNone/>
            </a:pPr>
            <a:r>
              <a:rPr lang="en-GB" sz="2000" b="0" dirty="0">
                <a:latin typeface="Arial"/>
                <a:cs typeface="Arial"/>
              </a:rPr>
              <a:t>The objective of this step is to start developing an action plan for each of the milestones identified by: </a:t>
            </a:r>
          </a:p>
          <a:p>
            <a:pPr marL="288000" lvl="0" indent="-288000" algn="just">
              <a:spcBef>
                <a:spcPts val="0"/>
              </a:spcBef>
              <a:spcAft>
                <a:spcPts val="1200"/>
              </a:spcAft>
              <a:buFont typeface="Arial" panose="020B0604020202020204" pitchFamily="34" charset="0"/>
              <a:buChar char="•"/>
            </a:pPr>
            <a:r>
              <a:rPr lang="en-GB" sz="2000" b="0" dirty="0">
                <a:latin typeface="Arial"/>
                <a:cs typeface="Arial"/>
              </a:rPr>
              <a:t>Describing the activity</a:t>
            </a:r>
          </a:p>
          <a:p>
            <a:pPr marL="288000" lvl="0" indent="-288000" algn="just">
              <a:spcBef>
                <a:spcPts val="0"/>
              </a:spcBef>
              <a:spcAft>
                <a:spcPts val="1200"/>
              </a:spcAft>
              <a:buFont typeface="Arial" panose="020B0604020202020204" pitchFamily="34" charset="0"/>
              <a:buChar char="•"/>
            </a:pPr>
            <a:r>
              <a:rPr lang="en-GB" sz="2000" b="0" dirty="0">
                <a:latin typeface="Arial"/>
                <a:cs typeface="Arial"/>
              </a:rPr>
              <a:t>Detailing the expected results</a:t>
            </a:r>
          </a:p>
          <a:p>
            <a:pPr marL="288000" lvl="0" indent="-288000" algn="just">
              <a:spcBef>
                <a:spcPts val="0"/>
              </a:spcBef>
              <a:spcAft>
                <a:spcPts val="1200"/>
              </a:spcAft>
              <a:buFont typeface="Arial" panose="020B0604020202020204" pitchFamily="34" charset="0"/>
              <a:buChar char="•"/>
            </a:pPr>
            <a:r>
              <a:rPr lang="en-GB" sz="2000" b="0" dirty="0">
                <a:latin typeface="Arial"/>
                <a:cs typeface="Arial"/>
              </a:rPr>
              <a:t>Allocating the resources that are needed </a:t>
            </a:r>
          </a:p>
          <a:p>
            <a:pPr marL="288000" lvl="0" indent="-288000" algn="just">
              <a:spcBef>
                <a:spcPts val="0"/>
              </a:spcBef>
              <a:spcAft>
                <a:spcPts val="1200"/>
              </a:spcAft>
              <a:buFont typeface="Arial" panose="020B0604020202020204" pitchFamily="34" charset="0"/>
              <a:buChar char="•"/>
            </a:pPr>
            <a:r>
              <a:rPr lang="en-GB" sz="2000" b="0" dirty="0">
                <a:latin typeface="Arial"/>
                <a:cs typeface="Arial"/>
              </a:rPr>
              <a:t>Identifying the people with the best skills for each activity to deliver</a:t>
            </a:r>
            <a:r>
              <a:rPr lang="hr-HR" sz="2000" b="0" dirty="0">
                <a:latin typeface="Arial"/>
                <a:cs typeface="Arial"/>
              </a:rPr>
              <a:t> </a:t>
            </a:r>
            <a:r>
              <a:rPr lang="en-GB" sz="2000" b="0" dirty="0">
                <a:latin typeface="Arial"/>
                <a:cs typeface="Arial"/>
              </a:rPr>
              <a:t>the particular results</a:t>
            </a:r>
            <a:endParaRPr lang="hr-HR" sz="2000" b="0" dirty="0">
              <a:latin typeface="Arial"/>
              <a:cs typeface="Arial"/>
            </a:endParaRPr>
          </a:p>
        </p:txBody>
      </p:sp>
    </p:spTree>
    <p:extLst>
      <p:ext uri="{BB962C8B-B14F-4D97-AF65-F5344CB8AC3E}">
        <p14:creationId xmlns:p14="http://schemas.microsoft.com/office/powerpoint/2010/main" val="3231054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267558700"/>
              </p:ext>
            </p:extLst>
          </p:nvPr>
        </p:nvGraphicFramePr>
        <p:xfrm>
          <a:off x="1257300" y="609600"/>
          <a:ext cx="72390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1698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30390"/>
            <a:ext cx="7200000" cy="523220"/>
          </a:xfrm>
          <a:solidFill>
            <a:schemeClr val="bg2">
              <a:lumMod val="20000"/>
              <a:lumOff val="80000"/>
            </a:schemeClr>
          </a:solidFill>
        </p:spPr>
        <p:txBody>
          <a:bodyPr/>
          <a:lstStyle/>
          <a:p>
            <a:pPr algn="l"/>
            <a:r>
              <a:rPr lang="en-GB" sz="2800" dirty="0">
                <a:solidFill>
                  <a:srgbClr val="000090"/>
                </a:solidFill>
                <a:latin typeface="Arial"/>
                <a:cs typeface="Arial"/>
              </a:rPr>
              <a:t>Institutionalization</a:t>
            </a:r>
            <a:r>
              <a:rPr lang="en-GB" sz="2800" dirty="0">
                <a:latin typeface="Arial"/>
                <a:cs typeface="Arial"/>
              </a:rPr>
              <a:t> </a:t>
            </a:r>
            <a:endParaRPr lang="en-US" sz="2800" dirty="0">
              <a:latin typeface="Arial"/>
              <a:cs typeface="Arial"/>
            </a:endParaRPr>
          </a:p>
        </p:txBody>
      </p:sp>
      <p:sp>
        <p:nvSpPr>
          <p:cNvPr id="3" name="Content Placeholder 2"/>
          <p:cNvSpPr>
            <a:spLocks noGrp="1"/>
          </p:cNvSpPr>
          <p:nvPr>
            <p:ph idx="1"/>
          </p:nvPr>
        </p:nvSpPr>
        <p:spPr>
          <a:xfrm>
            <a:off x="1620000" y="1260000"/>
            <a:ext cx="7200000" cy="2169000"/>
          </a:xfrm>
        </p:spPr>
        <p:txBody>
          <a:bodyPr/>
          <a:lstStyle/>
          <a:p>
            <a:pPr algn="just">
              <a:spcBef>
                <a:spcPts val="0"/>
              </a:spcBef>
              <a:buFont typeface="Arial" panose="020B0604020202020204" pitchFamily="34" charset="0"/>
              <a:buChar char="•"/>
            </a:pPr>
            <a:r>
              <a:rPr lang="en-GB" sz="2000" b="0" dirty="0">
                <a:latin typeface="Arial"/>
                <a:cs typeface="Arial"/>
              </a:rPr>
              <a:t>After the initial support and involvement from BSOs, it is important that the cluster finds its own formal and permanent organisational structure in the long-term, with its own financial and institutional sustainability. </a:t>
            </a:r>
            <a:endParaRPr lang="tr-TR" sz="2000" b="0" dirty="0">
              <a:latin typeface="Arial"/>
              <a:cs typeface="Arial"/>
            </a:endParaRPr>
          </a:p>
          <a:p>
            <a:pPr algn="just">
              <a:spcBef>
                <a:spcPts val="0"/>
              </a:spcBef>
              <a:buFont typeface="Arial" panose="020B0604020202020204" pitchFamily="34" charset="0"/>
              <a:buChar char="•"/>
            </a:pPr>
            <a:endParaRPr lang="tr-TR" sz="2000" b="0" dirty="0">
              <a:latin typeface="Arial"/>
              <a:cs typeface="Arial"/>
            </a:endParaRPr>
          </a:p>
          <a:p>
            <a:pPr algn="just">
              <a:spcBef>
                <a:spcPts val="0"/>
              </a:spcBef>
              <a:buFont typeface="Arial" panose="020B0604020202020204" pitchFamily="34" charset="0"/>
              <a:buChar char="•"/>
            </a:pPr>
            <a:r>
              <a:rPr lang="en-GB" sz="2000" b="0" dirty="0">
                <a:latin typeface="Arial"/>
                <a:cs typeface="Arial"/>
              </a:rPr>
              <a:t>At this stage, the BSO leaves the task to continue cluster development within the Leadership Group to the facilitator. </a:t>
            </a:r>
          </a:p>
        </p:txBody>
      </p:sp>
    </p:spTree>
    <p:extLst>
      <p:ext uri="{BB962C8B-B14F-4D97-AF65-F5344CB8AC3E}">
        <p14:creationId xmlns:p14="http://schemas.microsoft.com/office/powerpoint/2010/main" val="144982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40000"/>
            <a:ext cx="7200000" cy="504000"/>
          </a:xfrm>
          <a:solidFill>
            <a:schemeClr val="bg2">
              <a:lumMod val="20000"/>
              <a:lumOff val="80000"/>
            </a:schemeClr>
          </a:solidFill>
        </p:spPr>
        <p:txBody>
          <a:bodyPr/>
          <a:lstStyle/>
          <a:p>
            <a:pPr lvl="2" algn="l"/>
            <a:r>
              <a:rPr lang="en-GB" dirty="0">
                <a:solidFill>
                  <a:srgbClr val="000090"/>
                </a:solidFill>
                <a:latin typeface="Arial"/>
                <a:cs typeface="Arial"/>
              </a:rPr>
              <a:t>Long-term Activities</a:t>
            </a:r>
            <a:endParaRPr lang="en-US" dirty="0">
              <a:solidFill>
                <a:srgbClr val="000090"/>
              </a:solidFill>
              <a:latin typeface="Arial"/>
              <a:cs typeface="Arial"/>
            </a:endParaRPr>
          </a:p>
        </p:txBody>
      </p:sp>
      <p:sp>
        <p:nvSpPr>
          <p:cNvPr id="3" name="Content Placeholder 2"/>
          <p:cNvSpPr>
            <a:spLocks noGrp="1"/>
          </p:cNvSpPr>
          <p:nvPr>
            <p:ph idx="1"/>
          </p:nvPr>
        </p:nvSpPr>
        <p:spPr>
          <a:xfrm>
            <a:off x="1620000" y="1260000"/>
            <a:ext cx="7200000" cy="3159600"/>
          </a:xfrm>
        </p:spPr>
        <p:txBody>
          <a:bodyPr/>
          <a:lstStyle/>
          <a:p>
            <a:pPr marL="0" indent="0" algn="just">
              <a:spcBef>
                <a:spcPts val="0"/>
              </a:spcBef>
              <a:spcAft>
                <a:spcPts val="1200"/>
              </a:spcAft>
              <a:buNone/>
            </a:pPr>
            <a:r>
              <a:rPr lang="en-GB" sz="2000" b="0" dirty="0">
                <a:latin typeface="Arial"/>
                <a:cs typeface="Arial"/>
              </a:rPr>
              <a:t>After the cluster formal organisational structure and the operational teams have been established it is possible to dedicate some resources to long-term activities such as:</a:t>
            </a:r>
          </a:p>
          <a:p>
            <a:pPr marL="288000" lvl="0" indent="-288000" algn="just">
              <a:spcBef>
                <a:spcPts val="0"/>
              </a:spcBef>
              <a:spcAft>
                <a:spcPts val="1200"/>
              </a:spcAft>
              <a:buFont typeface="Arial" panose="020B0604020202020204" pitchFamily="34" charset="0"/>
              <a:buChar char="•"/>
            </a:pPr>
            <a:r>
              <a:rPr lang="en-GB" sz="2000" b="0" dirty="0">
                <a:highlight>
                  <a:srgbClr val="D4E3F5"/>
                </a:highlight>
                <a:latin typeface="Arial"/>
                <a:cs typeface="Arial"/>
              </a:rPr>
              <a:t>Benchmarking</a:t>
            </a:r>
          </a:p>
          <a:p>
            <a:pPr marL="288000" lvl="0" indent="-288000" algn="just">
              <a:spcBef>
                <a:spcPts val="0"/>
              </a:spcBef>
              <a:spcAft>
                <a:spcPts val="1200"/>
              </a:spcAft>
              <a:buFont typeface="Arial" panose="020B0604020202020204" pitchFamily="34" charset="0"/>
              <a:buChar char="•"/>
            </a:pPr>
            <a:r>
              <a:rPr lang="en-GB" sz="2000" b="0" dirty="0">
                <a:highlight>
                  <a:srgbClr val="D4E3F5"/>
                </a:highlight>
                <a:latin typeface="Arial"/>
                <a:cs typeface="Arial"/>
              </a:rPr>
              <a:t>Branding</a:t>
            </a:r>
          </a:p>
          <a:p>
            <a:pPr marL="288000" lvl="0" indent="-288000" algn="just">
              <a:spcBef>
                <a:spcPts val="0"/>
              </a:spcBef>
              <a:spcAft>
                <a:spcPts val="1200"/>
              </a:spcAft>
              <a:buFont typeface="Arial" panose="020B0604020202020204" pitchFamily="34" charset="0"/>
              <a:buChar char="•"/>
            </a:pPr>
            <a:r>
              <a:rPr lang="en-GB" sz="2000" b="0" dirty="0">
                <a:highlight>
                  <a:srgbClr val="D4E3F5"/>
                </a:highlight>
                <a:latin typeface="Arial"/>
                <a:cs typeface="Arial"/>
              </a:rPr>
              <a:t>Corporate Identity Promotion </a:t>
            </a:r>
          </a:p>
          <a:p>
            <a:pPr marL="288000" lvl="0" indent="-288000" algn="just">
              <a:spcBef>
                <a:spcPts val="0"/>
              </a:spcBef>
              <a:spcAft>
                <a:spcPts val="1200"/>
              </a:spcAft>
              <a:buFont typeface="Arial" panose="020B0604020202020204" pitchFamily="34" charset="0"/>
              <a:buChar char="•"/>
            </a:pPr>
            <a:r>
              <a:rPr lang="en-GB" sz="2000" b="0" dirty="0">
                <a:highlight>
                  <a:srgbClr val="D4E3F5"/>
                </a:highlight>
                <a:latin typeface="Arial"/>
                <a:cs typeface="Arial"/>
              </a:rPr>
              <a:t>Strategic Networking </a:t>
            </a:r>
          </a:p>
          <a:p>
            <a:endParaRPr lang="en-US" b="0" dirty="0"/>
          </a:p>
        </p:txBody>
      </p:sp>
    </p:spTree>
    <p:extLst>
      <p:ext uri="{BB962C8B-B14F-4D97-AF65-F5344CB8AC3E}">
        <p14:creationId xmlns:p14="http://schemas.microsoft.com/office/powerpoint/2010/main" val="40870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40000"/>
            <a:ext cx="7200000" cy="504000"/>
          </a:xfrm>
          <a:solidFill>
            <a:schemeClr val="bg2">
              <a:lumMod val="20000"/>
              <a:lumOff val="80000"/>
            </a:schemeClr>
          </a:solidFill>
        </p:spPr>
        <p:txBody>
          <a:bodyPr/>
          <a:lstStyle/>
          <a:p>
            <a:pPr algn="l"/>
            <a:r>
              <a:rPr lang="en-US" sz="2800" dirty="0">
                <a:solidFill>
                  <a:srgbClr val="000090"/>
                </a:solidFill>
                <a:latin typeface="Arial" panose="020B0604020202020204" pitchFamily="34" charset="0"/>
                <a:cs typeface="Arial" panose="020B0604020202020204" pitchFamily="34" charset="0"/>
              </a:rPr>
              <a:t>Resources</a:t>
            </a:r>
            <a:endParaRPr lang="en-US" dirty="0">
              <a:solidFill>
                <a:srgbClr val="000090"/>
              </a:solidFill>
            </a:endParaRPr>
          </a:p>
        </p:txBody>
      </p:sp>
      <p:grpSp>
        <p:nvGrpSpPr>
          <p:cNvPr id="9" name="Group 8"/>
          <p:cNvGrpSpPr/>
          <p:nvPr/>
        </p:nvGrpSpPr>
        <p:grpSpPr>
          <a:xfrm>
            <a:off x="1620000" y="1392267"/>
            <a:ext cx="7447800" cy="4579256"/>
            <a:chOff x="1620000" y="1392267"/>
            <a:chExt cx="7447800" cy="4579256"/>
          </a:xfrm>
        </p:grpSpPr>
        <p:cxnSp>
          <p:nvCxnSpPr>
            <p:cNvPr id="29" name="Straight Arrow Connector 28"/>
            <p:cNvCxnSpPr/>
            <p:nvPr/>
          </p:nvCxnSpPr>
          <p:spPr bwMode="auto">
            <a:xfrm flipV="1">
              <a:off x="7348200" y="3720534"/>
              <a:ext cx="340800" cy="527462"/>
            </a:xfrm>
            <a:prstGeom prst="straightConnector1">
              <a:avLst/>
            </a:prstGeom>
            <a:solidFill>
              <a:schemeClr val="accent1"/>
            </a:solidFill>
            <a:ln w="12700"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5" name="Rectangle 4"/>
            <p:cNvSpPr/>
            <p:nvPr/>
          </p:nvSpPr>
          <p:spPr bwMode="auto">
            <a:xfrm>
              <a:off x="5328000" y="3589867"/>
              <a:ext cx="2052000" cy="1980000"/>
            </a:xfrm>
            <a:prstGeom prst="rect">
              <a:avLst/>
            </a:prstGeom>
            <a:solidFill>
              <a:srgbClr val="FFDE0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hr-HR" dirty="0">
                  <a:latin typeface="Arial" panose="020B0604020202020204" pitchFamily="34" charset="0"/>
                  <a:cs typeface="Arial" panose="020B0604020202020204" pitchFamily="34" charset="0"/>
                </a:rPr>
                <a:t>European </a:t>
              </a:r>
              <a:br>
                <a:rPr lang="hr-HR" dirty="0">
                  <a:latin typeface="Arial" panose="020B0604020202020204" pitchFamily="34" charset="0"/>
                  <a:cs typeface="Arial" panose="020B0604020202020204" pitchFamily="34" charset="0"/>
                </a:rPr>
              </a:br>
              <a:r>
                <a:rPr lang="hr-HR" dirty="0">
                  <a:latin typeface="Arial" panose="020B0604020202020204" pitchFamily="34" charset="0"/>
                  <a:cs typeface="Arial" panose="020B0604020202020204" pitchFamily="34" charset="0"/>
                </a:rPr>
                <a:t>Cluster</a:t>
              </a:r>
            </a:p>
            <a:p>
              <a:pPr algn="ctr" fontAlgn="base">
                <a:spcBef>
                  <a:spcPct val="0"/>
                </a:spcBef>
                <a:spcAft>
                  <a:spcPct val="0"/>
                </a:spcAft>
              </a:pPr>
              <a:r>
                <a:rPr kumimoji="0" lang="hr-HR"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Alliance</a:t>
              </a:r>
            </a:p>
            <a:p>
              <a:pPr algn="ctr" fontAlgn="base">
                <a:spcBef>
                  <a:spcPct val="0"/>
                </a:spcBef>
                <a:spcAft>
                  <a:spcPct val="0"/>
                </a:spcAft>
              </a:pPr>
              <a:r>
                <a:rPr lang="hr-HR" dirty="0">
                  <a:latin typeface="Arial" panose="020B0604020202020204" pitchFamily="34" charset="0"/>
                  <a:cs typeface="Arial" panose="020B0604020202020204" pitchFamily="34" charset="0"/>
                </a:rPr>
                <a:t>TACTICS</a:t>
              </a:r>
            </a:p>
            <a:p>
              <a:pPr algn="ctr" fontAlgn="base">
                <a:spcBef>
                  <a:spcPct val="0"/>
                </a:spcBef>
                <a:spcAft>
                  <a:spcPct val="0"/>
                </a:spcAft>
              </a:pPr>
              <a:r>
                <a:rPr kumimoji="0" lang="hr-HR"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Oseo</a:t>
              </a:r>
            </a:p>
          </p:txBody>
        </p:sp>
        <p:sp>
          <p:nvSpPr>
            <p:cNvPr id="6" name="Rectangle 5"/>
            <p:cNvSpPr/>
            <p:nvPr/>
          </p:nvSpPr>
          <p:spPr bwMode="auto">
            <a:xfrm>
              <a:off x="2667000" y="3581400"/>
              <a:ext cx="2052000" cy="1980000"/>
            </a:xfrm>
            <a:prstGeom prst="rect">
              <a:avLst/>
            </a:prstGeom>
            <a:solidFill>
              <a:srgbClr val="FF000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hr-HR" dirty="0">
                  <a:solidFill>
                    <a:schemeClr val="bg1"/>
                  </a:solidFill>
                  <a:latin typeface="Arial" panose="020B0604020202020204" pitchFamily="34" charset="0"/>
                  <a:cs typeface="Arial" panose="020B0604020202020204" pitchFamily="34" charset="0"/>
                </a:rPr>
                <a:t>European </a:t>
              </a:r>
              <a:br>
                <a:rPr lang="hr-HR" dirty="0">
                  <a:solidFill>
                    <a:schemeClr val="bg1"/>
                  </a:solidFill>
                  <a:latin typeface="Arial" panose="020B0604020202020204" pitchFamily="34" charset="0"/>
                  <a:cs typeface="Arial" panose="020B0604020202020204" pitchFamily="34" charset="0"/>
                </a:rPr>
              </a:br>
              <a:r>
                <a:rPr lang="hr-HR" dirty="0">
                  <a:solidFill>
                    <a:schemeClr val="bg1"/>
                  </a:solidFill>
                  <a:latin typeface="Arial" panose="020B0604020202020204" pitchFamily="34" charset="0"/>
                  <a:cs typeface="Arial" panose="020B0604020202020204" pitchFamily="34" charset="0"/>
                </a:rPr>
                <a:t>Cluster</a:t>
              </a:r>
            </a:p>
            <a:p>
              <a:pPr algn="ctr" fontAlgn="base">
                <a:spcBef>
                  <a:spcPct val="0"/>
                </a:spcBef>
                <a:spcAft>
                  <a:spcPct val="0"/>
                </a:spcAft>
              </a:pPr>
              <a:r>
                <a:rPr kumimoji="0" lang="hr-HR" sz="1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Policy Group</a:t>
              </a:r>
            </a:p>
          </p:txBody>
        </p:sp>
        <p:sp>
          <p:nvSpPr>
            <p:cNvPr id="7" name="Rectangle 6"/>
            <p:cNvSpPr/>
            <p:nvPr/>
          </p:nvSpPr>
          <p:spPr bwMode="auto">
            <a:xfrm>
              <a:off x="2667000" y="1392267"/>
              <a:ext cx="2052000" cy="1980000"/>
            </a:xfrm>
            <a:prstGeom prst="rect">
              <a:avLst/>
            </a:prstGeom>
            <a:solidFill>
              <a:srgbClr val="000090"/>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hr-HR" dirty="0">
                  <a:solidFill>
                    <a:schemeClr val="bg1"/>
                  </a:solidFill>
                  <a:latin typeface="Arial" panose="020B0604020202020204" pitchFamily="34" charset="0"/>
                  <a:cs typeface="Arial" panose="020B0604020202020204" pitchFamily="34" charset="0"/>
                </a:rPr>
                <a:t>European </a:t>
              </a:r>
              <a:br>
                <a:rPr lang="hr-HR" dirty="0">
                  <a:solidFill>
                    <a:schemeClr val="bg1"/>
                  </a:solidFill>
                  <a:latin typeface="Arial" panose="020B0604020202020204" pitchFamily="34" charset="0"/>
                  <a:cs typeface="Arial" panose="020B0604020202020204" pitchFamily="34" charset="0"/>
                </a:rPr>
              </a:br>
              <a:r>
                <a:rPr lang="hr-HR" dirty="0">
                  <a:solidFill>
                    <a:schemeClr val="bg1"/>
                  </a:solidFill>
                  <a:latin typeface="Arial" panose="020B0604020202020204" pitchFamily="34" charset="0"/>
                  <a:cs typeface="Arial" panose="020B0604020202020204" pitchFamily="34" charset="0"/>
                </a:rPr>
                <a:t>Cluster</a:t>
              </a:r>
            </a:p>
            <a:p>
              <a:pPr algn="ctr" fontAlgn="base">
                <a:spcBef>
                  <a:spcPct val="0"/>
                </a:spcBef>
                <a:spcAft>
                  <a:spcPct val="0"/>
                </a:spcAft>
              </a:pPr>
              <a:r>
                <a:rPr kumimoji="0" lang="hr-HR" sz="1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Obser</a:t>
              </a:r>
              <a:r>
                <a:rPr kumimoji="0" lang="tr-TR" sz="1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v</a:t>
              </a:r>
              <a:r>
                <a:rPr kumimoji="0" lang="hr-HR" sz="1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atory</a:t>
              </a:r>
            </a:p>
          </p:txBody>
        </p:sp>
        <p:sp>
          <p:nvSpPr>
            <p:cNvPr id="8" name="Rectangle 7"/>
            <p:cNvSpPr/>
            <p:nvPr/>
          </p:nvSpPr>
          <p:spPr bwMode="auto">
            <a:xfrm>
              <a:off x="5328000" y="1392267"/>
              <a:ext cx="2052000" cy="1980000"/>
            </a:xfrm>
            <a:prstGeom prst="rect">
              <a:avLst/>
            </a:prstGeom>
            <a:solidFill>
              <a:schemeClr val="accent6">
                <a:lumMod val="20000"/>
                <a:lumOff val="80000"/>
              </a:schemeClr>
            </a:solidFill>
            <a:ln w="9525" cap="flat" cmpd="sng" algn="ctr">
              <a:no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hr-HR" dirty="0">
                  <a:latin typeface="Arial" panose="020B0604020202020204" pitchFamily="34" charset="0"/>
                  <a:cs typeface="Arial" panose="020B0604020202020204" pitchFamily="34" charset="0"/>
                </a:rPr>
                <a:t>European </a:t>
              </a:r>
              <a:br>
                <a:rPr lang="hr-HR" dirty="0">
                  <a:latin typeface="Arial" panose="020B0604020202020204" pitchFamily="34" charset="0"/>
                  <a:cs typeface="Arial" panose="020B0604020202020204" pitchFamily="34" charset="0"/>
                </a:rPr>
              </a:br>
              <a:r>
                <a:rPr lang="hr-HR" dirty="0">
                  <a:latin typeface="Arial" panose="020B0604020202020204" pitchFamily="34" charset="0"/>
                  <a:cs typeface="Arial" panose="020B0604020202020204" pitchFamily="34" charset="0"/>
                </a:rPr>
                <a:t>Excellence</a:t>
              </a:r>
            </a:p>
            <a:p>
              <a:pPr algn="ctr" fontAlgn="base">
                <a:spcBef>
                  <a:spcPct val="0"/>
                </a:spcBef>
                <a:spcAft>
                  <a:spcPct val="0"/>
                </a:spcAft>
              </a:pPr>
              <a:r>
                <a:rPr kumimoji="0" lang="hr-HR" sz="1800" b="0" i="0" u="none" strike="noStrike" cap="none" normalizeH="0" baseline="0" dirty="0">
                  <a:ln>
                    <a:noFill/>
                  </a:ln>
                  <a:effectLst/>
                  <a:latin typeface="Arial" panose="020B0604020202020204" pitchFamily="34" charset="0"/>
                  <a:cs typeface="Arial" panose="020B0604020202020204" pitchFamily="34" charset="0"/>
                </a:rPr>
                <a:t>EU initiative</a:t>
              </a:r>
            </a:p>
          </p:txBody>
        </p:sp>
        <p:cxnSp>
          <p:nvCxnSpPr>
            <p:cNvPr id="17" name="Straight Arrow Connector 16"/>
            <p:cNvCxnSpPr>
              <a:stCxn id="8" idx="3"/>
            </p:cNvCxnSpPr>
            <p:nvPr/>
          </p:nvCxnSpPr>
          <p:spPr bwMode="auto">
            <a:xfrm flipV="1">
              <a:off x="7380000" y="2235545"/>
              <a:ext cx="328556" cy="146722"/>
            </a:xfrm>
            <a:prstGeom prst="straightConnector1">
              <a:avLst/>
            </a:prstGeom>
            <a:solidFill>
              <a:schemeClr val="accent1"/>
            </a:solidFill>
            <a:ln w="12700"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nvGrpSpPr>
            <p:cNvPr id="3" name="Group 2"/>
            <p:cNvGrpSpPr/>
            <p:nvPr/>
          </p:nvGrpSpPr>
          <p:grpSpPr>
            <a:xfrm>
              <a:off x="4724400" y="3860801"/>
              <a:ext cx="576000" cy="1473199"/>
              <a:chOff x="4724400" y="3860801"/>
              <a:chExt cx="720000" cy="1473199"/>
            </a:xfrm>
          </p:grpSpPr>
          <p:cxnSp>
            <p:nvCxnSpPr>
              <p:cNvPr id="23" name="Straight Arrow Connector 22"/>
              <p:cNvCxnSpPr/>
              <p:nvPr/>
            </p:nvCxnSpPr>
            <p:spPr bwMode="auto">
              <a:xfrm>
                <a:off x="4724400" y="5334000"/>
                <a:ext cx="720000" cy="0"/>
              </a:xfrm>
              <a:prstGeom prst="straightConnector1">
                <a:avLst/>
              </a:prstGeom>
              <a:solidFill>
                <a:schemeClr val="accent1"/>
              </a:solidFill>
              <a:ln w="12700" cap="flat" cmpd="sng" algn="ctr">
                <a:solidFill>
                  <a:schemeClr val="tx1"/>
                </a:solidFill>
                <a:prstDash val="solid"/>
                <a:miter lim="800000"/>
                <a:headEnd type="triangle"/>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nvGrpSpPr>
              <p:cNvPr id="30" name="Group 29"/>
              <p:cNvGrpSpPr/>
              <p:nvPr/>
            </p:nvGrpSpPr>
            <p:grpSpPr>
              <a:xfrm>
                <a:off x="4724400" y="4267200"/>
                <a:ext cx="720000" cy="609600"/>
                <a:chOff x="4495800" y="4800600"/>
                <a:chExt cx="914401" cy="609600"/>
              </a:xfrm>
            </p:grpSpPr>
            <p:cxnSp>
              <p:nvCxnSpPr>
                <p:cNvPr id="21" name="Straight Arrow Connector 20"/>
                <p:cNvCxnSpPr/>
                <p:nvPr/>
              </p:nvCxnSpPr>
              <p:spPr bwMode="auto">
                <a:xfrm flipV="1">
                  <a:off x="4495800" y="4800600"/>
                  <a:ext cx="914400" cy="609600"/>
                </a:xfrm>
                <a:prstGeom prst="straightConnector1">
                  <a:avLst/>
                </a:prstGeom>
                <a:solidFill>
                  <a:schemeClr val="accent1"/>
                </a:solidFill>
                <a:ln w="12700" cap="flat" cmpd="sng" algn="ctr">
                  <a:solidFill>
                    <a:schemeClr val="tx1"/>
                  </a:solidFill>
                  <a:prstDash val="solid"/>
                  <a:miter lim="800000"/>
                  <a:headEnd type="triangle"/>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4" name="Straight Arrow Connector 23"/>
                <p:cNvCxnSpPr/>
                <p:nvPr/>
              </p:nvCxnSpPr>
              <p:spPr bwMode="auto">
                <a:xfrm flipH="1" flipV="1">
                  <a:off x="4495800" y="4800600"/>
                  <a:ext cx="914401" cy="609600"/>
                </a:xfrm>
                <a:prstGeom prst="straightConnector1">
                  <a:avLst/>
                </a:prstGeom>
                <a:solidFill>
                  <a:schemeClr val="accent1"/>
                </a:solidFill>
                <a:ln w="12700" cap="flat" cmpd="sng" algn="ctr">
                  <a:solidFill>
                    <a:schemeClr val="tx1"/>
                  </a:solidFill>
                  <a:prstDash val="solid"/>
                  <a:miter lim="800000"/>
                  <a:headEnd type="triangle"/>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cxnSp>
            <p:nvCxnSpPr>
              <p:cNvPr id="32" name="Straight Arrow Connector 31"/>
              <p:cNvCxnSpPr/>
              <p:nvPr/>
            </p:nvCxnSpPr>
            <p:spPr bwMode="auto">
              <a:xfrm>
                <a:off x="4724400" y="3860801"/>
                <a:ext cx="720000" cy="0"/>
              </a:xfrm>
              <a:prstGeom prst="straightConnector1">
                <a:avLst/>
              </a:prstGeom>
              <a:solidFill>
                <a:schemeClr val="accent1"/>
              </a:solidFill>
              <a:ln w="12700" cap="flat" cmpd="sng" algn="ctr">
                <a:solidFill>
                  <a:schemeClr val="tx1"/>
                </a:solidFill>
                <a:prstDash val="solid"/>
                <a:miter lim="800000"/>
                <a:headEnd type="triangle"/>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cxnSp>
          <p:nvCxnSpPr>
            <p:cNvPr id="4" name="Straight Arrow Connector 3"/>
            <p:cNvCxnSpPr>
              <a:stCxn id="7" idx="1"/>
            </p:cNvCxnSpPr>
            <p:nvPr/>
          </p:nvCxnSpPr>
          <p:spPr bwMode="auto">
            <a:xfrm flipH="1" flipV="1">
              <a:off x="2363867" y="2209534"/>
              <a:ext cx="303133" cy="172733"/>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8" name="TextBox 17"/>
            <p:cNvSpPr txBox="1"/>
            <p:nvPr/>
          </p:nvSpPr>
          <p:spPr>
            <a:xfrm>
              <a:off x="1620000" y="1568879"/>
              <a:ext cx="1219200" cy="584775"/>
            </a:xfrm>
            <a:prstGeom prst="rect">
              <a:avLst/>
            </a:prstGeom>
            <a:noFill/>
          </p:spPr>
          <p:txBody>
            <a:bodyPr wrap="square" rtlCol="0">
              <a:spAutoFit/>
            </a:bodyPr>
            <a:lstStyle/>
            <a:p>
              <a:r>
                <a:rPr lang="hr-HR" sz="1600" dirty="0"/>
                <a:t>Statistics &amp; Services</a:t>
              </a:r>
            </a:p>
          </p:txBody>
        </p:sp>
        <p:sp>
          <p:nvSpPr>
            <p:cNvPr id="19" name="TextBox 18"/>
            <p:cNvSpPr txBox="1"/>
            <p:nvPr/>
          </p:nvSpPr>
          <p:spPr>
            <a:xfrm>
              <a:off x="7514400" y="1568879"/>
              <a:ext cx="1219200" cy="584775"/>
            </a:xfrm>
            <a:prstGeom prst="rect">
              <a:avLst/>
            </a:prstGeom>
            <a:noFill/>
          </p:spPr>
          <p:txBody>
            <a:bodyPr wrap="square" rtlCol="0">
              <a:spAutoFit/>
            </a:bodyPr>
            <a:lstStyle/>
            <a:p>
              <a:r>
                <a:rPr lang="hr-HR" sz="1600" dirty="0"/>
                <a:t>Appropriate skills</a:t>
              </a:r>
            </a:p>
          </p:txBody>
        </p:sp>
        <p:sp>
          <p:nvSpPr>
            <p:cNvPr id="20" name="TextBox 19"/>
            <p:cNvSpPr txBox="1"/>
            <p:nvPr/>
          </p:nvSpPr>
          <p:spPr>
            <a:xfrm>
              <a:off x="7514400" y="2819400"/>
              <a:ext cx="1219200" cy="830997"/>
            </a:xfrm>
            <a:prstGeom prst="rect">
              <a:avLst/>
            </a:prstGeom>
            <a:noFill/>
          </p:spPr>
          <p:txBody>
            <a:bodyPr wrap="square" rtlCol="0">
              <a:spAutoFit/>
            </a:bodyPr>
            <a:lstStyle/>
            <a:p>
              <a:r>
                <a:rPr lang="hr-HR" sz="1600" dirty="0"/>
                <a:t>Policy incentive &amp; practical tool</a:t>
              </a:r>
            </a:p>
          </p:txBody>
        </p:sp>
        <p:sp>
          <p:nvSpPr>
            <p:cNvPr id="22" name="TextBox 21"/>
            <p:cNvSpPr txBox="1"/>
            <p:nvPr/>
          </p:nvSpPr>
          <p:spPr>
            <a:xfrm>
              <a:off x="7514400" y="4157246"/>
              <a:ext cx="1219200" cy="338554"/>
            </a:xfrm>
            <a:prstGeom prst="rect">
              <a:avLst/>
            </a:prstGeom>
            <a:noFill/>
          </p:spPr>
          <p:txBody>
            <a:bodyPr wrap="square" rtlCol="0">
              <a:spAutoFit/>
            </a:bodyPr>
            <a:lstStyle/>
            <a:p>
              <a:r>
                <a:rPr lang="hr-HR" sz="1600" dirty="0"/>
                <a:t>Visibility</a:t>
              </a:r>
            </a:p>
          </p:txBody>
        </p:sp>
        <p:sp>
          <p:nvSpPr>
            <p:cNvPr id="25" name="TextBox 24"/>
            <p:cNvSpPr txBox="1"/>
            <p:nvPr/>
          </p:nvSpPr>
          <p:spPr>
            <a:xfrm>
              <a:off x="7514400" y="4495800"/>
              <a:ext cx="1219200" cy="584775"/>
            </a:xfrm>
            <a:prstGeom prst="rect">
              <a:avLst/>
            </a:prstGeom>
            <a:noFill/>
          </p:spPr>
          <p:txBody>
            <a:bodyPr wrap="square" rtlCol="0">
              <a:spAutoFit/>
            </a:bodyPr>
            <a:lstStyle/>
            <a:p>
              <a:r>
                <a:rPr lang="hr-HR" sz="1600" b="1" dirty="0">
                  <a:solidFill>
                    <a:srgbClr val="FF0000"/>
                  </a:solidFill>
                </a:rPr>
                <a:t>INTERREG Networks</a:t>
              </a:r>
            </a:p>
          </p:txBody>
        </p:sp>
        <p:sp>
          <p:nvSpPr>
            <p:cNvPr id="26" name="TextBox 25"/>
            <p:cNvSpPr txBox="1"/>
            <p:nvPr/>
          </p:nvSpPr>
          <p:spPr>
            <a:xfrm>
              <a:off x="7522800" y="5078143"/>
              <a:ext cx="1545000" cy="584775"/>
            </a:xfrm>
            <a:prstGeom prst="rect">
              <a:avLst/>
            </a:prstGeom>
            <a:noFill/>
          </p:spPr>
          <p:txBody>
            <a:bodyPr wrap="square" rtlCol="0">
              <a:spAutoFit/>
            </a:bodyPr>
            <a:lstStyle/>
            <a:p>
              <a:r>
                <a:rPr lang="hr-HR" sz="1600" dirty="0"/>
                <a:t>Cluster Innovation Platforms (CIP)</a:t>
              </a:r>
            </a:p>
          </p:txBody>
        </p:sp>
        <p:cxnSp>
          <p:nvCxnSpPr>
            <p:cNvPr id="27" name="Straight Arrow Connector 26"/>
            <p:cNvCxnSpPr>
              <a:stCxn id="6" idx="1"/>
            </p:cNvCxnSpPr>
            <p:nvPr/>
          </p:nvCxnSpPr>
          <p:spPr bwMode="auto">
            <a:xfrm flipH="1" flipV="1">
              <a:off x="2363868" y="4356879"/>
              <a:ext cx="303132" cy="214521"/>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1" name="Straight Arrow Connector 30"/>
            <p:cNvCxnSpPr/>
            <p:nvPr/>
          </p:nvCxnSpPr>
          <p:spPr bwMode="auto">
            <a:xfrm flipV="1">
              <a:off x="7590600" y="4114800"/>
              <a:ext cx="332400" cy="3724"/>
            </a:xfrm>
            <a:prstGeom prst="straightConnector1">
              <a:avLst/>
            </a:prstGeom>
            <a:solidFill>
              <a:schemeClr val="accent1"/>
            </a:solidFill>
            <a:ln w="12700"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8" name="TextBox 27"/>
            <p:cNvSpPr txBox="1"/>
            <p:nvPr/>
          </p:nvSpPr>
          <p:spPr>
            <a:xfrm>
              <a:off x="1620000" y="3648532"/>
              <a:ext cx="1219200" cy="830997"/>
            </a:xfrm>
            <a:prstGeom prst="rect">
              <a:avLst/>
            </a:prstGeom>
            <a:noFill/>
          </p:spPr>
          <p:txBody>
            <a:bodyPr wrap="square" rtlCol="0">
              <a:spAutoFit/>
            </a:bodyPr>
            <a:lstStyle/>
            <a:p>
              <a:r>
                <a:rPr lang="hr-HR" sz="1600" dirty="0"/>
                <a:t>Policy</a:t>
              </a:r>
            </a:p>
            <a:p>
              <a:r>
                <a:rPr lang="hr-HR" sz="1600" dirty="0"/>
                <a:t>Recommen-dations</a:t>
              </a:r>
            </a:p>
          </p:txBody>
        </p:sp>
        <p:sp>
          <p:nvSpPr>
            <p:cNvPr id="33" name="TextBox 32"/>
            <p:cNvSpPr txBox="1"/>
            <p:nvPr/>
          </p:nvSpPr>
          <p:spPr>
            <a:xfrm>
              <a:off x="2590800" y="5632969"/>
              <a:ext cx="4495800" cy="338554"/>
            </a:xfrm>
            <a:prstGeom prst="rect">
              <a:avLst/>
            </a:prstGeom>
            <a:noFill/>
          </p:spPr>
          <p:txBody>
            <a:bodyPr wrap="square" rtlCol="0">
              <a:spAutoFit/>
            </a:bodyPr>
            <a:lstStyle/>
            <a:p>
              <a:r>
                <a:rPr lang="hr-HR" sz="1600" dirty="0"/>
                <a:t>Regions of Knowledge networks (FP7)</a:t>
              </a:r>
            </a:p>
          </p:txBody>
        </p:sp>
      </p:grpSp>
    </p:spTree>
    <p:extLst>
      <p:ext uri="{BB962C8B-B14F-4D97-AF65-F5344CB8AC3E}">
        <p14:creationId xmlns:p14="http://schemas.microsoft.com/office/powerpoint/2010/main" val="89567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45780"/>
            <a:ext cx="7200000" cy="492443"/>
          </a:xfrm>
          <a:solidFill>
            <a:schemeClr val="bg2">
              <a:lumMod val="20000"/>
              <a:lumOff val="80000"/>
            </a:schemeClr>
          </a:solidFill>
        </p:spPr>
        <p:txBody>
          <a:bodyPr/>
          <a:lstStyle/>
          <a:p>
            <a:pPr algn="l"/>
            <a:r>
              <a:rPr lang="en-GB" sz="2600" dirty="0">
                <a:latin typeface="Arial" charset="0"/>
                <a:ea typeface="MS Gothic" charset="0"/>
              </a:rPr>
              <a:t>European Cluster-Support Policy Projects</a:t>
            </a:r>
            <a:endParaRPr lang="en-GB" sz="2600" dirty="0">
              <a:latin typeface="Arial"/>
              <a:cs typeface="Arial"/>
            </a:endParaRPr>
          </a:p>
        </p:txBody>
      </p:sp>
      <p:sp>
        <p:nvSpPr>
          <p:cNvPr id="3" name="Content Placeholder 2"/>
          <p:cNvSpPr>
            <a:spLocks noGrp="1"/>
          </p:cNvSpPr>
          <p:nvPr>
            <p:ph idx="1"/>
          </p:nvPr>
        </p:nvSpPr>
        <p:spPr>
          <a:xfrm>
            <a:off x="1620000" y="1371600"/>
            <a:ext cx="7200000" cy="4724400"/>
          </a:xfrm>
        </p:spPr>
        <p:txBody>
          <a:bodyPr/>
          <a:lstStyle/>
          <a:p>
            <a:pPr marL="284163" lvl="1" indent="-284163">
              <a:lnSpc>
                <a:spcPct val="90000"/>
              </a:lnSpc>
              <a:spcBef>
                <a:spcPts val="400"/>
              </a:spcBef>
              <a:buClr>
                <a:srgbClr val="339933"/>
              </a:buClr>
              <a:buFont typeface="Tahoma"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GB" sz="1600" dirty="0" err="1">
                <a:solidFill>
                  <a:srgbClr val="000090"/>
                </a:solidFill>
                <a:latin typeface="Arial"/>
                <a:ea typeface="MS Gothic" charset="0"/>
                <a:cs typeface="Arial"/>
              </a:rPr>
              <a:t>Projet</a:t>
            </a:r>
            <a:r>
              <a:rPr lang="en-GB" sz="1600" dirty="0">
                <a:solidFill>
                  <a:srgbClr val="000090"/>
                </a:solidFill>
                <a:latin typeface="Arial"/>
                <a:ea typeface="MS Gothic" charset="0"/>
                <a:cs typeface="Arial"/>
              </a:rPr>
              <a:t> Cluster- Excellence.eu</a:t>
            </a:r>
            <a:r>
              <a:rPr lang="en-GB" sz="1600" dirty="0">
                <a:latin typeface="Arial"/>
                <a:ea typeface="MS Gothic" charset="0"/>
                <a:cs typeface="Arial"/>
              </a:rPr>
              <a:t> </a:t>
            </a:r>
            <a:r>
              <a:rPr lang="en-GB" sz="1600" b="0" dirty="0">
                <a:latin typeface="Arial"/>
                <a:ea typeface="MS Gothic" charset="0"/>
                <a:cs typeface="Arial"/>
              </a:rPr>
              <a:t>- European Cluster Excellence Initiative (Pro INNO Actions) identification of performance indicators, quality management approach, case studies, development of training material</a:t>
            </a:r>
          </a:p>
          <a:p>
            <a:pPr marL="284163" lvl="1" indent="-284163">
              <a:lnSpc>
                <a:spcPct val="90000"/>
              </a:lnSpc>
              <a:spcBef>
                <a:spcPts val="400"/>
              </a:spcBef>
              <a:buClr>
                <a:srgbClr val="339933"/>
              </a:buClr>
              <a:buFont typeface="Tahoma"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GB" sz="1600" dirty="0" err="1">
                <a:solidFill>
                  <a:srgbClr val="000090"/>
                </a:solidFill>
                <a:latin typeface="Arial"/>
                <a:ea typeface="MS Gothic" charset="0"/>
                <a:cs typeface="Arial"/>
              </a:rPr>
              <a:t>Projet</a:t>
            </a:r>
            <a:r>
              <a:rPr lang="en-GB" sz="1600" dirty="0">
                <a:solidFill>
                  <a:srgbClr val="000090"/>
                </a:solidFill>
                <a:latin typeface="Arial"/>
                <a:ea typeface="MS Gothic" charset="0"/>
                <a:cs typeface="Arial"/>
              </a:rPr>
              <a:t> TACTICS</a:t>
            </a:r>
            <a:r>
              <a:rPr lang="en-GB" sz="1600" dirty="0">
                <a:solidFill>
                  <a:srgbClr val="C00000"/>
                </a:solidFill>
                <a:latin typeface="Arial"/>
                <a:ea typeface="MS Gothic" charset="0"/>
                <a:cs typeface="Arial"/>
              </a:rPr>
              <a:t> </a:t>
            </a:r>
            <a:r>
              <a:rPr lang="en-GB" sz="1600" b="0" dirty="0">
                <a:latin typeface="Arial"/>
                <a:ea typeface="MS Gothic" charset="0"/>
                <a:cs typeface="Arial"/>
              </a:rPr>
              <a:t>(INNO Nets) cluster policy. Support and further expand the European Cluster Alliance, and contribute to the development of better cluster policies and practical tools in Europe. </a:t>
            </a:r>
          </a:p>
          <a:p>
            <a:pPr marL="284163" lvl="1" indent="-284163">
              <a:lnSpc>
                <a:spcPct val="90000"/>
              </a:lnSpc>
              <a:spcBef>
                <a:spcPts val="400"/>
              </a:spcBef>
              <a:buClr>
                <a:srgbClr val="339933"/>
              </a:buClr>
              <a:buFont typeface="Tahoma"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GB" sz="1600" dirty="0">
                <a:solidFill>
                  <a:srgbClr val="000090"/>
                </a:solidFill>
                <a:latin typeface="Arial"/>
                <a:ea typeface="MS Gothic" charset="0"/>
                <a:cs typeface="Arial"/>
              </a:rPr>
              <a:t>ECA (European Cluster Alliance</a:t>
            </a:r>
            <a:r>
              <a:rPr lang="en-GB" sz="1600" dirty="0">
                <a:solidFill>
                  <a:srgbClr val="C00000"/>
                </a:solidFill>
                <a:latin typeface="Arial"/>
                <a:ea typeface="MS Gothic" charset="0"/>
                <a:cs typeface="Arial"/>
              </a:rPr>
              <a:t> </a:t>
            </a:r>
            <a:r>
              <a:rPr lang="en-GB" sz="1600" b="0" dirty="0">
                <a:latin typeface="Arial"/>
                <a:ea typeface="MS Gothic" charset="0"/>
                <a:cs typeface="Arial"/>
              </a:rPr>
              <a:t>(PRO INNO) Design better cluster policies and raise the excellence of cluster programmes. issue de 4 </a:t>
            </a:r>
            <a:r>
              <a:rPr lang="en-GB" sz="1600" b="0" dirty="0" err="1">
                <a:latin typeface="Arial"/>
                <a:ea typeface="MS Gothic" charset="0"/>
                <a:cs typeface="Arial"/>
              </a:rPr>
              <a:t>projets</a:t>
            </a:r>
            <a:r>
              <a:rPr lang="en-GB" sz="1600" b="0" dirty="0">
                <a:latin typeface="Arial"/>
                <a:ea typeface="MS Gothic" charset="0"/>
                <a:cs typeface="Arial"/>
              </a:rPr>
              <a:t> INNO Nets (88 regions de clusters</a:t>
            </a:r>
            <a:r>
              <a:rPr lang="en-GB" sz="1600" dirty="0">
                <a:latin typeface="Arial"/>
                <a:ea typeface="MS Gothic" charset="0"/>
                <a:cs typeface="Arial"/>
              </a:rPr>
              <a:t>)</a:t>
            </a:r>
          </a:p>
          <a:p>
            <a:pPr marL="284163" lvl="1" indent="-284163">
              <a:lnSpc>
                <a:spcPct val="90000"/>
              </a:lnSpc>
              <a:spcBef>
                <a:spcPts val="400"/>
              </a:spcBef>
              <a:buClr>
                <a:srgbClr val="339933"/>
              </a:buClr>
              <a:buFont typeface="Tahoma"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GB" sz="1600" dirty="0">
                <a:solidFill>
                  <a:srgbClr val="000090"/>
                </a:solidFill>
                <a:latin typeface="Arial"/>
                <a:ea typeface="MS Gothic" charset="0"/>
                <a:cs typeface="Arial"/>
              </a:rPr>
              <a:t>Cluster IP </a:t>
            </a:r>
            <a:r>
              <a:rPr lang="en-GB" sz="1600" b="0" dirty="0">
                <a:latin typeface="Arial"/>
                <a:ea typeface="MS Gothic" charset="0"/>
                <a:cs typeface="Arial"/>
              </a:rPr>
              <a:t>(Europe INNOVA) : facilitate transnational cooperation between cluster org at a practical level </a:t>
            </a:r>
            <a:r>
              <a:rPr lang="en-GB" sz="1600" b="0" dirty="0" err="1">
                <a:latin typeface="Arial"/>
                <a:ea typeface="MS Gothic" charset="0"/>
                <a:cs typeface="Arial"/>
              </a:rPr>
              <a:t>pr</a:t>
            </a:r>
            <a:r>
              <a:rPr lang="en-GB" sz="1600" b="0" dirty="0">
                <a:latin typeface="Arial"/>
                <a:ea typeface="MS Gothic" charset="0"/>
                <a:cs typeface="Arial"/>
              </a:rPr>
              <a:t> </a:t>
            </a:r>
            <a:r>
              <a:rPr lang="en-GB" sz="1600" b="0" dirty="0" err="1">
                <a:latin typeface="Arial"/>
                <a:ea typeface="MS Gothic" charset="0"/>
                <a:cs typeface="Arial"/>
              </a:rPr>
              <a:t>dvper</a:t>
            </a:r>
            <a:r>
              <a:rPr lang="en-GB" sz="1600" b="0" dirty="0">
                <a:latin typeface="Arial"/>
                <a:ea typeface="MS Gothic" charset="0"/>
                <a:cs typeface="Arial"/>
              </a:rPr>
              <a:t> </a:t>
            </a:r>
            <a:r>
              <a:rPr lang="en-GB" sz="1600" b="0" dirty="0" err="1">
                <a:latin typeface="Arial"/>
                <a:ea typeface="MS Gothic" charset="0"/>
                <a:cs typeface="Arial"/>
              </a:rPr>
              <a:t>ou</a:t>
            </a:r>
            <a:r>
              <a:rPr lang="en-GB" sz="1600" b="0" dirty="0">
                <a:latin typeface="Arial"/>
                <a:ea typeface="MS Gothic" charset="0"/>
                <a:cs typeface="Arial"/>
              </a:rPr>
              <a:t> tester better innovation support tools pour les clusters. IP = innovation platform</a:t>
            </a:r>
          </a:p>
          <a:p>
            <a:pPr marL="284163" lvl="1" indent="-284163">
              <a:lnSpc>
                <a:spcPct val="90000"/>
              </a:lnSpc>
              <a:spcBef>
                <a:spcPts val="400"/>
              </a:spcBef>
              <a:buClr>
                <a:srgbClr val="339933"/>
              </a:buClr>
              <a:buFont typeface="Tahoma"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GB" sz="1600" dirty="0">
                <a:solidFill>
                  <a:srgbClr val="000090"/>
                </a:solidFill>
                <a:latin typeface="Arial"/>
                <a:ea typeface="MS Gothic" charset="0"/>
                <a:cs typeface="Arial"/>
              </a:rPr>
              <a:t>European Cluster Observatory</a:t>
            </a:r>
            <a:r>
              <a:rPr lang="en-GB" sz="1600" dirty="0">
                <a:solidFill>
                  <a:srgbClr val="C00000"/>
                </a:solidFill>
                <a:latin typeface="Arial"/>
                <a:ea typeface="MS Gothic" charset="0"/>
                <a:cs typeface="Arial"/>
              </a:rPr>
              <a:t> </a:t>
            </a:r>
            <a:r>
              <a:rPr lang="en-GB" sz="1600" b="0" dirty="0">
                <a:latin typeface="Arial"/>
                <a:ea typeface="MS Gothic" charset="0"/>
                <a:cs typeface="Arial"/>
              </a:rPr>
              <a:t>(Europe INNOVA) : provide statistical analysis and mapping of clusters across €, facilitate partnering of cluster org and cluster firms by acting as a fully-fledged information service</a:t>
            </a:r>
          </a:p>
          <a:p>
            <a:pPr marL="284163" lvl="1" indent="-284163">
              <a:lnSpc>
                <a:spcPct val="90000"/>
              </a:lnSpc>
              <a:spcBef>
                <a:spcPts val="400"/>
              </a:spcBef>
              <a:buClr>
                <a:srgbClr val="339933"/>
              </a:buClr>
              <a:buFont typeface="Tahoma"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GB" sz="1600" dirty="0">
                <a:solidFill>
                  <a:srgbClr val="000090"/>
                </a:solidFill>
                <a:latin typeface="Arial"/>
                <a:ea typeface="MS Gothic" charset="0"/>
                <a:cs typeface="Arial"/>
              </a:rPr>
              <a:t>European Cluster Policy Group </a:t>
            </a:r>
            <a:r>
              <a:rPr lang="en-GB" sz="1600" dirty="0">
                <a:latin typeface="Arial"/>
                <a:ea typeface="MS Gothic" charset="0"/>
                <a:cs typeface="Arial"/>
              </a:rPr>
              <a:t>composed of high-level experts looking into future challenges for cluster policies (€ + national level)</a:t>
            </a:r>
            <a:endParaRPr lang="en-GB" sz="1600" dirty="0">
              <a:latin typeface="Arial"/>
              <a:cs typeface="Arial"/>
            </a:endParaRPr>
          </a:p>
          <a:p>
            <a:pPr marL="0" indent="0" algn="just">
              <a:spcBef>
                <a:spcPts val="0"/>
              </a:spcBef>
              <a:buNone/>
            </a:pPr>
            <a:endParaRPr lang="en-GB" sz="2000" b="0" dirty="0">
              <a:solidFill>
                <a:srgbClr val="000090"/>
              </a:solidFill>
              <a:latin typeface="Arial"/>
              <a:cs typeface="Arial"/>
            </a:endParaRPr>
          </a:p>
        </p:txBody>
      </p:sp>
    </p:spTree>
    <p:extLst>
      <p:ext uri="{BB962C8B-B14F-4D97-AF65-F5344CB8AC3E}">
        <p14:creationId xmlns:p14="http://schemas.microsoft.com/office/powerpoint/2010/main" val="389329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0" y="545780"/>
            <a:ext cx="7200000" cy="492443"/>
          </a:xfrm>
          <a:solidFill>
            <a:schemeClr val="bg2">
              <a:lumMod val="20000"/>
              <a:lumOff val="80000"/>
            </a:schemeClr>
          </a:solidFill>
        </p:spPr>
        <p:txBody>
          <a:bodyPr/>
          <a:lstStyle/>
          <a:p>
            <a:pPr algn="l"/>
            <a:r>
              <a:rPr lang="en-GB" sz="2600" dirty="0">
                <a:latin typeface="Arial" charset="0"/>
                <a:ea typeface="MS Gothic" charset="0"/>
              </a:rPr>
              <a:t>European Cluster-Support Policy</a:t>
            </a:r>
            <a:r>
              <a:rPr lang="tr-TR" sz="2600" dirty="0">
                <a:latin typeface="Arial" charset="0"/>
                <a:ea typeface="MS Gothic" charset="0"/>
              </a:rPr>
              <a:t> P</a:t>
            </a:r>
            <a:r>
              <a:rPr lang="en-GB" sz="2600" dirty="0" err="1">
                <a:latin typeface="Arial" charset="0"/>
                <a:ea typeface="MS Gothic" charset="0"/>
              </a:rPr>
              <a:t>rojects</a:t>
            </a:r>
            <a:endParaRPr lang="en-GB" sz="2600" dirty="0">
              <a:latin typeface="Arial"/>
              <a:cs typeface="Arial"/>
            </a:endParaRPr>
          </a:p>
        </p:txBody>
      </p:sp>
      <p:sp>
        <p:nvSpPr>
          <p:cNvPr id="3" name="Content Placeholder 2"/>
          <p:cNvSpPr>
            <a:spLocks noGrp="1"/>
          </p:cNvSpPr>
          <p:nvPr>
            <p:ph idx="1"/>
          </p:nvPr>
        </p:nvSpPr>
        <p:spPr>
          <a:xfrm>
            <a:off x="1620000" y="1447800"/>
            <a:ext cx="7200000" cy="4226400"/>
          </a:xfrm>
        </p:spPr>
        <p:txBody>
          <a:bodyPr/>
          <a:lstStyle/>
          <a:p>
            <a:pPr marL="284163" lvl="1" indent="-284163">
              <a:lnSpc>
                <a:spcPct val="90000"/>
              </a:lnSpc>
              <a:spcBef>
                <a:spcPts val="500"/>
              </a:spcBef>
              <a:buClr>
                <a:srgbClr val="339933"/>
              </a:buClr>
              <a:buFont typeface="Tahoma" charset="0"/>
              <a:buChar char="–"/>
              <a:tabLst>
                <a:tab pos="449263" algn="l"/>
                <a:tab pos="812800" algn="l"/>
                <a:tab pos="1825625" algn="l"/>
                <a:tab pos="2740025" algn="l"/>
                <a:tab pos="3654425" algn="l"/>
                <a:tab pos="4568825" algn="l"/>
                <a:tab pos="5483225" algn="l"/>
                <a:tab pos="6397625" algn="l"/>
                <a:tab pos="7312025" algn="l"/>
                <a:tab pos="8226425" algn="l"/>
                <a:tab pos="9140825" algn="l"/>
                <a:tab pos="10055225" algn="l"/>
              </a:tabLst>
            </a:pPr>
            <a:r>
              <a:rPr lang="fr-FR" sz="1600" dirty="0">
                <a:solidFill>
                  <a:srgbClr val="000090"/>
                </a:solidFill>
                <a:latin typeface="Tahoma" charset="0"/>
                <a:ea typeface="MS Gothic" charset="0"/>
              </a:rPr>
              <a:t>Brain Flow </a:t>
            </a:r>
            <a:r>
              <a:rPr lang="fr-FR" sz="1600" dirty="0">
                <a:latin typeface="Tahoma" charset="0"/>
                <a:ea typeface="MS Gothic" charset="0"/>
              </a:rPr>
              <a:t>(</a:t>
            </a:r>
            <a:r>
              <a:rPr lang="en-US" sz="1600" b="0" dirty="0">
                <a:latin typeface="Tahoma" charset="0"/>
                <a:ea typeface="MS Gothic" charset="0"/>
              </a:rPr>
              <a:t>Brain Flow and Knowledge Transfer fostering Innovation in Border Regions) exchange best practices and experiences on interregional level in order to develop and introduce new or improved instruments to avoid or minimize brain-drain and simultaneously foster brain-gain.</a:t>
            </a:r>
          </a:p>
          <a:p>
            <a:pPr marL="284163" lvl="1" indent="-284163">
              <a:lnSpc>
                <a:spcPct val="90000"/>
              </a:lnSpc>
              <a:spcBef>
                <a:spcPts val="500"/>
              </a:spcBef>
              <a:buClr>
                <a:srgbClr val="339933"/>
              </a:buClr>
              <a:buFont typeface="Tahoma" charset="0"/>
              <a:buChar char="–"/>
              <a:tabLst>
                <a:tab pos="449263" algn="l"/>
                <a:tab pos="812800" algn="l"/>
                <a:tab pos="1825625" algn="l"/>
                <a:tab pos="2740025" algn="l"/>
                <a:tab pos="3654425" algn="l"/>
                <a:tab pos="4568825" algn="l"/>
                <a:tab pos="5483225" algn="l"/>
                <a:tab pos="6397625" algn="l"/>
                <a:tab pos="7312025" algn="l"/>
                <a:tab pos="8226425" algn="l"/>
                <a:tab pos="9140825" algn="l"/>
                <a:tab pos="10055225" algn="l"/>
              </a:tabLst>
            </a:pPr>
            <a:r>
              <a:rPr lang="fr-FR" sz="1600" dirty="0">
                <a:solidFill>
                  <a:srgbClr val="000090"/>
                </a:solidFill>
                <a:latin typeface="Tahoma" charset="0"/>
                <a:ea typeface="MS Gothic" charset="0"/>
              </a:rPr>
              <a:t>CREA.RE</a:t>
            </a:r>
            <a:r>
              <a:rPr lang="fr-FR" sz="1600" dirty="0">
                <a:solidFill>
                  <a:srgbClr val="C00000"/>
                </a:solidFill>
                <a:latin typeface="Tahoma" charset="0"/>
                <a:ea typeface="MS Gothic" charset="0"/>
              </a:rPr>
              <a:t> </a:t>
            </a:r>
            <a:r>
              <a:rPr lang="fr-FR" sz="1600" b="0" dirty="0">
                <a:latin typeface="Tahoma" charset="0"/>
                <a:ea typeface="MS Gothic" charset="0"/>
              </a:rPr>
              <a:t>(Creative Regions), creative economy</a:t>
            </a:r>
          </a:p>
          <a:p>
            <a:pPr marL="284163" lvl="1" indent="-284163">
              <a:lnSpc>
                <a:spcPct val="90000"/>
              </a:lnSpc>
              <a:spcBef>
                <a:spcPts val="500"/>
              </a:spcBef>
              <a:buClr>
                <a:srgbClr val="339933"/>
              </a:buClr>
              <a:buFont typeface="Tahoma" charset="0"/>
              <a:buChar char="–"/>
              <a:tabLst>
                <a:tab pos="449263" algn="l"/>
                <a:tab pos="812800" algn="l"/>
                <a:tab pos="1825625" algn="l"/>
                <a:tab pos="2740025" algn="l"/>
                <a:tab pos="3654425" algn="l"/>
                <a:tab pos="4568825" algn="l"/>
                <a:tab pos="5483225" algn="l"/>
                <a:tab pos="6397625" algn="l"/>
                <a:tab pos="7312025" algn="l"/>
                <a:tab pos="8226425" algn="l"/>
                <a:tab pos="9140825" algn="l"/>
                <a:tab pos="10055225" algn="l"/>
              </a:tabLst>
            </a:pPr>
            <a:r>
              <a:rPr lang="fr-FR" sz="1600" dirty="0">
                <a:solidFill>
                  <a:srgbClr val="000090"/>
                </a:solidFill>
                <a:latin typeface="Tahoma" charset="0"/>
                <a:ea typeface="MS Gothic" charset="0"/>
              </a:rPr>
              <a:t>SMART +</a:t>
            </a:r>
            <a:r>
              <a:rPr lang="fr-FR" sz="1600" dirty="0">
                <a:solidFill>
                  <a:srgbClr val="C00000"/>
                </a:solidFill>
                <a:latin typeface="Tahoma" charset="0"/>
                <a:ea typeface="MS Gothic" charset="0"/>
              </a:rPr>
              <a:t> </a:t>
            </a:r>
            <a:r>
              <a:rPr lang="fr-FR" sz="1600" b="0" dirty="0">
                <a:latin typeface="Tahoma" charset="0"/>
                <a:ea typeface="MS Gothic" charset="0"/>
              </a:rPr>
              <a:t>(Mini-Programme for Entrepreneurship and SME Innovation), focuses on </a:t>
            </a:r>
            <a:r>
              <a:rPr lang="en-US" sz="1600" b="0" dirty="0">
                <a:latin typeface="Tahoma" charset="0"/>
                <a:ea typeface="MS Gothic" charset="0"/>
              </a:rPr>
              <a:t>SMEs as the key force for the transition of economy based on traditional industries towards the knowledge-based economy.</a:t>
            </a:r>
          </a:p>
          <a:p>
            <a:pPr marL="284163" lvl="1" indent="-284163">
              <a:lnSpc>
                <a:spcPct val="90000"/>
              </a:lnSpc>
              <a:spcBef>
                <a:spcPts val="500"/>
              </a:spcBef>
              <a:buClr>
                <a:srgbClr val="339933"/>
              </a:buClr>
              <a:buFont typeface="Tahoma" charset="0"/>
              <a:buChar char="–"/>
              <a:tabLst>
                <a:tab pos="449263" algn="l"/>
                <a:tab pos="812800" algn="l"/>
                <a:tab pos="1825625" algn="l"/>
                <a:tab pos="2740025" algn="l"/>
                <a:tab pos="3654425" algn="l"/>
                <a:tab pos="4568825" algn="l"/>
                <a:tab pos="5483225" algn="l"/>
                <a:tab pos="6397625" algn="l"/>
                <a:tab pos="7312025" algn="l"/>
                <a:tab pos="8226425" algn="l"/>
                <a:tab pos="9140825" algn="l"/>
                <a:tab pos="10055225" algn="l"/>
              </a:tabLst>
            </a:pPr>
            <a:r>
              <a:rPr lang="en-US" sz="1600" dirty="0">
                <a:solidFill>
                  <a:srgbClr val="000090"/>
                </a:solidFill>
                <a:latin typeface="Tahoma" charset="0"/>
                <a:ea typeface="MS Gothic" charset="0"/>
              </a:rPr>
              <a:t>POOLING4CLUSTERS</a:t>
            </a:r>
            <a:r>
              <a:rPr lang="en-US" sz="1600" b="0" dirty="0">
                <a:latin typeface="Tahoma" charset="0"/>
                <a:ea typeface="MS Gothic" charset="0"/>
              </a:rPr>
              <a:t> </a:t>
            </a:r>
            <a:r>
              <a:rPr lang="en-US" sz="1600" dirty="0">
                <a:latin typeface="Tahoma" charset="0"/>
                <a:ea typeface="MS Gothic" charset="0"/>
              </a:rPr>
              <a:t>(</a:t>
            </a:r>
            <a:r>
              <a:rPr lang="en-US" sz="1600" b="0" dirty="0">
                <a:latin typeface="Tahoma" charset="0"/>
                <a:ea typeface="MS Gothic" charset="0"/>
              </a:rPr>
              <a:t>Best shared services for regional cluster initiative needs), analyse and share experiences regarding value added services provided by DAs in order to help CIs to be more efficient</a:t>
            </a:r>
          </a:p>
          <a:p>
            <a:pPr marL="284163" lvl="1" indent="-284163">
              <a:lnSpc>
                <a:spcPct val="90000"/>
              </a:lnSpc>
              <a:spcBef>
                <a:spcPts val="500"/>
              </a:spcBef>
              <a:buClr>
                <a:srgbClr val="339933"/>
              </a:buClr>
              <a:buFont typeface="Tahoma" charset="0"/>
              <a:buChar char="–"/>
              <a:tabLst>
                <a:tab pos="449263" algn="l"/>
                <a:tab pos="812800" algn="l"/>
                <a:tab pos="1825625" algn="l"/>
                <a:tab pos="2740025" algn="l"/>
                <a:tab pos="3654425" algn="l"/>
                <a:tab pos="4568825" algn="l"/>
                <a:tab pos="5483225" algn="l"/>
                <a:tab pos="6397625" algn="l"/>
                <a:tab pos="7312025" algn="l"/>
                <a:tab pos="8226425" algn="l"/>
                <a:tab pos="9140825" algn="l"/>
                <a:tab pos="10055225" algn="l"/>
              </a:tabLst>
            </a:pPr>
            <a:r>
              <a:rPr lang="en-US" sz="1600" dirty="0">
                <a:solidFill>
                  <a:srgbClr val="000090"/>
                </a:solidFill>
                <a:latin typeface="Tahoma" charset="0"/>
                <a:ea typeface="MS Gothic" charset="0"/>
              </a:rPr>
              <a:t>Know-Man </a:t>
            </a:r>
            <a:r>
              <a:rPr lang="en-US" sz="1600" b="0" dirty="0">
                <a:latin typeface="Tahoma" charset="0"/>
                <a:ea typeface="MS Gothic" charset="0"/>
              </a:rPr>
              <a:t>(Knowledge Network Management in Technology Parks), regional development and spatial innovation policies, knwoledge networks management</a:t>
            </a:r>
          </a:p>
          <a:p>
            <a:pPr marL="0" indent="0" algn="just">
              <a:spcBef>
                <a:spcPts val="0"/>
              </a:spcBef>
              <a:buNone/>
            </a:pPr>
            <a:endParaRPr lang="en-GB" sz="2000" b="0" dirty="0">
              <a:solidFill>
                <a:srgbClr val="000090"/>
              </a:solidFill>
              <a:latin typeface="Arial"/>
              <a:cs typeface="Arial"/>
            </a:endParaRPr>
          </a:p>
        </p:txBody>
      </p:sp>
    </p:spTree>
    <p:extLst>
      <p:ext uri="{BB962C8B-B14F-4D97-AF65-F5344CB8AC3E}">
        <p14:creationId xmlns:p14="http://schemas.microsoft.com/office/powerpoint/2010/main" val="297756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econd Presentation Eng">
  <a:themeElements>
    <a:clrScheme name="EU Star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U Star templat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U Star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U Star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U Star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U Star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U Star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U Star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U Star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U Star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U Star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U Star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U Star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U Star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5245</TotalTime>
  <Words>4103</Words>
  <Application>Microsoft Office PowerPoint</Application>
  <PresentationFormat>On-screen Show (4:3)</PresentationFormat>
  <Paragraphs>734</Paragraphs>
  <Slides>94</Slides>
  <Notes>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94</vt:i4>
      </vt:variant>
    </vt:vector>
  </HeadingPairs>
  <TitlesOfParts>
    <vt:vector size="107" baseType="lpstr">
      <vt:lpstr>MS Gothic</vt:lpstr>
      <vt:lpstr>ＭＳ Ｐゴシック</vt:lpstr>
      <vt:lpstr>Arial</vt:lpstr>
      <vt:lpstr>Arial Narrow</vt:lpstr>
      <vt:lpstr>Arial Rounded MT Bold</vt:lpstr>
      <vt:lpstr>Arial Unicode MS</vt:lpstr>
      <vt:lpstr>Calibri</vt:lpstr>
      <vt:lpstr>Calibri Light</vt:lpstr>
      <vt:lpstr>Tahoma</vt:lpstr>
      <vt:lpstr>Times New Roman</vt:lpstr>
      <vt:lpstr>Wingdings</vt:lpstr>
      <vt:lpstr>Second Presentation Eng</vt:lpstr>
      <vt:lpstr>Custom Design</vt:lpstr>
      <vt:lpstr>PowerPoint Presentation</vt:lpstr>
      <vt:lpstr>METHODOLOGY FOR CLUSTER ANALYSIS, CLUSTER DEVELOPMENT AND SUPPORT POLICIES </vt:lpstr>
      <vt:lpstr>PowerPoint Presentation</vt:lpstr>
      <vt:lpstr>Components </vt:lpstr>
      <vt:lpstr>PowerPoint Presentation</vt:lpstr>
      <vt:lpstr>Workshop Objective</vt:lpstr>
      <vt:lpstr>PowerPoint Presentation</vt:lpstr>
      <vt:lpstr>Workshop agenda </vt:lpstr>
      <vt:lpstr>PowerPoint Presentation</vt:lpstr>
      <vt:lpstr>SESSION ONE </vt:lpstr>
      <vt:lpstr>Cluster definition</vt:lpstr>
      <vt:lpstr>Cluster ecosystem </vt:lpstr>
      <vt:lpstr>Cluster ecosystem </vt:lpstr>
      <vt:lpstr>PowerPoint Presentation</vt:lpstr>
      <vt:lpstr>PowerPoint Presentation</vt:lpstr>
      <vt:lpstr>PowerPoint Presentation</vt:lpstr>
      <vt:lpstr>PowerPoint Presentation</vt:lpstr>
      <vt:lpstr>PowerPoint Presentation</vt:lpstr>
      <vt:lpstr>Clustering rationale</vt:lpstr>
      <vt:lpstr>Productivity</vt:lpstr>
      <vt:lpstr>Innovation</vt:lpstr>
      <vt:lpstr>Innovation</vt:lpstr>
      <vt:lpstr>Economies of scale</vt:lpstr>
      <vt:lpstr>Economies of Scope</vt:lpstr>
      <vt:lpstr>Business Formations</vt:lpstr>
      <vt:lpstr>EUROPEAN CLUSTERS</vt:lpstr>
      <vt:lpstr>ROC Clusters</vt:lpstr>
      <vt:lpstr>Turkey Clusters</vt:lpstr>
      <vt:lpstr>CLUSTERS POLICIES IN TCC</vt:lpstr>
      <vt:lpstr>Clusters and S3</vt:lpstr>
      <vt:lpstr>Clusters and the Eu policies</vt:lpstr>
      <vt:lpstr>SESSION TWO </vt:lpstr>
      <vt:lpstr>PowerPoint Presentation</vt:lpstr>
      <vt:lpstr>Cluster life cycle</vt:lpstr>
      <vt:lpstr>Cluster life cycle </vt:lpstr>
      <vt:lpstr>Cluster life cycle </vt:lpstr>
      <vt:lpstr>Cluster: Formalisation, Governance and Funding</vt:lpstr>
      <vt:lpstr>Elements that influence the growth of clusters</vt:lpstr>
      <vt:lpstr>Clusters and social capital </vt:lpstr>
      <vt:lpstr>PowerPoint Presentation</vt:lpstr>
      <vt:lpstr>Role of the government in cluster development</vt:lpstr>
      <vt:lpstr>Role of the government in cluster development</vt:lpstr>
      <vt:lpstr>Cluster policies </vt:lpstr>
      <vt:lpstr>PowerPoint Presentation</vt:lpstr>
      <vt:lpstr>Indirect Policies </vt:lpstr>
      <vt:lpstr>PowerPoint Presentation</vt:lpstr>
      <vt:lpstr>Direct Policies </vt:lpstr>
      <vt:lpstr>Cluster initiatives </vt:lpstr>
      <vt:lpstr>Cluster initiatives principles</vt:lpstr>
      <vt:lpstr>Cluster initiatives principles </vt:lpstr>
      <vt:lpstr>Cluster initiatives</vt:lpstr>
      <vt:lpstr>Cluster initiatives</vt:lpstr>
      <vt:lpstr>Cluster initiatives</vt:lpstr>
      <vt:lpstr>Cluster initiatives</vt:lpstr>
      <vt:lpstr>Monitoring </vt:lpstr>
      <vt:lpstr>Negative impacts of support policies </vt:lpstr>
      <vt:lpstr>Negative impacts of support policies </vt:lpstr>
      <vt:lpstr>Policies Best Practices </vt:lpstr>
      <vt:lpstr>SESSION THREE </vt:lpstr>
      <vt:lpstr>Sector selection for cluster support policies </vt:lpstr>
      <vt:lpstr>Sector selection for cluster support policies </vt:lpstr>
      <vt:lpstr>Sector selection for cluster support policies </vt:lpstr>
      <vt:lpstr>Sector selection for cluster support policies </vt:lpstr>
      <vt:lpstr>Sector selection for cluster support policies </vt:lpstr>
      <vt:lpstr>Sector selection for cluster support policies </vt:lpstr>
      <vt:lpstr>Sector selection for cluster support policies </vt:lpstr>
      <vt:lpstr>Sector selection for cluster support policies </vt:lpstr>
      <vt:lpstr>Sector selection for cluster support policies </vt:lpstr>
      <vt:lpstr>Sector selection for cluster support policies </vt:lpstr>
      <vt:lpstr>Sector selection for cluster support policies </vt:lpstr>
      <vt:lpstr>Sector selection for cluster support policies </vt:lpstr>
      <vt:lpstr>Sector selection for cluster support policies </vt:lpstr>
      <vt:lpstr>Sector selection for cluster support policies </vt:lpstr>
      <vt:lpstr>Sector selection for cluster support policies </vt:lpstr>
      <vt:lpstr>Sector selection for cluster support policies </vt:lpstr>
      <vt:lpstr>Sector selection for cluster support policies </vt:lpstr>
      <vt:lpstr>Sector selection for cluster support policies </vt:lpstr>
      <vt:lpstr>Sector selection for cluster support policies </vt:lpstr>
      <vt:lpstr>Sector selection for cluster support policies</vt:lpstr>
      <vt:lpstr>Clusters Development </vt:lpstr>
      <vt:lpstr>Cluster Selection</vt:lpstr>
      <vt:lpstr>PowerPoint Presentation</vt:lpstr>
      <vt:lpstr>Cluster Review</vt:lpstr>
      <vt:lpstr>Cluster Review</vt:lpstr>
      <vt:lpstr>Establish the Leadership group</vt:lpstr>
      <vt:lpstr>Establish the Leadership group</vt:lpstr>
      <vt:lpstr> Developing the Cluster’s Vision and Mission Statement </vt:lpstr>
      <vt:lpstr>Identify Strategic Milestones </vt:lpstr>
      <vt:lpstr>Action Plan </vt:lpstr>
      <vt:lpstr>Institutionalization </vt:lpstr>
      <vt:lpstr>Long-term Activities</vt:lpstr>
      <vt:lpstr>Resources</vt:lpstr>
      <vt:lpstr>European Cluster-Support Policy Projects</vt:lpstr>
      <vt:lpstr>European Cluster-Support Policy Projects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Niyal Ozturk</dc:creator>
  <cp:lastModifiedBy>Niyal Öztürk</cp:lastModifiedBy>
  <cp:revision>513</cp:revision>
  <cp:lastPrinted>2016-10-23T15:05:14Z</cp:lastPrinted>
  <dcterms:created xsi:type="dcterms:W3CDTF">2012-01-04T07:31:34Z</dcterms:created>
  <dcterms:modified xsi:type="dcterms:W3CDTF">2016-11-24T13:53:27Z</dcterms:modified>
</cp:coreProperties>
</file>