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71" r:id="rId3"/>
    <p:sldId id="272" r:id="rId4"/>
    <p:sldId id="312" r:id="rId5"/>
    <p:sldId id="273" r:id="rId6"/>
    <p:sldId id="274" r:id="rId7"/>
    <p:sldId id="298" r:id="rId8"/>
    <p:sldId id="299" r:id="rId9"/>
    <p:sldId id="300" r:id="rId10"/>
    <p:sldId id="314" r:id="rId11"/>
    <p:sldId id="315" r:id="rId12"/>
    <p:sldId id="275" r:id="rId13"/>
    <p:sldId id="259" r:id="rId14"/>
    <p:sldId id="260" r:id="rId15"/>
    <p:sldId id="279" r:id="rId16"/>
    <p:sldId id="270" r:id="rId17"/>
    <p:sldId id="261" r:id="rId18"/>
    <p:sldId id="262" r:id="rId19"/>
    <p:sldId id="317" r:id="rId20"/>
    <p:sldId id="264" r:id="rId21"/>
    <p:sldId id="316" r:id="rId22"/>
    <p:sldId id="266" r:id="rId23"/>
    <p:sldId id="267" r:id="rId24"/>
    <p:sldId id="319" r:id="rId25"/>
    <p:sldId id="276" r:id="rId26"/>
    <p:sldId id="277" r:id="rId27"/>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9" d="100"/>
          <a:sy n="69" d="100"/>
        </p:scale>
        <p:origin x="-546" y="-12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15.02.2017</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15.02.2017</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15.02.2017</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15.02.2017</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D9F75050-0E15-4C5B-92B0-66D068882F1F}" type="datetimeFigureOut">
              <a:rPr lang="tr-TR" smtClean="0"/>
              <a:pPr/>
              <a:t>15.02.2017</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D9F75050-0E15-4C5B-92B0-66D068882F1F}" type="datetimeFigureOut">
              <a:rPr lang="tr-TR" smtClean="0"/>
              <a:pPr/>
              <a:t>15.02.2017</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D9F75050-0E15-4C5B-92B0-66D068882F1F}" type="datetimeFigureOut">
              <a:rPr lang="tr-TR" smtClean="0"/>
              <a:pPr/>
              <a:t>15.02.2017</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D9F75050-0E15-4C5B-92B0-66D068882F1F}" type="datetimeFigureOut">
              <a:rPr lang="tr-TR" smtClean="0"/>
              <a:pPr/>
              <a:t>15.02.2017</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D9F75050-0E15-4C5B-92B0-66D068882F1F}" type="datetimeFigureOut">
              <a:rPr lang="tr-TR" smtClean="0"/>
              <a:pPr/>
              <a:t>15.02.2017</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15.02.2017</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15.02.2017</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F75050-0E15-4C5B-92B0-66D068882F1F}" type="datetimeFigureOut">
              <a:rPr lang="tr-TR" smtClean="0"/>
              <a:pPr/>
              <a:t>15.02.2017</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DEFA8C-F947-479F-BE07-76B6B3F80BF1}"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www.bodrumbaglari.com/Bagcilik.html"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verigo üzüm ile ilgili görsel sonucu"/>
          <p:cNvPicPr>
            <a:picLocks noChangeAspect="1" noChangeArrowheads="1"/>
          </p:cNvPicPr>
          <p:nvPr/>
        </p:nvPicPr>
        <p:blipFill>
          <a:blip r:embed="rId2"/>
          <a:srcRect/>
          <a:stretch>
            <a:fillRect/>
          </a:stretch>
        </p:blipFill>
        <p:spPr bwMode="auto">
          <a:xfrm>
            <a:off x="0" y="116258"/>
            <a:ext cx="9144000" cy="6741742"/>
          </a:xfrm>
          <a:prstGeom prst="rect">
            <a:avLst/>
          </a:prstGeom>
          <a:noFill/>
        </p:spPr>
      </p:pic>
      <p:sp>
        <p:nvSpPr>
          <p:cNvPr id="2" name="1 Başlık"/>
          <p:cNvSpPr>
            <a:spLocks noGrp="1"/>
          </p:cNvSpPr>
          <p:nvPr>
            <p:ph type="ctrTitle"/>
          </p:nvPr>
        </p:nvSpPr>
        <p:spPr>
          <a:xfrm>
            <a:off x="0" y="746818"/>
            <a:ext cx="9144000" cy="2394150"/>
          </a:xfrm>
        </p:spPr>
        <p:txBody>
          <a:bodyPr/>
          <a:lstStyle/>
          <a:p>
            <a:r>
              <a:rPr lang="tr-TR" b="1" dirty="0" smtClean="0"/>
              <a:t>ASMA YETİŞTİRİCİLİĞİ</a:t>
            </a:r>
            <a:endParaRPr lang="tr-TR" b="1" dirty="0"/>
          </a:p>
        </p:txBody>
      </p:sp>
      <p:sp>
        <p:nvSpPr>
          <p:cNvPr id="3" name="2 Alt Başlık"/>
          <p:cNvSpPr>
            <a:spLocks noGrp="1"/>
          </p:cNvSpPr>
          <p:nvPr>
            <p:ph type="subTitle" idx="1"/>
          </p:nvPr>
        </p:nvSpPr>
        <p:spPr/>
        <p:txBody>
          <a:bodyPr/>
          <a:lstStyle/>
          <a:p>
            <a:r>
              <a:rPr lang="tr-TR" b="1" dirty="0" smtClean="0">
                <a:solidFill>
                  <a:schemeClr val="tx1"/>
                </a:solidFill>
              </a:rPr>
              <a:t>Mehmet EMİNEL</a:t>
            </a:r>
          </a:p>
          <a:p>
            <a:r>
              <a:rPr lang="tr-TR" b="1" dirty="0" smtClean="0">
                <a:solidFill>
                  <a:schemeClr val="tx1"/>
                </a:solidFill>
              </a:rPr>
              <a:t>Tarım Dairesi- Girne</a:t>
            </a:r>
          </a:p>
          <a:p>
            <a:r>
              <a:rPr lang="tr-TR" b="1" dirty="0" smtClean="0">
                <a:solidFill>
                  <a:schemeClr val="tx1"/>
                </a:solidFill>
              </a:rPr>
              <a:t>2017</a:t>
            </a:r>
            <a:endParaRPr lang="tr-TR" b="1" dirty="0">
              <a:solidFill>
                <a:schemeClr val="tx1"/>
              </a:solidFill>
            </a:endParaRPr>
          </a:p>
        </p:txBody>
      </p:sp>
      <p:sp>
        <p:nvSpPr>
          <p:cNvPr id="2050" name="AutoShape 2" descr="verigo üzüm ile ilgili görsel sonucu"/>
          <p:cNvSpPr>
            <a:spLocks noChangeAspect="1" noChangeArrowheads="1"/>
          </p:cNvSpPr>
          <p:nvPr/>
        </p:nvSpPr>
        <p:spPr bwMode="auto">
          <a:xfrm>
            <a:off x="155575" y="-1012825"/>
            <a:ext cx="3524250" cy="2124075"/>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BUDAMA SONRASI</a:t>
            </a:r>
            <a:endParaRPr lang="tr-TR" dirty="0"/>
          </a:p>
        </p:txBody>
      </p:sp>
      <p:sp>
        <p:nvSpPr>
          <p:cNvPr id="3" name="2 İçerik Yer Tutucusu"/>
          <p:cNvSpPr>
            <a:spLocks noGrp="1"/>
          </p:cNvSpPr>
          <p:nvPr>
            <p:ph idx="1"/>
          </p:nvPr>
        </p:nvSpPr>
        <p:spPr>
          <a:xfrm>
            <a:off x="1" y="1600200"/>
            <a:ext cx="9144000" cy="5257800"/>
          </a:xfrm>
        </p:spPr>
        <p:txBody>
          <a:bodyPr>
            <a:normAutofit/>
          </a:bodyPr>
          <a:lstStyle/>
          <a:p>
            <a:r>
              <a:rPr lang="tr-TR" dirty="0" smtClean="0"/>
              <a:t>Açılan yaralar nem girmemesi için ahşap koruyucu, aşı macunu ile kapatılmalıdır.</a:t>
            </a:r>
          </a:p>
          <a:p>
            <a:r>
              <a:rPr lang="tr-TR" dirty="0" smtClean="0"/>
              <a:t>Budama artıkları mutlaka bağın arasından uzaklaştırılmalı ve imha edilmelidir.</a:t>
            </a:r>
          </a:p>
          <a:p>
            <a:r>
              <a:rPr lang="tr-TR" dirty="0" smtClean="0"/>
              <a:t>Maymuncuk, unlu bit, kabuklu bit v.s. İle mücadele için gövdedeki kabuklar soyulmalıdır.</a:t>
            </a:r>
          </a:p>
          <a:p>
            <a:r>
              <a:rPr lang="tr-TR" dirty="0" smtClean="0"/>
              <a:t>Budama sonrası bırakılan ürün çubukları terbiye sistemlerine uygun olarak tellere bağlanmalıdır.</a:t>
            </a:r>
          </a:p>
          <a:p>
            <a:r>
              <a:rPr lang="tr-TR" dirty="0" smtClean="0"/>
              <a:t>Budama sonrası </a:t>
            </a:r>
            <a:r>
              <a:rPr lang="tr-TR" b="1" dirty="0" smtClean="0"/>
              <a:t>% 4’lük bordo bulamacı </a:t>
            </a:r>
            <a:r>
              <a:rPr lang="tr-TR" dirty="0" smtClean="0"/>
              <a:t>atılmalıdır.</a:t>
            </a:r>
          </a:p>
          <a:p>
            <a:endParaRPr lang="tr-TR" dirty="0" smtClean="0"/>
          </a:p>
          <a:p>
            <a:endParaRPr lang="tr-T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b="1" dirty="0" smtClean="0"/>
              <a:t>YAZ BUDAMALARI</a:t>
            </a:r>
            <a:endParaRPr lang="tr-TR" b="1" dirty="0"/>
          </a:p>
        </p:txBody>
      </p:sp>
      <p:sp>
        <p:nvSpPr>
          <p:cNvPr id="3" name="2 İçerik Yer Tutucusu"/>
          <p:cNvSpPr>
            <a:spLocks noGrp="1"/>
          </p:cNvSpPr>
          <p:nvPr>
            <p:ph idx="1"/>
          </p:nvPr>
        </p:nvSpPr>
        <p:spPr>
          <a:xfrm>
            <a:off x="0" y="1643050"/>
            <a:ext cx="4357686" cy="5072097"/>
          </a:xfrm>
        </p:spPr>
        <p:txBody>
          <a:bodyPr/>
          <a:lstStyle/>
          <a:p>
            <a:pPr>
              <a:buNone/>
            </a:pPr>
            <a:r>
              <a:rPr lang="tr-TR" dirty="0" smtClean="0"/>
              <a:t>1.Obur ve filiz alma</a:t>
            </a:r>
          </a:p>
          <a:p>
            <a:pPr>
              <a:buNone/>
            </a:pPr>
            <a:r>
              <a:rPr lang="tr-TR" dirty="0" smtClean="0"/>
              <a:t>2.Koltuk sürgünü alma</a:t>
            </a:r>
          </a:p>
          <a:p>
            <a:pPr>
              <a:buNone/>
            </a:pPr>
            <a:r>
              <a:rPr lang="tr-TR" dirty="0" smtClean="0"/>
              <a:t>3.Uç ve Tepe alma</a:t>
            </a:r>
          </a:p>
          <a:p>
            <a:pPr>
              <a:buNone/>
            </a:pPr>
            <a:r>
              <a:rPr lang="tr-TR" dirty="0" smtClean="0"/>
              <a:t>4.Salkım seyreltmesi</a:t>
            </a:r>
          </a:p>
          <a:p>
            <a:pPr>
              <a:buNone/>
            </a:pPr>
            <a:r>
              <a:rPr lang="tr-TR" dirty="0" smtClean="0"/>
              <a:t>5.Bilezik alma</a:t>
            </a:r>
          </a:p>
          <a:p>
            <a:pPr>
              <a:buNone/>
            </a:pPr>
            <a:r>
              <a:rPr lang="tr-TR" dirty="0" smtClean="0"/>
              <a:t>6.Yaprak alma</a:t>
            </a:r>
            <a:endParaRPr lang="tr-T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Yaz Budamaları</a:t>
            </a:r>
            <a:endParaRPr lang="tr-TR" dirty="0"/>
          </a:p>
        </p:txBody>
      </p:sp>
      <p:pic>
        <p:nvPicPr>
          <p:cNvPr id="4" name="İçerik Yer Tutucusu 3"/>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1142976" y="1357298"/>
            <a:ext cx="6601747" cy="2543530"/>
          </a:xfrm>
        </p:spPr>
      </p:pic>
      <p:pic>
        <p:nvPicPr>
          <p:cNvPr id="5" name="Resim 5"/>
          <p:cNvPicPr>
            <a:picLocks noChangeAspect="1"/>
          </p:cNvPicPr>
          <p:nvPr/>
        </p:nvPicPr>
        <p:blipFill>
          <a:blip r:embed="rId3"/>
          <a:stretch>
            <a:fillRect/>
          </a:stretch>
        </p:blipFill>
        <p:spPr>
          <a:xfrm>
            <a:off x="1357290" y="3857628"/>
            <a:ext cx="6288002" cy="227871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857224" y="3571876"/>
            <a:ext cx="6989110" cy="2989482"/>
          </a:xfrm>
        </p:spPr>
      </p:pic>
      <p:pic>
        <p:nvPicPr>
          <p:cNvPr id="6" name="Resim 5"/>
          <p:cNvPicPr>
            <a:picLocks noChangeAspect="1"/>
          </p:cNvPicPr>
          <p:nvPr/>
        </p:nvPicPr>
        <p:blipFill>
          <a:blip r:embed="rId3"/>
          <a:stretch>
            <a:fillRect/>
          </a:stretch>
        </p:blipFill>
        <p:spPr>
          <a:xfrm>
            <a:off x="1500166" y="0"/>
            <a:ext cx="5661319" cy="3317179"/>
          </a:xfrm>
          <a:prstGeom prst="rect">
            <a:avLst/>
          </a:prstGeom>
        </p:spPr>
      </p:pic>
    </p:spTree>
    <p:extLst>
      <p:ext uri="{BB962C8B-B14F-4D97-AF65-F5344CB8AC3E}">
        <p14:creationId xmlns="" xmlns:p14="http://schemas.microsoft.com/office/powerpoint/2010/main" val="2777934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1475655" y="404664"/>
            <a:ext cx="5928817" cy="3778313"/>
          </a:xfrm>
        </p:spPr>
      </p:pic>
      <p:pic>
        <p:nvPicPr>
          <p:cNvPr id="5" name="Resim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187624" y="4292214"/>
            <a:ext cx="6216848" cy="2344639"/>
          </a:xfrm>
          <a:prstGeom prst="rect">
            <a:avLst/>
          </a:prstGeom>
        </p:spPr>
      </p:pic>
    </p:spTree>
    <p:extLst>
      <p:ext uri="{BB962C8B-B14F-4D97-AF65-F5344CB8AC3E}">
        <p14:creationId xmlns="" xmlns:p14="http://schemas.microsoft.com/office/powerpoint/2010/main" val="3884668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188500" y="449395"/>
            <a:ext cx="8703980" cy="5955356"/>
          </a:xfrm>
          <a:prstGeom prst="rect">
            <a:avLst/>
          </a:prstGeom>
        </p:spPr>
      </p:pic>
      <p:sp>
        <p:nvSpPr>
          <p:cNvPr id="3" name="İçerik Yer Tutucusu 2"/>
          <p:cNvSpPr>
            <a:spLocks noGrp="1"/>
          </p:cNvSpPr>
          <p:nvPr>
            <p:ph idx="1"/>
          </p:nvPr>
        </p:nvSpPr>
        <p:spPr/>
        <p:txBody>
          <a:bodyPr/>
          <a:lstStyle/>
          <a:p>
            <a:pPr marL="0" indent="0">
              <a:buNone/>
            </a:pPr>
            <a:endParaRPr lang="tr-TR" dirty="0" smtClean="0"/>
          </a:p>
          <a:p>
            <a:pPr marL="0" indent="0">
              <a:buNone/>
            </a:pPr>
            <a:endParaRPr lang="tr-TR" dirty="0"/>
          </a:p>
          <a:p>
            <a:pPr marL="0" indent="0">
              <a:buNone/>
            </a:pPr>
            <a:endParaRPr lang="tr-TR" dirty="0" smtClean="0"/>
          </a:p>
          <a:p>
            <a:pPr marL="0" indent="0">
              <a:buNone/>
            </a:pPr>
            <a:endParaRPr lang="tr-TR" dirty="0"/>
          </a:p>
          <a:p>
            <a:pPr marL="0" indent="0">
              <a:buNone/>
            </a:pPr>
            <a:r>
              <a:rPr lang="tr-TR" dirty="0" smtClean="0"/>
              <a:t>				</a:t>
            </a:r>
          </a:p>
          <a:p>
            <a:pPr marL="0" indent="0">
              <a:buNone/>
            </a:pPr>
            <a:endParaRPr lang="tr-TR" dirty="0"/>
          </a:p>
          <a:p>
            <a:pPr marL="0" indent="0">
              <a:buNone/>
            </a:pPr>
            <a:r>
              <a:rPr lang="tr-TR" dirty="0" smtClean="0"/>
              <a:t>                                  Yaprak Alma</a:t>
            </a:r>
            <a:endParaRPr lang="tr-TR" dirty="0"/>
          </a:p>
        </p:txBody>
      </p:sp>
    </p:spTree>
    <p:extLst>
      <p:ext uri="{BB962C8B-B14F-4D97-AF65-F5344CB8AC3E}">
        <p14:creationId xmlns="" xmlns:p14="http://schemas.microsoft.com/office/powerpoint/2010/main" val="36247635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0" y="0"/>
            <a:ext cx="9144000" cy="857232"/>
          </a:xfrm>
        </p:spPr>
        <p:txBody>
          <a:bodyPr/>
          <a:lstStyle/>
          <a:p>
            <a:r>
              <a:rPr lang="tr-TR" dirty="0" smtClean="0"/>
              <a:t>TERBİYE SİSTEMLERİ</a:t>
            </a:r>
            <a:endParaRPr lang="tr-TR" dirty="0"/>
          </a:p>
        </p:txBody>
      </p:sp>
      <p:sp>
        <p:nvSpPr>
          <p:cNvPr id="3" name="2 İçerik Yer Tutucusu"/>
          <p:cNvSpPr>
            <a:spLocks noGrp="1"/>
          </p:cNvSpPr>
          <p:nvPr>
            <p:ph idx="1"/>
          </p:nvPr>
        </p:nvSpPr>
        <p:spPr>
          <a:xfrm>
            <a:off x="0" y="1000108"/>
            <a:ext cx="9144000" cy="5857892"/>
          </a:xfrm>
        </p:spPr>
        <p:txBody>
          <a:bodyPr>
            <a:normAutofit fontScale="47500" lnSpcReduction="20000"/>
          </a:bodyPr>
          <a:lstStyle/>
          <a:p>
            <a:r>
              <a:rPr lang="tr-TR" dirty="0" smtClean="0"/>
              <a:t>Asmaya verilecek terbiye şekli mümkün olan en kısa sürede tamamlanmalıdır. Bu süre, terbiye şeklinin ne olduğuyla da alakalıdır. Mesela kordon terbiye şekli normal şartlarda, asma eğer aşılı dikilmişse ikinci yılında, </a:t>
            </a:r>
            <a:r>
              <a:rPr lang="tr-TR" dirty="0" smtClean="0">
                <a:hlinkClick r:id="rId2"/>
              </a:rPr>
              <a:t>anaç olarak dikilmiş ise, aşılanmasından sonraki sonbahara kadar genellikle büyük ölçüde tamamlanmış olurlar.</a:t>
            </a:r>
            <a:r>
              <a:rPr lang="tr-TR" dirty="0" smtClean="0"/>
              <a:t> Dikimden sonra asmaya terbiye şekli verilmesi kolaydır. Geç kalırsa zaman kaybı olur, ürün kaybı olur. İşi daha başlangıçta kolay olduğu dönemde halletmek varken, geç kalmasıyla karmaşık ve zor bir iş haline dönüşebilir ki, buna da hiç gerek yoktur. </a:t>
            </a:r>
          </a:p>
          <a:p>
            <a:r>
              <a:rPr lang="tr-TR" dirty="0" smtClean="0"/>
              <a:t>Terbiye şekilleri; İklim, toprak, yer ve yöney, üzüm çeşidi, anaç ve mekanizasyon gibi faktörlerle yakından ilgilidir. Yani şöyle de diyebiliriz; Uygun bir terbiye şeklinden beklenen faydaların ne olduğu, terbiye şeklinin ne olacağı üzerinde etkendir. Peki, uygun bir terbiye şeklinden beklenen faydalar nelerdir? </a:t>
            </a:r>
          </a:p>
          <a:p>
            <a:r>
              <a:rPr lang="tr-TR" b="1" dirty="0" smtClean="0"/>
              <a:t>1. </a:t>
            </a:r>
            <a:r>
              <a:rPr lang="tr-TR" dirty="0" smtClean="0"/>
              <a:t>Terbiye şekli;</a:t>
            </a:r>
            <a:r>
              <a:rPr lang="tr-TR" b="1" dirty="0" smtClean="0"/>
              <a:t> </a:t>
            </a:r>
            <a:r>
              <a:rPr lang="tr-TR" dirty="0" smtClean="0"/>
              <a:t>Kış budaması, toprak işleme, hastalık ve zararlılarla mücadele, sulama ve gübreleme, hasat gibi kültürel uygulamaların kolaylaştırılması ve daha az masrafla gerçekleştirilmesine (mekanizasyona) olanak sağlamalıdır.</a:t>
            </a:r>
          </a:p>
          <a:p>
            <a:r>
              <a:rPr lang="tr-TR" b="1" dirty="0" smtClean="0"/>
              <a:t>2.</a:t>
            </a:r>
            <a:r>
              <a:rPr lang="tr-TR" dirty="0" smtClean="0"/>
              <a:t> Asmaların çevrenin olumlu etkilerinden en fazla, olumsuz etkilerinden en az şekilde etkilenmelerini sağlamalıdır.Yani asmaların; don, dolu, rüzgar, yüksek ve düşük nem, şiddetli güneş ışığı vb. olumsuz iklim koşullarından en az düzeyde etkilenmesine, asma organlarının güneşten en etkili şekilde yararlanmasına olanak sağlamalıdır.</a:t>
            </a:r>
          </a:p>
          <a:p>
            <a:r>
              <a:rPr lang="tr-TR" b="1" dirty="0" smtClean="0"/>
              <a:t>3. </a:t>
            </a:r>
            <a:r>
              <a:rPr lang="tr-TR" dirty="0" smtClean="0"/>
              <a:t>Terbiye şekli, dalların ve sürgünlerin omca üzerinde düzgün bir şekilde dağılımını sağlamalı ve bu dağılım, büyüme ve gelişme ile verimlilik arasındaki fizyolojik dengenin korunmasına, verim ve kaliteyi doğrudan etkileyen yaprak alanının optimal düzeyde arttırılmasına olanak sağlamalıdır.</a:t>
            </a:r>
          </a:p>
          <a:p>
            <a:r>
              <a:rPr lang="tr-TR" b="1" dirty="0" smtClean="0"/>
              <a:t>4. </a:t>
            </a:r>
            <a:r>
              <a:rPr lang="tr-TR" dirty="0" smtClean="0"/>
              <a:t>Yaz budamalarına duyulan gereksinimin en aza indirilmesini sağlamalıdır. Asma üzerindeki sürgün ve dalların karmakarışık büyümesi, düzgün dağılmış olanlara göre daha fazla yaz budaması işi gerektirir.</a:t>
            </a:r>
          </a:p>
          <a:p>
            <a:r>
              <a:rPr lang="tr-TR" b="1" dirty="0" smtClean="0"/>
              <a:t>5.</a:t>
            </a:r>
            <a:r>
              <a:rPr lang="tr-TR" dirty="0" smtClean="0"/>
              <a:t> Terbiye şeklinin, asmaya verilmesi ve devam ettirilmesi kolay olmalıdır. Yani gerek ilk şeklini verirken, gerekse sonraki yıllarda bunu devam ettirirken, budama bir problem haline gelmemeli, anlaşılabilir olmalıdır. Ayrıca seçilen terbiye şekli gelişen teknoloji ve yeni tekniklerin uygulanmasına elverişli olmalıdır</a:t>
            </a:r>
            <a:endParaRPr lang="tr-T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TERBİYE SİSTEMLERİ ÇEŞİTLERİ</a:t>
            </a:r>
            <a:endParaRPr lang="tr-TR" dirty="0"/>
          </a:p>
        </p:txBody>
      </p:sp>
      <p:sp>
        <p:nvSpPr>
          <p:cNvPr id="3" name="İçerik Yer Tutucusu 2"/>
          <p:cNvSpPr>
            <a:spLocks noGrp="1"/>
          </p:cNvSpPr>
          <p:nvPr>
            <p:ph idx="1"/>
          </p:nvPr>
        </p:nvSpPr>
        <p:spPr>
          <a:xfrm>
            <a:off x="0" y="1628800"/>
            <a:ext cx="9144000" cy="4525963"/>
          </a:xfrm>
        </p:spPr>
        <p:txBody>
          <a:bodyPr/>
          <a:lstStyle/>
          <a:p>
            <a:pPr marL="0" indent="0">
              <a:buNone/>
            </a:pPr>
            <a:r>
              <a:rPr lang="tr-TR" dirty="0" smtClean="0"/>
              <a:t>A) Uzun Süre Destek Sistemine İhtiyaç Göstermeyen Terbiye Sistemleri : Baş , </a:t>
            </a:r>
            <a:r>
              <a:rPr lang="tr-TR" dirty="0" err="1" smtClean="0"/>
              <a:t>Goble</a:t>
            </a:r>
            <a:endParaRPr lang="tr-TR" dirty="0" smtClean="0"/>
          </a:p>
          <a:p>
            <a:endParaRPr lang="tr-TR" dirty="0"/>
          </a:p>
          <a:p>
            <a:pPr marL="0" indent="0">
              <a:buNone/>
            </a:pPr>
            <a:r>
              <a:rPr lang="tr-TR" dirty="0" smtClean="0"/>
              <a:t>B)Telli Sistemler</a:t>
            </a:r>
          </a:p>
          <a:p>
            <a:pPr marL="0" indent="0">
              <a:buNone/>
            </a:pPr>
            <a:r>
              <a:rPr lang="tr-TR" dirty="0" smtClean="0"/>
              <a:t>1.Dik Yüzey oluşturan sistemler: Kordon, </a:t>
            </a:r>
            <a:r>
              <a:rPr lang="tr-TR" dirty="0" err="1" smtClean="0"/>
              <a:t>Guyot</a:t>
            </a:r>
            <a:r>
              <a:rPr lang="tr-TR" dirty="0" smtClean="0"/>
              <a:t> </a:t>
            </a:r>
            <a:r>
              <a:rPr lang="tr-TR" dirty="0" err="1" smtClean="0"/>
              <a:t>v.b</a:t>
            </a:r>
            <a:r>
              <a:rPr lang="tr-TR" dirty="0" smtClean="0"/>
              <a:t>.</a:t>
            </a:r>
          </a:p>
          <a:p>
            <a:pPr marL="0" indent="0">
              <a:buNone/>
            </a:pPr>
            <a:r>
              <a:rPr lang="tr-TR" dirty="0" smtClean="0"/>
              <a:t>2.Eğik Yüzey oluşturan sistemler: Y ,telli </a:t>
            </a:r>
            <a:r>
              <a:rPr lang="tr-TR" dirty="0" err="1" smtClean="0"/>
              <a:t>goble</a:t>
            </a:r>
            <a:r>
              <a:rPr lang="tr-TR" dirty="0" smtClean="0"/>
              <a:t>, büyük t  </a:t>
            </a:r>
          </a:p>
          <a:p>
            <a:pPr>
              <a:buNone/>
            </a:pPr>
            <a:r>
              <a:rPr lang="tr-TR" dirty="0" smtClean="0"/>
              <a:t>3.Yatay yüzey oluşturan sistemler: </a:t>
            </a:r>
            <a:r>
              <a:rPr lang="tr-TR" dirty="0" err="1" smtClean="0"/>
              <a:t>Talvar</a:t>
            </a:r>
            <a:endParaRPr lang="tr-TR" dirty="0"/>
          </a:p>
        </p:txBody>
      </p:sp>
    </p:spTree>
    <p:extLst>
      <p:ext uri="{BB962C8B-B14F-4D97-AF65-F5344CB8AC3E}">
        <p14:creationId xmlns="" xmlns:p14="http://schemas.microsoft.com/office/powerpoint/2010/main" val="1027576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pPr marL="0" indent="0">
              <a:buNone/>
            </a:pPr>
            <a:r>
              <a:rPr lang="tr-TR" b="1" dirty="0" smtClean="0"/>
              <a:t>GOBLE</a:t>
            </a:r>
            <a:endParaRPr lang="tr-TR" b="1" dirty="0"/>
          </a:p>
        </p:txBody>
      </p:sp>
      <p:pic>
        <p:nvPicPr>
          <p:cNvPr id="4" name="Resim 3"/>
          <p:cNvPicPr>
            <a:picLocks noChangeAspect="1"/>
          </p:cNvPicPr>
          <p:nvPr/>
        </p:nvPicPr>
        <p:blipFill>
          <a:blip r:embed="rId2"/>
          <a:stretch>
            <a:fillRect/>
          </a:stretch>
        </p:blipFill>
        <p:spPr>
          <a:xfrm>
            <a:off x="285720" y="2285992"/>
            <a:ext cx="3800959" cy="3653062"/>
          </a:xfrm>
          <a:prstGeom prst="rect">
            <a:avLst/>
          </a:prstGeom>
        </p:spPr>
      </p:pic>
      <p:pic>
        <p:nvPicPr>
          <p:cNvPr id="5" name="Resim 4"/>
          <p:cNvPicPr>
            <a:picLocks noChangeAspect="1"/>
          </p:cNvPicPr>
          <p:nvPr/>
        </p:nvPicPr>
        <p:blipFill>
          <a:blip r:embed="rId3"/>
          <a:stretch>
            <a:fillRect/>
          </a:stretch>
        </p:blipFill>
        <p:spPr>
          <a:xfrm>
            <a:off x="4258159" y="2283709"/>
            <a:ext cx="4855955" cy="3646225"/>
          </a:xfrm>
          <a:prstGeom prst="rect">
            <a:avLst/>
          </a:prstGeom>
        </p:spPr>
      </p:pic>
    </p:spTree>
    <p:extLst>
      <p:ext uri="{BB962C8B-B14F-4D97-AF65-F5344CB8AC3E}">
        <p14:creationId xmlns="" xmlns:p14="http://schemas.microsoft.com/office/powerpoint/2010/main" val="4051152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b="1" dirty="0" smtClean="0"/>
              <a:t>TELLİ TERBİYE SİSTEMLERİ </a:t>
            </a:r>
            <a:endParaRPr lang="tr-TR" b="1" dirty="0"/>
          </a:p>
        </p:txBody>
      </p:sp>
      <p:sp>
        <p:nvSpPr>
          <p:cNvPr id="3" name="2 İçerik Yer Tutucusu"/>
          <p:cNvSpPr>
            <a:spLocks noGrp="1"/>
          </p:cNvSpPr>
          <p:nvPr>
            <p:ph idx="1"/>
          </p:nvPr>
        </p:nvSpPr>
        <p:spPr>
          <a:xfrm>
            <a:off x="457200" y="1600200"/>
            <a:ext cx="3757610" cy="4525963"/>
          </a:xfrm>
        </p:spPr>
        <p:txBody>
          <a:bodyPr/>
          <a:lstStyle/>
          <a:p>
            <a:pPr>
              <a:buNone/>
            </a:pPr>
            <a:r>
              <a:rPr lang="tr-TR" dirty="0" smtClean="0"/>
              <a:t>1. Kordon terbiye</a:t>
            </a:r>
          </a:p>
          <a:p>
            <a:pPr>
              <a:buNone/>
            </a:pPr>
            <a:r>
              <a:rPr lang="tr-TR" dirty="0" smtClean="0"/>
              <a:t>2. </a:t>
            </a:r>
            <a:r>
              <a:rPr lang="tr-TR" dirty="0" err="1" smtClean="0"/>
              <a:t>Lenz</a:t>
            </a:r>
            <a:r>
              <a:rPr lang="tr-TR" dirty="0" smtClean="0"/>
              <a:t> </a:t>
            </a:r>
            <a:r>
              <a:rPr lang="tr-TR" dirty="0" err="1" smtClean="0"/>
              <a:t>mozer</a:t>
            </a:r>
            <a:r>
              <a:rPr lang="tr-TR" dirty="0" smtClean="0"/>
              <a:t> terbiye</a:t>
            </a:r>
          </a:p>
          <a:p>
            <a:pPr>
              <a:buNone/>
            </a:pPr>
            <a:r>
              <a:rPr lang="tr-TR" dirty="0" smtClean="0"/>
              <a:t>3. </a:t>
            </a:r>
            <a:r>
              <a:rPr lang="tr-TR" dirty="0" smtClean="0"/>
              <a:t>Avustralya terbiye</a:t>
            </a:r>
            <a:endParaRPr lang="tr-TR" dirty="0" smtClean="0"/>
          </a:p>
          <a:p>
            <a:pPr>
              <a:buNone/>
            </a:pPr>
            <a:r>
              <a:rPr lang="tr-TR" dirty="0" smtClean="0"/>
              <a:t>4. </a:t>
            </a:r>
            <a:r>
              <a:rPr lang="tr-TR" dirty="0" smtClean="0"/>
              <a:t>Çift T </a:t>
            </a:r>
            <a:r>
              <a:rPr lang="tr-TR" dirty="0" smtClean="0"/>
              <a:t>terbiye</a:t>
            </a:r>
          </a:p>
          <a:p>
            <a:pPr>
              <a:buNone/>
            </a:pPr>
            <a:r>
              <a:rPr lang="tr-TR" dirty="0" smtClean="0"/>
              <a:t>5. </a:t>
            </a:r>
            <a:r>
              <a:rPr lang="tr-TR" dirty="0" smtClean="0"/>
              <a:t>Y </a:t>
            </a:r>
            <a:r>
              <a:rPr lang="tr-TR" dirty="0" smtClean="0"/>
              <a:t>terbiye</a:t>
            </a:r>
            <a:endParaRPr lang="tr-TR" dirty="0" smtClean="0"/>
          </a:p>
          <a:p>
            <a:pPr>
              <a:buNone/>
            </a:pPr>
            <a:r>
              <a:rPr lang="tr-TR" dirty="0" smtClean="0"/>
              <a:t>6</a:t>
            </a:r>
            <a:r>
              <a:rPr lang="tr-TR" dirty="0" smtClean="0"/>
              <a:t>. </a:t>
            </a:r>
            <a:r>
              <a:rPr lang="tr-TR" dirty="0" err="1" smtClean="0"/>
              <a:t>Talvar</a:t>
            </a:r>
            <a:r>
              <a:rPr lang="tr-TR" dirty="0" smtClean="0"/>
              <a:t> </a:t>
            </a:r>
            <a:r>
              <a:rPr lang="tr-TR" dirty="0" smtClean="0"/>
              <a:t>terbiye</a:t>
            </a:r>
          </a:p>
          <a:p>
            <a:endParaRPr lang="tr-T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0" y="0"/>
            <a:ext cx="9144000" cy="6858000"/>
          </a:xfrm>
        </p:spPr>
        <p:txBody>
          <a:bodyPr>
            <a:normAutofit lnSpcReduction="10000"/>
          </a:bodyPr>
          <a:lstStyle/>
          <a:p>
            <a:pPr>
              <a:buNone/>
            </a:pPr>
            <a:r>
              <a:rPr lang="tr-TR" dirty="0" smtClean="0"/>
              <a:t>		</a:t>
            </a:r>
            <a:r>
              <a:rPr lang="tr-TR" b="1" dirty="0" smtClean="0">
                <a:solidFill>
                  <a:srgbClr val="0070C0"/>
                </a:solidFill>
              </a:rPr>
              <a:t>Asmanın Ekolojik İstekleri</a:t>
            </a:r>
          </a:p>
          <a:p>
            <a:pPr>
              <a:buNone/>
            </a:pPr>
            <a:r>
              <a:rPr lang="tr-TR" b="1" dirty="0" smtClean="0"/>
              <a:t>Sıcaklık:</a:t>
            </a:r>
            <a:r>
              <a:rPr lang="tr-TR" dirty="0" smtClean="0"/>
              <a:t> + 10 C’ </a:t>
            </a:r>
            <a:r>
              <a:rPr lang="tr-TR" dirty="0" err="1" smtClean="0"/>
              <a:t>nın</a:t>
            </a:r>
            <a:r>
              <a:rPr lang="tr-TR" dirty="0" smtClean="0"/>
              <a:t> üzerinde sıcaklık ister.</a:t>
            </a:r>
          </a:p>
          <a:p>
            <a:pPr>
              <a:buNone/>
            </a:pPr>
            <a:r>
              <a:rPr lang="tr-TR" b="1" dirty="0" smtClean="0"/>
              <a:t>Yağış: </a:t>
            </a:r>
            <a:r>
              <a:rPr lang="tr-TR" dirty="0" smtClean="0"/>
              <a:t>500-600 mm yağış </a:t>
            </a:r>
            <a:r>
              <a:rPr lang="tr-TR" dirty="0" err="1" smtClean="0"/>
              <a:t>idealdır</a:t>
            </a:r>
            <a:r>
              <a:rPr lang="tr-TR" dirty="0" smtClean="0"/>
              <a:t>.</a:t>
            </a:r>
          </a:p>
          <a:p>
            <a:pPr>
              <a:buNone/>
            </a:pPr>
            <a:r>
              <a:rPr lang="tr-TR" b="1" dirty="0" smtClean="0"/>
              <a:t>Güneşleme: </a:t>
            </a:r>
            <a:r>
              <a:rPr lang="tr-TR" dirty="0" err="1" smtClean="0"/>
              <a:t>Erkencilik</a:t>
            </a:r>
            <a:r>
              <a:rPr lang="tr-TR" dirty="0" smtClean="0"/>
              <a:t> istenen yerlerde Güney, Güneydoğu ve güneybatı yönleri öncelikle seçilmelidir.</a:t>
            </a:r>
          </a:p>
          <a:p>
            <a:pPr>
              <a:buNone/>
            </a:pPr>
            <a:r>
              <a:rPr lang="tr-TR" b="1" dirty="0" smtClean="0"/>
              <a:t>Rüzgarlar:</a:t>
            </a:r>
            <a:r>
              <a:rPr lang="tr-TR" dirty="0" smtClean="0"/>
              <a:t> Sürgünlere zarar verecek şiddetli rüzgarları  istenmez.</a:t>
            </a:r>
          </a:p>
          <a:p>
            <a:pPr>
              <a:buNone/>
            </a:pPr>
            <a:r>
              <a:rPr lang="tr-TR" b="1" dirty="0" smtClean="0">
                <a:solidFill>
                  <a:srgbClr val="0070C0"/>
                </a:solidFill>
              </a:rPr>
              <a:t>Toprak İsteği:</a:t>
            </a:r>
            <a:r>
              <a:rPr lang="tr-TR" dirty="0" smtClean="0">
                <a:solidFill>
                  <a:srgbClr val="0070C0"/>
                </a:solidFill>
              </a:rPr>
              <a:t> </a:t>
            </a:r>
            <a:r>
              <a:rPr lang="tr-TR" dirty="0" smtClean="0"/>
              <a:t>Asma değişik toprak tiplerinde uyum yeteneği yüksek olan bir bitki türü olmakla birlikte tınlı veya kumlu-tınlı topraklarda en yüksek randıman alınmaktadır. Toprağın en az 60-70 cm toprak derinliğe sahip olması, bir miktar kireç ve organik madde içermesi istenir.</a:t>
            </a:r>
            <a:endParaRPr lang="tr-T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3949" y="84424"/>
            <a:ext cx="8229600" cy="1143000"/>
          </a:xfrm>
        </p:spPr>
        <p:txBody>
          <a:bodyPr/>
          <a:lstStyle/>
          <a:p>
            <a:r>
              <a:rPr lang="tr-TR" b="1" dirty="0" smtClean="0"/>
              <a:t>KORDON TERBİYE</a:t>
            </a:r>
            <a:endParaRPr lang="tr-TR" b="1" dirty="0"/>
          </a:p>
        </p:txBody>
      </p:sp>
      <p:pic>
        <p:nvPicPr>
          <p:cNvPr id="9" name="İçerik Yer Tutucusu 8"/>
          <p:cNvPicPr>
            <a:picLocks noGrp="1" noChangeAspect="1"/>
          </p:cNvPicPr>
          <p:nvPr>
            <p:ph idx="1"/>
          </p:nvPr>
        </p:nvPicPr>
        <p:blipFill>
          <a:blip r:embed="rId2"/>
          <a:stretch>
            <a:fillRect/>
          </a:stretch>
        </p:blipFill>
        <p:spPr>
          <a:xfrm>
            <a:off x="3935589" y="3786487"/>
            <a:ext cx="5208411" cy="3052310"/>
          </a:xfrm>
          <a:prstGeom prst="rect">
            <a:avLst/>
          </a:prstGeom>
        </p:spPr>
      </p:pic>
      <p:pic>
        <p:nvPicPr>
          <p:cNvPr id="8" name="Resim 7"/>
          <p:cNvPicPr>
            <a:picLocks noChangeAspect="1"/>
          </p:cNvPicPr>
          <p:nvPr/>
        </p:nvPicPr>
        <p:blipFill>
          <a:blip r:embed="rId3"/>
          <a:stretch>
            <a:fillRect/>
          </a:stretch>
        </p:blipFill>
        <p:spPr>
          <a:xfrm>
            <a:off x="323528" y="908720"/>
            <a:ext cx="3550942" cy="4273167"/>
          </a:xfrm>
          <a:prstGeom prst="rect">
            <a:avLst/>
          </a:prstGeom>
        </p:spPr>
      </p:pic>
    </p:spTree>
    <p:extLst>
      <p:ext uri="{BB962C8B-B14F-4D97-AF65-F5344CB8AC3E}">
        <p14:creationId xmlns="" xmlns:p14="http://schemas.microsoft.com/office/powerpoint/2010/main" val="13647027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b="1" dirty="0" smtClean="0"/>
              <a:t>LENZ MOZER TERBİYE</a:t>
            </a:r>
            <a:br>
              <a:rPr lang="tr-TR" b="1" dirty="0" smtClean="0"/>
            </a:br>
            <a:endParaRPr lang="tr-TR" b="1" dirty="0"/>
          </a:p>
        </p:txBody>
      </p:sp>
      <p:pic>
        <p:nvPicPr>
          <p:cNvPr id="1026" name="Picture 2" descr="C:\Documents and Settings\User\Desktop\15.jpg"/>
          <p:cNvPicPr>
            <a:picLocks noGrp="1" noChangeAspect="1" noChangeArrowheads="1"/>
          </p:cNvPicPr>
          <p:nvPr>
            <p:ph idx="1"/>
          </p:nvPr>
        </p:nvPicPr>
        <p:blipFill>
          <a:blip r:embed="rId2"/>
          <a:srcRect/>
          <a:stretch>
            <a:fillRect/>
          </a:stretch>
        </p:blipFill>
        <p:spPr bwMode="auto">
          <a:xfrm>
            <a:off x="1554691" y="1600200"/>
            <a:ext cx="6034617" cy="4525963"/>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AVUSTRALYA (Telli </a:t>
            </a:r>
            <a:r>
              <a:rPr lang="tr-TR" dirty="0" err="1" smtClean="0"/>
              <a:t>Goble</a:t>
            </a:r>
            <a:r>
              <a:rPr lang="tr-TR" dirty="0" smtClean="0"/>
              <a:t>) TERBİYE</a:t>
            </a:r>
            <a:endParaRPr lang="tr-TR" dirty="0"/>
          </a:p>
        </p:txBody>
      </p:sp>
      <p:pic>
        <p:nvPicPr>
          <p:cNvPr id="4" name="İçerik Yer Tutucusu 3"/>
          <p:cNvPicPr>
            <a:picLocks noGrp="1" noChangeAspect="1"/>
          </p:cNvPicPr>
          <p:nvPr>
            <p:ph idx="1"/>
          </p:nvPr>
        </p:nvPicPr>
        <p:blipFill>
          <a:blip r:embed="rId2"/>
          <a:stretch>
            <a:fillRect/>
          </a:stretch>
        </p:blipFill>
        <p:spPr>
          <a:xfrm>
            <a:off x="323528" y="1116594"/>
            <a:ext cx="5306809" cy="3321718"/>
          </a:xfrm>
          <a:prstGeom prst="rect">
            <a:avLst/>
          </a:prstGeom>
        </p:spPr>
      </p:pic>
      <p:pic>
        <p:nvPicPr>
          <p:cNvPr id="5" name="Resim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004047" y="3789040"/>
            <a:ext cx="4192633" cy="3068960"/>
          </a:xfrm>
          <a:prstGeom prst="rect">
            <a:avLst/>
          </a:prstGeom>
        </p:spPr>
      </p:pic>
    </p:spTree>
    <p:extLst>
      <p:ext uri="{BB962C8B-B14F-4D97-AF65-F5344CB8AC3E}">
        <p14:creationId xmlns="" xmlns:p14="http://schemas.microsoft.com/office/powerpoint/2010/main" val="6199298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ÇİFT T TERBİYE</a:t>
            </a:r>
            <a:endParaRPr lang="tr-TR" dirty="0"/>
          </a:p>
        </p:txBody>
      </p:sp>
      <p:pic>
        <p:nvPicPr>
          <p:cNvPr id="4" name="İçerik Yer Tutucusu 3"/>
          <p:cNvPicPr>
            <a:picLocks noGrp="1" noChangeAspect="1"/>
          </p:cNvPicPr>
          <p:nvPr>
            <p:ph idx="1"/>
          </p:nvPr>
        </p:nvPicPr>
        <p:blipFill>
          <a:blip r:embed="rId2"/>
          <a:stretch>
            <a:fillRect/>
          </a:stretch>
        </p:blipFill>
        <p:spPr>
          <a:xfrm>
            <a:off x="179512" y="1124744"/>
            <a:ext cx="6192688" cy="3425456"/>
          </a:xfrm>
          <a:prstGeom prst="rect">
            <a:avLst/>
          </a:prstGeom>
        </p:spPr>
      </p:pic>
      <p:pic>
        <p:nvPicPr>
          <p:cNvPr id="5" name="Resim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4572000" y="3212976"/>
            <a:ext cx="4719998" cy="3645024"/>
          </a:xfrm>
          <a:prstGeom prst="rect">
            <a:avLst/>
          </a:prstGeom>
        </p:spPr>
      </p:pic>
    </p:spTree>
    <p:extLst>
      <p:ext uri="{BB962C8B-B14F-4D97-AF65-F5344CB8AC3E}">
        <p14:creationId xmlns="" xmlns:p14="http://schemas.microsoft.com/office/powerpoint/2010/main" val="20521641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 y="0"/>
            <a:ext cx="9138015" cy="764704"/>
          </a:xfrm>
        </p:spPr>
        <p:txBody>
          <a:bodyPr/>
          <a:lstStyle/>
          <a:p>
            <a:r>
              <a:rPr lang="tr-TR" dirty="0" smtClean="0"/>
              <a:t>Y TERBİYE</a:t>
            </a:r>
            <a:endParaRPr lang="tr-TR" dirty="0"/>
          </a:p>
        </p:txBody>
      </p:sp>
      <p:pic>
        <p:nvPicPr>
          <p:cNvPr id="5" name="İçerik Yer Tutucusu 4"/>
          <p:cNvPicPr>
            <a:picLocks noGrp="1" noChangeAspect="1"/>
          </p:cNvPicPr>
          <p:nvPr>
            <p:ph idx="1"/>
          </p:nvPr>
        </p:nvPicPr>
        <p:blipFill>
          <a:blip r:embed="rId2"/>
          <a:stretch>
            <a:fillRect/>
          </a:stretch>
        </p:blipFill>
        <p:spPr>
          <a:xfrm>
            <a:off x="4714876" y="3639190"/>
            <a:ext cx="4652642" cy="3218810"/>
          </a:xfrm>
          <a:prstGeom prst="rect">
            <a:avLst/>
          </a:prstGeom>
        </p:spPr>
      </p:pic>
      <p:pic>
        <p:nvPicPr>
          <p:cNvPr id="1026" name="Picture 2" descr="C:\Documents and Settings\User\Desktop\1.jpg"/>
          <p:cNvPicPr>
            <a:picLocks noChangeAspect="1" noChangeArrowheads="1"/>
          </p:cNvPicPr>
          <p:nvPr/>
        </p:nvPicPr>
        <p:blipFill>
          <a:blip r:embed="rId3"/>
          <a:srcRect/>
          <a:stretch>
            <a:fillRect/>
          </a:stretch>
        </p:blipFill>
        <p:spPr bwMode="auto">
          <a:xfrm>
            <a:off x="0" y="887524"/>
            <a:ext cx="5214942" cy="3570910"/>
          </a:xfrm>
          <a:prstGeom prst="rect">
            <a:avLst/>
          </a:prstGeom>
          <a:noFill/>
        </p:spPr>
      </p:pic>
    </p:spTree>
    <p:extLst>
      <p:ext uri="{BB962C8B-B14F-4D97-AF65-F5344CB8AC3E}">
        <p14:creationId xmlns="" xmlns:p14="http://schemas.microsoft.com/office/powerpoint/2010/main" val="6927401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79512" y="274638"/>
            <a:ext cx="8964488" cy="571500"/>
          </a:xfrm>
        </p:spPr>
        <p:txBody>
          <a:bodyPr>
            <a:normAutofit fontScale="90000"/>
          </a:bodyPr>
          <a:lstStyle/>
          <a:p>
            <a:r>
              <a:rPr lang="tr-TR" dirty="0" smtClean="0"/>
              <a:t>TALVAR TERBİYE</a:t>
            </a:r>
            <a:endParaRPr lang="tr-TR" dirty="0"/>
          </a:p>
        </p:txBody>
      </p:sp>
      <p:pic>
        <p:nvPicPr>
          <p:cNvPr id="5" name="İçerik Yer Tutucusu 4"/>
          <p:cNvPicPr>
            <a:picLocks noGrp="1" noChangeAspect="1"/>
          </p:cNvPicPr>
          <p:nvPr>
            <p:ph idx="1"/>
          </p:nvPr>
        </p:nvPicPr>
        <p:blipFill>
          <a:blip r:embed="rId2"/>
          <a:stretch>
            <a:fillRect/>
          </a:stretch>
        </p:blipFill>
        <p:spPr>
          <a:xfrm>
            <a:off x="3808761" y="3712863"/>
            <a:ext cx="4906888" cy="3143475"/>
          </a:xfrm>
          <a:prstGeom prst="rect">
            <a:avLst/>
          </a:prstGeom>
        </p:spPr>
      </p:pic>
      <p:pic>
        <p:nvPicPr>
          <p:cNvPr id="4" name="Resim 3"/>
          <p:cNvPicPr>
            <a:picLocks noChangeAspect="1"/>
          </p:cNvPicPr>
          <p:nvPr/>
        </p:nvPicPr>
        <p:blipFill>
          <a:blip r:embed="rId3"/>
          <a:stretch>
            <a:fillRect/>
          </a:stretch>
        </p:blipFill>
        <p:spPr>
          <a:xfrm>
            <a:off x="179512" y="846138"/>
            <a:ext cx="5321606" cy="2901687"/>
          </a:xfrm>
          <a:prstGeom prst="rect">
            <a:avLst/>
          </a:prstGeom>
        </p:spPr>
      </p:pic>
    </p:spTree>
    <p:extLst>
      <p:ext uri="{BB962C8B-B14F-4D97-AF65-F5344CB8AC3E}">
        <p14:creationId xmlns="" xmlns:p14="http://schemas.microsoft.com/office/powerpoint/2010/main" val="142832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Pictures\1.pn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2 İçerik Yer Tutucusu"/>
          <p:cNvSpPr>
            <a:spLocks noGrp="1"/>
          </p:cNvSpPr>
          <p:nvPr>
            <p:ph idx="1"/>
          </p:nvPr>
        </p:nvSpPr>
        <p:spPr>
          <a:xfrm>
            <a:off x="285720" y="1643050"/>
            <a:ext cx="8858280" cy="4525963"/>
          </a:xfrm>
        </p:spPr>
        <p:txBody>
          <a:bodyPr>
            <a:normAutofit/>
          </a:bodyPr>
          <a:lstStyle/>
          <a:p>
            <a:endParaRPr lang="tr-TR" sz="6000" dirty="0" smtClean="0">
              <a:solidFill>
                <a:srgbClr val="FF0000"/>
              </a:solidFill>
            </a:endParaRPr>
          </a:p>
          <a:p>
            <a:pPr>
              <a:buNone/>
            </a:pPr>
            <a:r>
              <a:rPr lang="tr-TR" sz="6000" dirty="0" smtClean="0">
                <a:solidFill>
                  <a:srgbClr val="FF0000"/>
                </a:solidFill>
              </a:rPr>
              <a:t>TEŞEKKÜR      EDERİM… </a:t>
            </a:r>
          </a:p>
          <a:p>
            <a:pPr>
              <a:buNone/>
            </a:pPr>
            <a:endParaRPr lang="tr-TR" sz="2000" dirty="0"/>
          </a:p>
          <a:p>
            <a:pPr>
              <a:buNone/>
            </a:pPr>
            <a:endParaRPr lang="tr-TR" sz="2000" dirty="0">
              <a:solidFill>
                <a:srgbClr val="FF0000"/>
              </a:solidFill>
            </a:endParaRPr>
          </a:p>
          <a:p>
            <a:pPr>
              <a:buNone/>
            </a:pPr>
            <a:endParaRPr lang="tr-TR" sz="2000" dirty="0">
              <a:solidFill>
                <a:srgbClr val="FF0000"/>
              </a:solidFill>
            </a:endParaRPr>
          </a:p>
          <a:p>
            <a:pPr>
              <a:buNone/>
            </a:pPr>
            <a:r>
              <a:rPr lang="tr-TR" sz="2000" dirty="0">
                <a:solidFill>
                  <a:srgbClr val="FF0000"/>
                </a:solidFill>
              </a:rPr>
              <a:t> </a:t>
            </a:r>
            <a:r>
              <a:rPr lang="tr-TR" sz="2000" dirty="0" smtClean="0">
                <a:solidFill>
                  <a:srgbClr val="FF0000"/>
                </a:solidFill>
              </a:rPr>
              <a:t>                                                    </a:t>
            </a:r>
            <a:r>
              <a:rPr lang="tr-TR" sz="2000" b="1" dirty="0" smtClean="0"/>
              <a:t>Zir. Müh.</a:t>
            </a:r>
          </a:p>
          <a:p>
            <a:pPr>
              <a:buNone/>
            </a:pPr>
            <a:r>
              <a:rPr lang="tr-TR" sz="2000" b="1" dirty="0"/>
              <a:t> </a:t>
            </a:r>
            <a:r>
              <a:rPr lang="tr-TR" sz="2000" b="1" dirty="0" smtClean="0"/>
              <a:t>                                               Mehmet </a:t>
            </a:r>
            <a:r>
              <a:rPr lang="tr-TR" sz="2000" b="1" dirty="0" err="1" smtClean="0"/>
              <a:t>Eminel</a:t>
            </a:r>
            <a:r>
              <a:rPr lang="tr-TR" sz="2000" b="1" dirty="0" smtClean="0"/>
              <a:t> </a:t>
            </a:r>
          </a:p>
          <a:p>
            <a:pPr>
              <a:buNone/>
            </a:pPr>
            <a:r>
              <a:rPr lang="tr-TR" sz="2000" b="1" dirty="0"/>
              <a:t> </a:t>
            </a:r>
            <a:r>
              <a:rPr lang="tr-TR" sz="2000" b="1" dirty="0" smtClean="0"/>
              <a:t>                                           Girne Tarım Dairesi</a:t>
            </a:r>
            <a:r>
              <a:rPr lang="tr-TR" sz="2000" dirty="0" smtClean="0"/>
              <a:t>                                                                                                           </a:t>
            </a:r>
            <a:endParaRPr lang="tr-TR" sz="2000" dirty="0"/>
          </a:p>
        </p:txBody>
      </p:sp>
      <p:sp>
        <p:nvSpPr>
          <p:cNvPr id="1028" name="AutoShape 4" descr="üzüm sucuğu kıbrıs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030" name="AutoShape 6" descr="üzüm sucuğu kıbrıs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868346"/>
          </a:xfrm>
        </p:spPr>
        <p:txBody>
          <a:bodyPr/>
          <a:lstStyle/>
          <a:p>
            <a:r>
              <a:rPr lang="tr-TR" b="1" dirty="0" smtClean="0"/>
              <a:t>BUDAMA</a:t>
            </a:r>
            <a:endParaRPr lang="tr-TR" b="1" dirty="0"/>
          </a:p>
        </p:txBody>
      </p:sp>
      <p:sp>
        <p:nvSpPr>
          <p:cNvPr id="3" name="2 İçerik Yer Tutucusu"/>
          <p:cNvSpPr>
            <a:spLocks noGrp="1"/>
          </p:cNvSpPr>
          <p:nvPr>
            <p:ph idx="1"/>
          </p:nvPr>
        </p:nvSpPr>
        <p:spPr>
          <a:xfrm>
            <a:off x="0" y="1285860"/>
            <a:ext cx="8929718" cy="5286412"/>
          </a:xfrm>
        </p:spPr>
        <p:txBody>
          <a:bodyPr/>
          <a:lstStyle/>
          <a:p>
            <a:r>
              <a:rPr lang="tr-TR" dirty="0" smtClean="0"/>
              <a:t>Asmaya uygun şekli verilip korunması,</a:t>
            </a:r>
          </a:p>
          <a:p>
            <a:r>
              <a:rPr lang="tr-TR" dirty="0" smtClean="0"/>
              <a:t>Asma üzerindeki ürün çubuklarının dengeli bir şekilde dağıtılması,</a:t>
            </a:r>
          </a:p>
          <a:p>
            <a:r>
              <a:rPr lang="tr-TR" dirty="0" smtClean="0"/>
              <a:t>Asmanın uzun yıllar kapasitesiyle orantılı ürün oluşturulmasının sağlanması,</a:t>
            </a:r>
          </a:p>
          <a:p>
            <a:r>
              <a:rPr lang="tr-TR" dirty="0" smtClean="0"/>
              <a:t>Toprak işleme, sulama, ilaçlama, hasat vb. kültürel işlemlerin kolaylaştırılması,</a:t>
            </a:r>
          </a:p>
          <a:p>
            <a:r>
              <a:rPr lang="tr-TR" dirty="0" smtClean="0"/>
              <a:t>Salkım seyreltme işçiliğinin maliyetinin azaltılması gibi amaçlarla yapılmalıdır.</a:t>
            </a:r>
            <a:endParaRPr lang="tr-T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r>
              <a:rPr lang="tr-TR" sz="9600" dirty="0" smtClean="0"/>
              <a:t>BUDAMA</a:t>
            </a:r>
            <a:endParaRPr lang="tr-TR" sz="9600" dirty="0"/>
          </a:p>
        </p:txBody>
      </p:sp>
      <p:sp>
        <p:nvSpPr>
          <p:cNvPr id="3" name="2 İçerik Yer Tutucusu"/>
          <p:cNvSpPr>
            <a:spLocks noGrp="1"/>
          </p:cNvSpPr>
          <p:nvPr>
            <p:ph idx="1"/>
          </p:nvPr>
        </p:nvSpPr>
        <p:spPr/>
        <p:txBody>
          <a:bodyPr>
            <a:normAutofit fontScale="92500" lnSpcReduction="10000"/>
          </a:bodyPr>
          <a:lstStyle/>
          <a:p>
            <a:endParaRPr lang="tr-TR" dirty="0" smtClean="0"/>
          </a:p>
          <a:p>
            <a:r>
              <a:rPr lang="tr-TR" sz="7200" dirty="0" smtClean="0"/>
              <a:t>KIŞ BUDAMALARI</a:t>
            </a:r>
          </a:p>
          <a:p>
            <a:endParaRPr lang="tr-TR" dirty="0" smtClean="0"/>
          </a:p>
          <a:p>
            <a:endParaRPr lang="tr-TR" dirty="0" smtClean="0"/>
          </a:p>
          <a:p>
            <a:endParaRPr lang="tr-TR" dirty="0" smtClean="0"/>
          </a:p>
          <a:p>
            <a:r>
              <a:rPr lang="tr-TR" sz="7200" dirty="0" smtClean="0"/>
              <a:t>YAZ BUDAMALARI</a:t>
            </a:r>
            <a:endParaRPr lang="tr-TR" sz="7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0" y="0"/>
            <a:ext cx="9144000" cy="642918"/>
          </a:xfrm>
        </p:spPr>
        <p:txBody>
          <a:bodyPr>
            <a:noAutofit/>
          </a:bodyPr>
          <a:lstStyle/>
          <a:p>
            <a:r>
              <a:rPr lang="tr-TR" sz="7200" b="1" dirty="0" smtClean="0"/>
              <a:t>Kış Budamaları</a:t>
            </a:r>
            <a:endParaRPr lang="tr-TR" sz="7200" b="1" dirty="0"/>
          </a:p>
        </p:txBody>
      </p:sp>
      <p:sp>
        <p:nvSpPr>
          <p:cNvPr id="3" name="2 İçerik Yer Tutucusu"/>
          <p:cNvSpPr>
            <a:spLocks noGrp="1"/>
          </p:cNvSpPr>
          <p:nvPr>
            <p:ph idx="1"/>
          </p:nvPr>
        </p:nvSpPr>
        <p:spPr>
          <a:xfrm>
            <a:off x="0" y="1600200"/>
            <a:ext cx="9144000" cy="4525963"/>
          </a:xfrm>
        </p:spPr>
        <p:txBody>
          <a:bodyPr>
            <a:normAutofit fontScale="85000" lnSpcReduction="20000"/>
          </a:bodyPr>
          <a:lstStyle/>
          <a:p>
            <a:endParaRPr lang="tr-TR" dirty="0" smtClean="0"/>
          </a:p>
          <a:p>
            <a:endParaRPr lang="tr-TR" dirty="0"/>
          </a:p>
          <a:p>
            <a:endParaRPr lang="tr-TR" dirty="0" smtClean="0"/>
          </a:p>
          <a:p>
            <a:endParaRPr lang="tr-TR" dirty="0"/>
          </a:p>
          <a:p>
            <a:endParaRPr lang="tr-TR" dirty="0" smtClean="0"/>
          </a:p>
          <a:p>
            <a:r>
              <a:rPr lang="tr-TR" dirty="0" smtClean="0"/>
              <a:t>Budama Zamanı</a:t>
            </a:r>
          </a:p>
          <a:p>
            <a:endParaRPr lang="tr-TR" dirty="0" smtClean="0"/>
          </a:p>
          <a:p>
            <a:r>
              <a:rPr lang="tr-TR" dirty="0" smtClean="0"/>
              <a:t>Budamada Bırakılacak Çubuk Miktarı ve Göz Sayısı</a:t>
            </a:r>
          </a:p>
          <a:p>
            <a:endParaRPr lang="tr-TR" dirty="0" smtClean="0"/>
          </a:p>
          <a:p>
            <a:r>
              <a:rPr lang="tr-TR" dirty="0" smtClean="0"/>
              <a:t>Budama Şekilleri</a:t>
            </a:r>
            <a:endParaRPr lang="tr-TR" dirty="0"/>
          </a:p>
        </p:txBody>
      </p:sp>
      <p:pic>
        <p:nvPicPr>
          <p:cNvPr id="4" name="Resim 3"/>
          <p:cNvPicPr>
            <a:picLocks noChangeAspect="1"/>
          </p:cNvPicPr>
          <p:nvPr/>
        </p:nvPicPr>
        <p:blipFill>
          <a:blip r:embed="rId2"/>
          <a:stretch>
            <a:fillRect/>
          </a:stretch>
        </p:blipFill>
        <p:spPr>
          <a:xfrm>
            <a:off x="2857488" y="1285860"/>
            <a:ext cx="5865758" cy="310325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0" y="0"/>
            <a:ext cx="9144000" cy="908720"/>
          </a:xfrm>
        </p:spPr>
        <p:txBody>
          <a:bodyPr/>
          <a:lstStyle/>
          <a:p>
            <a:r>
              <a:rPr lang="tr-TR" dirty="0" smtClean="0"/>
              <a:t>Budama Şekilleri</a:t>
            </a:r>
            <a:endParaRPr lang="tr-TR" dirty="0"/>
          </a:p>
        </p:txBody>
      </p:sp>
      <p:pic>
        <p:nvPicPr>
          <p:cNvPr id="6" name="İçerik Yer Tutucusu 5"/>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1187624" y="908720"/>
            <a:ext cx="6984775" cy="5217443"/>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KISA BUDAMA</a:t>
            </a:r>
            <a:endParaRPr lang="tr-TR" dirty="0"/>
          </a:p>
        </p:txBody>
      </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a:blip r:embed="rId2"/>
          <a:stretch>
            <a:fillRect/>
          </a:stretch>
        </p:blipFill>
        <p:spPr>
          <a:xfrm>
            <a:off x="357158" y="1614558"/>
            <a:ext cx="8247593" cy="4529086"/>
          </a:xfrm>
          <a:prstGeom prst="rect">
            <a:avLst/>
          </a:prstGeom>
        </p:spPr>
      </p:pic>
    </p:spTree>
    <p:extLst>
      <p:ext uri="{BB962C8B-B14F-4D97-AF65-F5344CB8AC3E}">
        <p14:creationId xmlns="" xmlns:p14="http://schemas.microsoft.com/office/powerpoint/2010/main" val="2392959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UZUN BUDAMA</a:t>
            </a:r>
            <a:endParaRPr lang="tr-TR" dirty="0"/>
          </a:p>
        </p:txBody>
      </p:sp>
      <p:pic>
        <p:nvPicPr>
          <p:cNvPr id="4" name="İçerik Yer Tutucusu 3"/>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842862" y="1600200"/>
            <a:ext cx="7458276" cy="4525963"/>
          </a:xfrm>
        </p:spPr>
      </p:pic>
    </p:spTree>
    <p:extLst>
      <p:ext uri="{BB962C8B-B14F-4D97-AF65-F5344CB8AC3E}">
        <p14:creationId xmlns="" xmlns:p14="http://schemas.microsoft.com/office/powerpoint/2010/main" val="1359396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KARIŞIK BUDAMA</a:t>
            </a:r>
            <a:endParaRPr lang="tr-TR" dirty="0"/>
          </a:p>
        </p:txBody>
      </p:sp>
      <p:pic>
        <p:nvPicPr>
          <p:cNvPr id="4" name="İçerik Yer Tutucusu 3"/>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1117540" y="1600200"/>
            <a:ext cx="6908919" cy="4525963"/>
          </a:xfrm>
        </p:spPr>
      </p:pic>
    </p:spTree>
    <p:extLst>
      <p:ext uri="{BB962C8B-B14F-4D97-AF65-F5344CB8AC3E}">
        <p14:creationId xmlns="" xmlns:p14="http://schemas.microsoft.com/office/powerpoint/2010/main" val="2185448811"/>
      </p:ext>
    </p:extLst>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871</TotalTime>
  <Words>630</Words>
  <Application>Microsoft Office PowerPoint</Application>
  <PresentationFormat>Ekran Gösterisi (4:3)</PresentationFormat>
  <Paragraphs>96</Paragraphs>
  <Slides>26</Slides>
  <Notes>0</Notes>
  <HiddenSlides>0</HiddenSlides>
  <MMClips>0</MMClips>
  <ScaleCrop>false</ScaleCrop>
  <HeadingPairs>
    <vt:vector size="4" baseType="variant">
      <vt:variant>
        <vt:lpstr>Tema</vt:lpstr>
      </vt:variant>
      <vt:variant>
        <vt:i4>1</vt:i4>
      </vt:variant>
      <vt:variant>
        <vt:lpstr>Slayt Başlıkları</vt:lpstr>
      </vt:variant>
      <vt:variant>
        <vt:i4>26</vt:i4>
      </vt:variant>
    </vt:vector>
  </HeadingPairs>
  <TitlesOfParts>
    <vt:vector size="27" baseType="lpstr">
      <vt:lpstr>Ofis Teması</vt:lpstr>
      <vt:lpstr>ASMA YETİŞTİRİCİLİĞİ</vt:lpstr>
      <vt:lpstr>Slayt 2</vt:lpstr>
      <vt:lpstr>BUDAMA</vt:lpstr>
      <vt:lpstr>BUDAMA</vt:lpstr>
      <vt:lpstr>Kış Budamaları</vt:lpstr>
      <vt:lpstr>Budama Şekilleri</vt:lpstr>
      <vt:lpstr>KISA BUDAMA</vt:lpstr>
      <vt:lpstr>UZUN BUDAMA</vt:lpstr>
      <vt:lpstr>KARIŞIK BUDAMA</vt:lpstr>
      <vt:lpstr>BUDAMA SONRASI</vt:lpstr>
      <vt:lpstr>YAZ BUDAMALARI</vt:lpstr>
      <vt:lpstr>Yaz Budamaları</vt:lpstr>
      <vt:lpstr>Slayt 13</vt:lpstr>
      <vt:lpstr>Slayt 14</vt:lpstr>
      <vt:lpstr>Slayt 15</vt:lpstr>
      <vt:lpstr>TERBİYE SİSTEMLERİ</vt:lpstr>
      <vt:lpstr>TERBİYE SİSTEMLERİ ÇEŞİTLERİ</vt:lpstr>
      <vt:lpstr>Slayt 18</vt:lpstr>
      <vt:lpstr>TELLİ TERBİYE SİSTEMLERİ </vt:lpstr>
      <vt:lpstr>KORDON TERBİYE</vt:lpstr>
      <vt:lpstr>LENZ MOZER TERBİYE </vt:lpstr>
      <vt:lpstr>AVUSTRALYA (Telli Goble) TERBİYE</vt:lpstr>
      <vt:lpstr>ÇİFT T TERBİYE</vt:lpstr>
      <vt:lpstr>Y TERBİYE</vt:lpstr>
      <vt:lpstr>TALVAR TERBİYE</vt:lpstr>
      <vt:lpstr>Slayt 26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Bağlarda Budama</dc:title>
  <cp:lastModifiedBy>LACONIC</cp:lastModifiedBy>
  <cp:revision>98</cp:revision>
  <dcterms:modified xsi:type="dcterms:W3CDTF">2017-02-15T08:36:37Z</dcterms:modified>
</cp:coreProperties>
</file>