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93"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716FB-7116-436F-BE61-C7B07FAF9789}" type="datetimeFigureOut">
              <a:rPr lang="tr-TR" smtClean="0"/>
              <a:pPr/>
              <a:t>03.08.2016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AE962-4BE9-4273-A0DC-11834DACD61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15AE962-4BE9-4273-A0DC-11834DACD610}"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03.08.2016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03.08.2016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m.tr/url?sa=i&amp;rct=j&amp;q=&amp;esrc=s&amp;frm=1&amp;source=images&amp;cd=&amp;cad=rja&amp;uact=8&amp;ved=0ahUKEwjHgLO2hf_NAhVJXRQKHSyPDzQQjRwIBw&amp;url=http://www.tarimkutuphanesi.com/ZEYTIN_SINEGI_00249.html&amp;psig=AFQjCNEC7jYGcAUmbyBc0fpoujMUMYoyYA&amp;ust=1469000979120096" TargetMode="External"/><Relationship Id="rId7" Type="http://schemas.openxmlformats.org/officeDocument/2006/relationships/hyperlink" Target="http://guneyegetarim.com/5057-zeytin-zararlilari--zeytin-sinegi-GETDASHaberDetayi.aspx" TargetMode="External"/><Relationship Id="rId2" Type="http://schemas.openxmlformats.org/officeDocument/2006/relationships/hyperlink" Target="http://www.google.com.tr/url?sa=i&amp;rct=j&amp;q=&amp;esrc=s&amp;frm=1&amp;source=images&amp;cd=&amp;cad=rja&amp;uact=8&amp;ved=&amp;url=http://www.tarimkutuphanesi.com/ZEYTIN_SINEGI_00249.html&amp;psig=AFQjCNEC7jYGcAUmbyBc0fpoujMUMYoyYA&amp;ust=1469000979120096"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blog.meyvelitepe.org/2011/12/01/04-01-08-10-parcacik-film-teknolojisi-%E2%80%93-zararlilar-10/"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google.com.tr/url?sa=i&amp;rct=j&amp;q=&amp;esrc=s&amp;frm=1&amp;source=images&amp;cd=&amp;cad=rja&amp;uact=8&amp;ved=0ahUKEwin8YXmkP_NAhWEvxQKHVPgD58QjRwIBw&amp;url=https://www.youtube.com/watch?v=PQOREZvxhxc&amp;bvm=bv.127178174,d.d24&amp;psig=AFQjCNHWI4jWxMe-CkhBP-iV-wgsgpxzeA&amp;ust=1469003854099666"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google.com.tr/url?sa=i&amp;rct=j&amp;q=&amp;esrc=s&amp;frm=1&amp;source=images&amp;cd=&amp;cad=rja&amp;uact=8&amp;ved=0ahUKEwjbhuaCkP_NAhWGxxQKHb-eDaEQjRwIBw&amp;url=http://guneyegetarim.com/5090-zeytin-guvesi-GETDASHaberDetayi.aspx&amp;bvm=bv.127178174,d.d24&amp;psig=AFQjCNHWI4jWxMe-CkhBP-iV-wgsgpxzeA&amp;ust=1469003854099666"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frm=1&amp;source=images&amp;cd=&amp;cad=rja&amp;uact=8&amp;ved=0ahUKEwi93M-ykP_NAhWBWBQKHTS3A3gQjRwIBw&amp;url=http://blog.meyvelitepe.org/2011/12/01/04-01-08-10-parcacik-film-teknolojisi-%E2%80%93-zararlilar-10/&amp;bvm=bv.127178174,d.d24&amp;psig=AFQjCNHWI4jWxMe-CkhBP-iV-wgsgpxzeA&amp;ust=1469003854099666" TargetMode="External"/><Relationship Id="rId5" Type="http://schemas.openxmlformats.org/officeDocument/2006/relationships/image" Target="../media/image16.jpeg"/><Relationship Id="rId4" Type="http://schemas.openxmlformats.org/officeDocument/2006/relationships/hyperlink" Target="http://www.google.com.tr/url?sa=i&amp;rct=j&amp;q=&amp;esrc=s&amp;frm=1&amp;source=images&amp;cd=&amp;cad=rja&amp;uact=8&amp;ved=0ahUKEwjK2LOZkP_NAhWJbRQKHa9jC3sQjRwIBw&amp;url=http://www.yesildunya.net/forum/meyve-hastalik-ve-zararlilari/559-zeytin-guvesi-zararlisi-prays-oleae.html&amp;bvm=bv.127178174,d.d24&amp;psig=AFQjCNHWI4jWxMe-CkhBP-iV-wgsgpxzeA&amp;ust=1469003854099666" TargetMode="Externa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om.tr/url?sa=i&amp;rct=j&amp;q=&amp;esrc=s&amp;frm=1&amp;source=images&amp;cd=&amp;cad=rja&amp;uact=8&amp;ved=0ahUKEwiao8qtk__NAhWIxRQKHV0iBEwQjRwIBw&amp;url=http://www.akhisarzeytini.net/zeytin-kabuklu-biti.htm&amp;bvm=bv.127178174,d.d24&amp;psig=AFQjCNGUxoQvY0nNttS8sTj9pHusHVWDBg&amp;ust=146900475854443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0ahUKEwiL35yNqP_NAhUHPxQKHWIXCI8QjRwIBw&amp;url=http://www.haberler.com/aydin-da-zeytin-cicek-sap-sokani-mucadelesi-7304001-haberi/&amp;bvm=bv.127178174,d.d24&amp;psig=AFQjCNEV6d3xn8z47RZPB6Zzk438WvVvJw&amp;ust=1469010322858812"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0ahUKEwjAtZDNqf_NAhWHXhQKHUWlDbUQjRwIBw&amp;url=http://www.agrobestgrup.com/ilac.php?dilkod=&amp;ilacid=108&amp;kat=alpgor-40-ec&amp;bvm=bv.127178174,d.d24&amp;psig=AFQjCNENfkp03zjX65ZCtcyI9sIA-JzhOg&amp;ust=1469010729192917"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frm=1&amp;source=images&amp;cd=&amp;cad=rja&amp;uact=8&amp;ved=0ahUKEwimh7O8qv_NAhUGVxQKHV-OALYQjRwIBw&amp;url=http://www.tarimpusulasi.com/bilgi-deposu/zeytin-kurdu/5719&amp;bvm=bv.127178174,d.d24&amp;psig=AFQjCNGGCR_ue4B5FcgLb2YcWQ3_sK0RBw&amp;ust=1469010963226140"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google.com.tr/url?sa=i&amp;rct=j&amp;q=&amp;esrc=s&amp;frm=1&amp;source=images&amp;cd=&amp;cad=rja&amp;uact=8&amp;ved=0ahUKEwiphabHqv_NAhVCrRQKHXolCSwQjRwIBw&amp;url=http://www.kurt.gen.tr/zeytin-kurdu.html&amp;bvm=bv.127178174,d.d24&amp;psig=AFQjCNGGCR_ue4B5FcgLb2YcWQ3_sK0RBw&amp;ust=146901096322614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rct=j&amp;q=&amp;esrc=s&amp;frm=1&amp;source=images&amp;cd=&amp;cad=rja&amp;uact=8&amp;ved=0ahUKEwjD3dSksv_NAhXB1xQKHQPPADQQjRwIBw&amp;url=http://www.olive.info.tr/?p=269&amp;bvm=bv.127178174,d.d24&amp;psig=AFQjCNHYQ1xLRbbdaZ3lhyP2jiwKwAh2Rw&amp;ust=146901302868837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4400" b="1" dirty="0" smtClean="0"/>
              <a:t>ÖNEMLİ ZEYTİN HASTALIK </a:t>
            </a:r>
            <a:endParaRPr lang="tr-TR" sz="4400" b="1" dirty="0" smtClean="0"/>
          </a:p>
          <a:p>
            <a:pPr algn="ctr">
              <a:buNone/>
            </a:pPr>
            <a:r>
              <a:rPr lang="tr-TR" sz="4400" b="1" dirty="0" smtClean="0"/>
              <a:t> </a:t>
            </a:r>
            <a:r>
              <a:rPr lang="tr-TR" sz="4400" b="1" dirty="0" smtClean="0"/>
              <a:t>VE </a:t>
            </a:r>
            <a:endParaRPr lang="tr-TR" sz="4400" b="1" dirty="0" smtClean="0"/>
          </a:p>
          <a:p>
            <a:pPr algn="ctr">
              <a:buNone/>
            </a:pPr>
            <a:r>
              <a:rPr lang="tr-TR" sz="4400" b="1" dirty="0" smtClean="0"/>
              <a:t>ZARARLILARI</a:t>
            </a:r>
            <a:endParaRPr lang="tr-TR"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88640"/>
            <a:ext cx="8712968" cy="923330"/>
          </a:xfrm>
          <a:prstGeom prst="rect">
            <a:avLst/>
          </a:prstGeom>
        </p:spPr>
        <p:txBody>
          <a:bodyPr wrap="square">
            <a:spAutoFit/>
          </a:bodyPr>
          <a:lstStyle/>
          <a:p>
            <a:r>
              <a:rPr lang="tr-TR" b="1" dirty="0" smtClean="0">
                <a:latin typeface="Arial Black" pitchFamily="34" charset="0"/>
              </a:rPr>
              <a:t>ZEYTİNDE ANTRAKNOZ </a:t>
            </a:r>
          </a:p>
          <a:p>
            <a:r>
              <a:rPr lang="tr-TR" i="1" dirty="0" err="1" smtClean="0">
                <a:latin typeface="Arial Black" pitchFamily="34" charset="0"/>
              </a:rPr>
              <a:t>Colletotrichum</a:t>
            </a:r>
            <a:r>
              <a:rPr lang="tr-TR" i="1" dirty="0" smtClean="0">
                <a:latin typeface="Arial Black" pitchFamily="34" charset="0"/>
              </a:rPr>
              <a:t> </a:t>
            </a:r>
            <a:r>
              <a:rPr lang="tr-TR" i="1" dirty="0" err="1" smtClean="0">
                <a:latin typeface="Arial Black" pitchFamily="34" charset="0"/>
              </a:rPr>
              <a:t>gloeosporioides</a:t>
            </a:r>
            <a:r>
              <a:rPr lang="tr-TR" i="1" dirty="0" smtClean="0">
                <a:latin typeface="Arial Black" pitchFamily="34" charset="0"/>
              </a:rPr>
              <a:t> (</a:t>
            </a:r>
            <a:r>
              <a:rPr lang="tr-TR" i="1" dirty="0" err="1" smtClean="0">
                <a:latin typeface="Arial Black" pitchFamily="34" charset="0"/>
              </a:rPr>
              <a:t>Penz</a:t>
            </a:r>
            <a:r>
              <a:rPr lang="tr-TR" i="1" dirty="0" smtClean="0">
                <a:latin typeface="Arial Black" pitchFamily="34" charset="0"/>
              </a:rPr>
              <a:t>.) </a:t>
            </a:r>
            <a:r>
              <a:rPr lang="tr-TR" i="1" dirty="0" err="1" smtClean="0">
                <a:latin typeface="Arial Black" pitchFamily="34" charset="0"/>
              </a:rPr>
              <a:t>Penz</a:t>
            </a:r>
            <a:r>
              <a:rPr lang="tr-TR" i="1" dirty="0" smtClean="0">
                <a:latin typeface="Arial Black" pitchFamily="34" charset="0"/>
              </a:rPr>
              <a:t>. &amp; </a:t>
            </a:r>
            <a:r>
              <a:rPr lang="tr-TR" i="1" dirty="0" err="1" smtClean="0">
                <a:latin typeface="Arial Black" pitchFamily="34" charset="0"/>
              </a:rPr>
              <a:t>Sacc</a:t>
            </a:r>
            <a:r>
              <a:rPr lang="tr-TR" i="1" dirty="0" smtClean="0">
                <a:latin typeface="Arial Black" pitchFamily="34" charset="0"/>
              </a:rPr>
              <a:t>. </a:t>
            </a:r>
          </a:p>
          <a:p>
            <a:r>
              <a:rPr lang="tr-TR" i="1" dirty="0" smtClean="0">
                <a:latin typeface="Arial Black" pitchFamily="34" charset="0"/>
              </a:rPr>
              <a:t>(</a:t>
            </a:r>
            <a:r>
              <a:rPr lang="tr-TR" i="1" dirty="0" err="1" smtClean="0">
                <a:latin typeface="Arial Black" pitchFamily="34" charset="0"/>
              </a:rPr>
              <a:t>syn</a:t>
            </a:r>
            <a:r>
              <a:rPr lang="tr-TR" i="1" dirty="0" smtClean="0">
                <a:latin typeface="Arial Black" pitchFamily="34" charset="0"/>
              </a:rPr>
              <a:t>. </a:t>
            </a:r>
            <a:r>
              <a:rPr lang="tr-TR" i="1" dirty="0" err="1" smtClean="0">
                <a:latin typeface="Arial Black" pitchFamily="34" charset="0"/>
              </a:rPr>
              <a:t>Gloeosporium</a:t>
            </a:r>
            <a:r>
              <a:rPr lang="tr-TR" i="1" dirty="0" smtClean="0">
                <a:latin typeface="Arial Black" pitchFamily="34" charset="0"/>
              </a:rPr>
              <a:t> </a:t>
            </a:r>
            <a:r>
              <a:rPr lang="tr-TR" i="1" dirty="0" err="1" smtClean="0">
                <a:latin typeface="Arial Black" pitchFamily="34" charset="0"/>
              </a:rPr>
              <a:t>olivarum</a:t>
            </a:r>
            <a:r>
              <a:rPr lang="tr-TR" i="1" dirty="0" smtClean="0">
                <a:latin typeface="Arial Black" pitchFamily="34" charset="0"/>
              </a:rPr>
              <a:t> Alm.) </a:t>
            </a:r>
            <a:endParaRPr lang="tr-TR" dirty="0">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55576" y="1412776"/>
            <a:ext cx="3843523" cy="24482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04048" y="1196752"/>
            <a:ext cx="3744416" cy="29459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627784" y="3645024"/>
            <a:ext cx="3542303"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188640"/>
            <a:ext cx="8640960" cy="923330"/>
          </a:xfrm>
          <a:prstGeom prst="rect">
            <a:avLst/>
          </a:prstGeom>
        </p:spPr>
        <p:txBody>
          <a:bodyPr wrap="square">
            <a:spAutoFit/>
          </a:bodyPr>
          <a:lstStyle/>
          <a:p>
            <a:endParaRPr lang="tr-TR" dirty="0" smtClean="0"/>
          </a:p>
          <a:p>
            <a:r>
              <a:rPr lang="tr-TR" dirty="0" err="1" smtClean="0">
                <a:latin typeface="Arial" pitchFamily="34" charset="0"/>
                <a:cs typeface="Arial" pitchFamily="34" charset="0"/>
              </a:rPr>
              <a:t>Antraknoz</a:t>
            </a:r>
            <a:r>
              <a:rPr lang="tr-TR" dirty="0" smtClean="0">
                <a:latin typeface="Arial" pitchFamily="34" charset="0"/>
                <a:cs typeface="Arial" pitchFamily="34" charset="0"/>
              </a:rPr>
              <a:t> zeytinin önemli bir hastalığıdır. </a:t>
            </a:r>
            <a:r>
              <a:rPr lang="tr-TR" dirty="0" smtClean="0">
                <a:solidFill>
                  <a:srgbClr val="FF0000"/>
                </a:solidFill>
                <a:latin typeface="Arial" pitchFamily="34" charset="0"/>
                <a:cs typeface="Arial" pitchFamily="34" charset="0"/>
              </a:rPr>
              <a:t>Bu etmen yaprak, ince sürgün, çiçek ve meyvelerde zarar oluşturmakta ve asıl zararını zeytin meyvelerinde yapmaktadır. </a:t>
            </a:r>
          </a:p>
        </p:txBody>
      </p:sp>
      <p:sp>
        <p:nvSpPr>
          <p:cNvPr id="5" name="4 Dikdörtgen"/>
          <p:cNvSpPr/>
          <p:nvPr/>
        </p:nvSpPr>
        <p:spPr>
          <a:xfrm>
            <a:off x="251520" y="889844"/>
            <a:ext cx="8640960" cy="3139321"/>
          </a:xfrm>
          <a:prstGeom prst="rect">
            <a:avLst/>
          </a:prstGeom>
        </p:spPr>
        <p:txBody>
          <a:bodyPr wrap="square">
            <a:spAutoFit/>
          </a:bodyPr>
          <a:lstStyle/>
          <a:p>
            <a:endParaRPr lang="tr-TR" dirty="0" smtClean="0"/>
          </a:p>
          <a:p>
            <a:r>
              <a:rPr lang="tr-TR" dirty="0" smtClean="0">
                <a:latin typeface="Arial" pitchFamily="34" charset="0"/>
                <a:cs typeface="Arial" pitchFamily="34" charset="0"/>
              </a:rPr>
              <a:t>Tanımı ve Yaşayışı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Etmen düşük sıcaklıkta mumyalaşmış meyvelerde bir yıl canlı kalabilmekte ve bulaşma kaynağı olmaktadır</a:t>
            </a:r>
            <a:r>
              <a:rPr lang="tr-TR" dirty="0" smtClean="0">
                <a:latin typeface="Arial" pitchFamily="34" charset="0"/>
                <a:cs typeface="Arial" pitchFamily="34" charset="0"/>
              </a:rPr>
              <a:t>. Kışı mumyalaşmış meyve, yaprak ve ince sürgünlerde geçirmektedir. </a:t>
            </a:r>
          </a:p>
          <a:p>
            <a:r>
              <a:rPr lang="tr-TR" dirty="0" smtClean="0">
                <a:latin typeface="Arial" pitchFamily="34" charset="0"/>
                <a:cs typeface="Arial" pitchFamily="34" charset="0"/>
              </a:rPr>
              <a:t>• Sonbaharda meydana gelen yağışlar hastalığın oluşmasında etkilidir. Mumyalaşmış meyvelerden yağmur damlaları ve rüzgâr ile etrafa yayılmaktadır. </a:t>
            </a:r>
          </a:p>
          <a:p>
            <a:r>
              <a:rPr lang="tr-TR" dirty="0" smtClean="0">
                <a:latin typeface="Arial" pitchFamily="34" charset="0"/>
                <a:cs typeface="Arial" pitchFamily="34" charset="0"/>
              </a:rPr>
              <a:t>• Meyve enfeksiyonları yaralardan olabildiği gibi kabuktan doğrudan giriş şeklinde de olabilmektedir. Etmenin doğal koşullarda gelişme sıcaklığı 20-26 0C ve %90 nemdir. Fakat 10-30 0C arasındaki sıcaklıklarda da gelişme gösterebilmektedir. Hastalık belirtileri </a:t>
            </a:r>
            <a:r>
              <a:rPr lang="tr-TR" dirty="0" err="1" smtClean="0">
                <a:latin typeface="Arial" pitchFamily="34" charset="0"/>
                <a:cs typeface="Arial" pitchFamily="34" charset="0"/>
              </a:rPr>
              <a:t>inokulasyondan</a:t>
            </a:r>
            <a:r>
              <a:rPr lang="tr-TR" dirty="0" smtClean="0">
                <a:latin typeface="Arial" pitchFamily="34" charset="0"/>
                <a:cs typeface="Arial" pitchFamily="34" charset="0"/>
              </a:rPr>
              <a:t> 5-6 gün sonra ortaya çıkmaktadır.</a:t>
            </a:r>
          </a:p>
        </p:txBody>
      </p:sp>
      <p:pic>
        <p:nvPicPr>
          <p:cNvPr id="3074" name="Picture 2"/>
          <p:cNvPicPr>
            <a:picLocks noChangeAspect="1" noChangeArrowheads="1"/>
          </p:cNvPicPr>
          <p:nvPr/>
        </p:nvPicPr>
        <p:blipFill>
          <a:blip r:embed="rId2" cstate="print"/>
          <a:srcRect/>
          <a:stretch>
            <a:fillRect/>
          </a:stretch>
        </p:blipFill>
        <p:spPr bwMode="auto">
          <a:xfrm>
            <a:off x="323528" y="4005064"/>
            <a:ext cx="3570181" cy="266506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27984" y="4005064"/>
            <a:ext cx="3384376" cy="266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88640"/>
            <a:ext cx="8784976" cy="2031325"/>
          </a:xfrm>
          <a:prstGeom prst="rect">
            <a:avLst/>
          </a:prstGeom>
        </p:spPr>
        <p:txBody>
          <a:bodyPr wrap="square">
            <a:spAutoFit/>
          </a:bodyPr>
          <a:lstStyle/>
          <a:p>
            <a:r>
              <a:rPr lang="tr-TR" b="1" dirty="0" smtClean="0">
                <a:latin typeface="Arial" pitchFamily="34" charset="0"/>
                <a:cs typeface="Arial" pitchFamily="34" charset="0"/>
              </a:rPr>
              <a:t>Zarar Şekli ve Belirtileri </a:t>
            </a:r>
          </a:p>
          <a:p>
            <a:r>
              <a:rPr lang="tr-TR" dirty="0" smtClean="0">
                <a:latin typeface="Arial" pitchFamily="34" charset="0"/>
                <a:cs typeface="Arial" pitchFamily="34" charset="0"/>
              </a:rPr>
              <a:t>Zeytin meyvelerindeki ilk belirtiler meyveler olgunlaştığında düzenli veya düzensiz şekilde kahverengileşme şeklinde görülür. Meyvenin büyümesiyle birlikte lezyonlar birleşerek meyvenin tamamını çürütebilir. Hastalık belirtisi genellikle meyvenin uç kısmında basık içe çökmüş lezyon şeklindedir. </a:t>
            </a:r>
          </a:p>
          <a:p>
            <a:r>
              <a:rPr lang="tr-TR" dirty="0" smtClean="0">
                <a:latin typeface="Arial" pitchFamily="34" charset="0"/>
                <a:cs typeface="Arial" pitchFamily="34" charset="0"/>
              </a:rPr>
              <a:t>Meyvedeki lezyonlar meyveyi ya tamamen veya kısmen çürüterek, meyvenin suyunu kaybetmesine neden olur. </a:t>
            </a:r>
          </a:p>
        </p:txBody>
      </p:sp>
      <p:sp>
        <p:nvSpPr>
          <p:cNvPr id="5" name="4 Dikdörtgen"/>
          <p:cNvSpPr/>
          <p:nvPr/>
        </p:nvSpPr>
        <p:spPr>
          <a:xfrm>
            <a:off x="179512" y="2132856"/>
            <a:ext cx="8640960" cy="2308324"/>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Çürüyen meyve en sonunda mumyalaşır. </a:t>
            </a:r>
            <a:r>
              <a:rPr lang="tr-TR" dirty="0" smtClean="0">
                <a:latin typeface="Arial" pitchFamily="34" charset="0"/>
                <a:cs typeface="Arial" pitchFamily="34" charset="0"/>
              </a:rPr>
              <a:t>Meyve dokusu sertleşerek derimsi görünüm alarak dalda asılı kalır. Hastalık etmeni meyvede olgunlaşma öncesinde ve sonrasında enfeksiyon oluşturabilir. Hastalığın şiddetli enfeksiyon yaptığı yıllarda % 50’ ye varan oranda üründe azalma olmaktadır. </a:t>
            </a:r>
          </a:p>
          <a:p>
            <a:r>
              <a:rPr lang="tr-TR" dirty="0" smtClean="0">
                <a:latin typeface="Arial" pitchFamily="34" charset="0"/>
                <a:cs typeface="Arial" pitchFamily="34" charset="0"/>
              </a:rPr>
              <a:t> Zeytin </a:t>
            </a:r>
            <a:r>
              <a:rPr lang="tr-TR" dirty="0" err="1" smtClean="0">
                <a:latin typeface="Arial" pitchFamily="34" charset="0"/>
                <a:cs typeface="Arial" pitchFamily="34" charset="0"/>
              </a:rPr>
              <a:t>antraknozu</a:t>
            </a:r>
            <a:r>
              <a:rPr lang="tr-TR" dirty="0" smtClean="0">
                <a:latin typeface="Arial" pitchFamily="34" charset="0"/>
                <a:cs typeface="Arial" pitchFamily="34" charset="0"/>
              </a:rPr>
              <a:t> meyvenin sofralık özelliğini kaybetmesine neden olmakta, bunun yanı sıra bu meyvelerden elde edilen zeytinyağlarının asitliğini ve peroksit değerini yükselterek yağ kalitesini olumsuz etkilemektedir. </a:t>
            </a:r>
          </a:p>
        </p:txBody>
      </p:sp>
      <p:sp>
        <p:nvSpPr>
          <p:cNvPr id="6" name="5 Dikdörtgen"/>
          <p:cNvSpPr/>
          <p:nvPr/>
        </p:nvSpPr>
        <p:spPr>
          <a:xfrm>
            <a:off x="179512" y="4509120"/>
            <a:ext cx="8712968" cy="1200329"/>
          </a:xfrm>
          <a:prstGeom prst="rect">
            <a:avLst/>
          </a:prstGeom>
        </p:spPr>
        <p:txBody>
          <a:bodyPr wrap="square">
            <a:spAutoFit/>
          </a:bodyPr>
          <a:lstStyle/>
          <a:p>
            <a:r>
              <a:rPr lang="tr-TR" b="1" dirty="0" smtClean="0">
                <a:latin typeface="Arial" pitchFamily="34" charset="0"/>
                <a:cs typeface="Arial" pitchFamily="34" charset="0"/>
              </a:rPr>
              <a:t>Zararlı olduğu bitkiler: </a:t>
            </a:r>
          </a:p>
          <a:p>
            <a:r>
              <a:rPr lang="tr-TR" dirty="0" smtClean="0">
                <a:latin typeface="Arial" pitchFamily="34" charset="0"/>
                <a:cs typeface="Arial" pitchFamily="34" charset="0"/>
              </a:rPr>
              <a:t>Badem, çilek, elma, </a:t>
            </a:r>
            <a:r>
              <a:rPr lang="tr-TR" dirty="0" err="1" smtClean="0">
                <a:latin typeface="Arial" pitchFamily="34" charset="0"/>
                <a:cs typeface="Arial" pitchFamily="34" charset="0"/>
              </a:rPr>
              <a:t>avakado</a:t>
            </a:r>
            <a:r>
              <a:rPr lang="tr-TR" dirty="0" smtClean="0">
                <a:latin typeface="Arial" pitchFamily="34" charset="0"/>
                <a:cs typeface="Arial" pitchFamily="34" charset="0"/>
              </a:rPr>
              <a:t>, limon, portakal, mango ve kahve, bazı sebzeler; kabakgiller, domates, patlıcan, olmak üzere oldukça geniş bir konukçu dizisine sahiptir.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8964488" cy="1477328"/>
          </a:xfrm>
          <a:prstGeom prst="rect">
            <a:avLst/>
          </a:prstGeom>
        </p:spPr>
        <p:txBody>
          <a:bodyPr wrap="square">
            <a:spAutoFit/>
          </a:bodyPr>
          <a:lstStyle/>
          <a:p>
            <a:r>
              <a:rPr lang="tr-TR" b="1" dirty="0" smtClean="0">
                <a:latin typeface="Arial" pitchFamily="34" charset="0"/>
                <a:cs typeface="Arial" pitchFamily="34" charset="0"/>
              </a:rPr>
              <a:t>Mücadelesi </a:t>
            </a:r>
          </a:p>
          <a:p>
            <a:endParaRPr lang="tr-TR" b="1" dirty="0" smtClean="0">
              <a:latin typeface="Arial" pitchFamily="34" charset="0"/>
              <a:cs typeface="Arial" pitchFamily="34" charset="0"/>
            </a:endParaRP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Yere dökülen hastalıklı yaprak ve meyveler toplanmalı ve imha edilmelidir. </a:t>
            </a:r>
          </a:p>
          <a:p>
            <a:endParaRPr lang="tr-TR" dirty="0" smtClean="0">
              <a:solidFill>
                <a:srgbClr val="FF0000"/>
              </a:solidFill>
              <a:latin typeface="Arial" pitchFamily="34" charset="0"/>
              <a:cs typeface="Arial" pitchFamily="34" charset="0"/>
            </a:endParaRPr>
          </a:p>
        </p:txBody>
      </p:sp>
      <p:sp>
        <p:nvSpPr>
          <p:cNvPr id="5" name="4 Dikdörtgen"/>
          <p:cNvSpPr/>
          <p:nvPr/>
        </p:nvSpPr>
        <p:spPr>
          <a:xfrm>
            <a:off x="0" y="1484784"/>
            <a:ext cx="8892480" cy="3970318"/>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Sık dikimden kaçınmalıdır</a:t>
            </a:r>
            <a:r>
              <a:rPr lang="tr-TR" dirty="0" smtClean="0">
                <a:latin typeface="Arial" pitchFamily="34" charset="0"/>
                <a:cs typeface="Arial" pitchFamily="34" charset="0"/>
              </a:rPr>
              <a:t>. </a:t>
            </a:r>
          </a:p>
          <a:p>
            <a:r>
              <a:rPr lang="tr-TR" dirty="0" err="1" smtClean="0">
                <a:latin typeface="Arial" pitchFamily="34" charset="0"/>
                <a:cs typeface="Arial" pitchFamily="34" charset="0"/>
              </a:rPr>
              <a:t>Sekonder</a:t>
            </a:r>
            <a:r>
              <a:rPr lang="tr-TR" dirty="0" smtClean="0">
                <a:latin typeface="Arial" pitchFamily="34" charset="0"/>
                <a:cs typeface="Arial" pitchFamily="34" charset="0"/>
              </a:rPr>
              <a:t> enfeksiyonları önlemek için hasat geciktirilmemelidir. </a:t>
            </a:r>
          </a:p>
          <a:p>
            <a:r>
              <a:rPr lang="tr-TR" dirty="0" smtClean="0">
                <a:solidFill>
                  <a:srgbClr val="FF0000"/>
                </a:solidFill>
                <a:latin typeface="Arial" pitchFamily="34" charset="0"/>
                <a:cs typeface="Arial" pitchFamily="34" charset="0"/>
              </a:rPr>
              <a:t>Yabancı ot mücadelesi </a:t>
            </a:r>
            <a:r>
              <a:rPr lang="tr-TR" dirty="0" smtClean="0">
                <a:latin typeface="Arial" pitchFamily="34" charset="0"/>
                <a:cs typeface="Arial" pitchFamily="34" charset="0"/>
              </a:rPr>
              <a:t>yapılmalıdır. </a:t>
            </a:r>
          </a:p>
          <a:p>
            <a:r>
              <a:rPr lang="tr-TR" dirty="0" err="1" smtClean="0">
                <a:latin typeface="Arial" pitchFamily="34" charset="0"/>
                <a:cs typeface="Arial" pitchFamily="34" charset="0"/>
              </a:rPr>
              <a:t>Enfekteli</a:t>
            </a:r>
            <a:r>
              <a:rPr lang="tr-TR" dirty="0" smtClean="0">
                <a:latin typeface="Arial" pitchFamily="34" charset="0"/>
                <a:cs typeface="Arial" pitchFamily="34" charset="0"/>
              </a:rPr>
              <a:t> dallar budanmalı ve imha edilmelidir. </a:t>
            </a:r>
          </a:p>
          <a:p>
            <a:r>
              <a:rPr lang="tr-TR" dirty="0" smtClean="0">
                <a:latin typeface="Arial" pitchFamily="34" charset="0"/>
                <a:cs typeface="Arial" pitchFamily="34" charset="0"/>
              </a:rPr>
              <a:t>Budama ağaçlarda hava sirkülasyonunu sağlayacak ve ışık alacak şekilde yapılmalıdır. </a:t>
            </a:r>
          </a:p>
          <a:p>
            <a:r>
              <a:rPr lang="tr-TR" dirty="0" smtClean="0">
                <a:latin typeface="Arial" pitchFamily="34" charset="0"/>
                <a:cs typeface="Arial" pitchFamily="34" charset="0"/>
              </a:rPr>
              <a:t> </a:t>
            </a:r>
          </a:p>
          <a:p>
            <a:r>
              <a:rPr lang="tr-TR" b="1" dirty="0" smtClean="0">
                <a:latin typeface="Arial" pitchFamily="34" charset="0"/>
                <a:cs typeface="Arial" pitchFamily="34" charset="0"/>
              </a:rPr>
              <a:t>Kimyasal Mücadele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a:t>
            </a:r>
            <a:r>
              <a:rPr lang="tr-TR" b="1" dirty="0" smtClean="0">
                <a:latin typeface="Arial" pitchFamily="34" charset="0"/>
                <a:cs typeface="Arial" pitchFamily="34" charset="0"/>
              </a:rPr>
              <a:t>İlaçlama Zamanı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Sonbahar yağmurlarından önce bir ilaçlama yapılır. </a:t>
            </a:r>
          </a:p>
          <a:p>
            <a:r>
              <a:rPr lang="tr-TR" dirty="0" smtClean="0">
                <a:latin typeface="Arial" pitchFamily="34" charset="0"/>
                <a:cs typeface="Arial" pitchFamily="34" charset="0"/>
              </a:rPr>
              <a:t> Şayet </a:t>
            </a:r>
            <a:r>
              <a:rPr lang="tr-TR" dirty="0" smtClean="0">
                <a:solidFill>
                  <a:srgbClr val="FF0000"/>
                </a:solidFill>
                <a:latin typeface="Arial" pitchFamily="34" charset="0"/>
                <a:cs typeface="Arial" pitchFamily="34" charset="0"/>
              </a:rPr>
              <a:t>Mayıs ve Haziran aylarının yağmurlu geçmesi durumunda meyveler nohut büyüklüğüne geldiğinde bir ilaçlama daha yapılır.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268760"/>
            <a:ext cx="4572000" cy="707886"/>
          </a:xfrm>
          <a:prstGeom prst="rect">
            <a:avLst/>
          </a:prstGeom>
        </p:spPr>
        <p:txBody>
          <a:bodyPr>
            <a:spAutoFit/>
          </a:bodyPr>
          <a:lstStyle/>
          <a:p>
            <a:r>
              <a:rPr lang="tr-TR" sz="2000" b="1" dirty="0" smtClean="0">
                <a:latin typeface="Arial Black" pitchFamily="34" charset="0"/>
              </a:rPr>
              <a:t>ZEYTİN SİNEĞİ </a:t>
            </a:r>
          </a:p>
          <a:p>
            <a:r>
              <a:rPr lang="tr-TR" sz="2000" i="1" dirty="0" smtClean="0">
                <a:latin typeface="Arial Black" pitchFamily="34" charset="0"/>
              </a:rPr>
              <a:t>(</a:t>
            </a:r>
            <a:r>
              <a:rPr lang="tr-TR" sz="2000" i="1" dirty="0" err="1" smtClean="0">
                <a:latin typeface="Arial Black" pitchFamily="34" charset="0"/>
              </a:rPr>
              <a:t>Bactrocera</a:t>
            </a:r>
            <a:r>
              <a:rPr lang="tr-TR" sz="2000" i="1" dirty="0" smtClean="0">
                <a:latin typeface="Arial Black" pitchFamily="34" charset="0"/>
              </a:rPr>
              <a:t> </a:t>
            </a:r>
            <a:r>
              <a:rPr lang="tr-TR" sz="2000" i="1" dirty="0" err="1" smtClean="0">
                <a:latin typeface="Arial Black" pitchFamily="34" charset="0"/>
              </a:rPr>
              <a:t>oleae</a:t>
            </a:r>
            <a:r>
              <a:rPr lang="tr-TR" sz="2000" i="1" dirty="0" smtClean="0">
                <a:latin typeface="Arial Black" pitchFamily="34" charset="0"/>
              </a:rPr>
              <a:t>) </a:t>
            </a:r>
            <a:endParaRPr lang="tr-TR" sz="2000" dirty="0">
              <a:latin typeface="Arial Black" pitchFamily="34" charset="0"/>
            </a:endParaRPr>
          </a:p>
        </p:txBody>
      </p:sp>
      <p:sp>
        <p:nvSpPr>
          <p:cNvPr id="1030" name="AutoShape 6" descr="zeytin sineği ile ilgili görsel sonuc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zeytin sineği ile ilgili görsel sonuc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data:image/jpeg;base64,/9j/4AAQSkZJRgABAQAAAQABAAD/2wCEAAkGBxMTEhUSExMVExMXFRUWGBgVGBUYFxgVFRUWFhUVGBUZHSggGB0lHRUVITEhJSkrLi4uFx8zODMtNygtLisBCgoKDg0OGxAQGyslICUtMSstKy0tLS0tLSstLS0tLSstLS0tLS0tLS0tLS0tLSstLS0tLS0tLS0tLS0tLS0tN//AABEIAIIAwAMBIgACEQEDEQH/xAAbAAACAgMBAAAAAAAAAAAAAAAEBQMGAAIHAf/EAEQQAAEDAwEEBAoIBAQHAAAAAAEAAgMEESEFEjFBUQYTYXEiMkKBkZKxs8HRI1JTcnOh4fAHFTOTFGJjsiRDZIOitPH/xAAaAQACAwEBAAAAAAAAAAAAAAADBAECBQYA/8QALBEAAgIBAwIEBQUBAAAAAAAAAQIAAxEEEiExcRMzQVEFIiNhkRQVMoHwUv/aAAwDAQACEQMRAD8A5vDWx7DR1bLho8kXOAhnxh5sGi/IAX9Cv/Rz+Hcbo2SSOc/bYxwAwBtNB86sWpdFeraBTQgC93AW2uzJzZJ2W7ASIzXTk8mVfoZ/DwShs9QAIzYtjG9w5uPkhXDUZqCAiJtLFJLbDGRMJ7No2wEwqal7ogI7NdaxuPFNs44qPT6WKHDRtOI2nO4vcc+E7t/JZ3ivY2STGfDCjEQS6A+feyCBpyQyGMv7toiwCIoOhdHHkxiU83gH/wAQLJrX6xHDYvdGNoHecNsBx4lVjUv4h0zQbOdKbggN8Ftx2o6lzwuZUhR1lnbpFKMf4eEd7Ix8LoTUNKpwQRBCBuIEbPMdy51W/wASJ3H6JjY+3xibd6QVXSmqe8SOmeXAgjOLjs5dis2mtdCM4/uULLOwN0yn+wi/ts+SKi0imttdRCezq2fJVvoz0lZUswQ2QDwmce8cwn0M+cLmLxqKmKsx4+5hlKH0kj9MpicU8P8AbZ8l4dOphvpoT/22fJbTTt3tuoXzIQtu67j+TJKj2gztNp/sIvUZ8lrJptLj6GL+2z5ImN4vncoKhzb43ZRFutz/ACP5MqcAdIFNp8AOIYyPuN+SgfQw2JEMWP8AIz5KeWW3FCvcTgJpHs/6P5MEcQOaliGRFH37DbexC9TA3JZHztstW2o1Wxhxxfd+nNVqqqXOf4IJucA5x8VpUVu45Y/mDPXiFapURvwyNjQL+S2/sSzS9F61+0bNj7t/cETHp5b4T8u5cB3o6CpN+Vk9uKrhTG69Nn5mjZulQ2sGMHmB/Oy8/ksf1G+qFJSz3TONKG5x1MN4X2iv+Sx/Ub6oRmkaRFtyXiYQKep3tac9S4g27CEewghT0TcyH/p6n3EiJTeS4GYO2vCGPtGqv+Gp23N+piwLAHwG2uiqzWg0bRcxgFwSSMelcfh1yUxsaZDYMaAAbbgBZI9Yqy7F7pnwizERfIUZnSNZ6d08RIY7rTbAbuv51SNT6dVMmGkRjjbLvWKqjlqEevTIvPWDawmFVVW+Q3e4uP8AmJKgJXgXrWJjGBBnmetKwpnTaFK7JGwObsfknFBoUYybvtxdhvo4oD6hE9ZYLKtHI5pBBIcMi28d1lbNL6czssJWdYB5QBD/ADncUVBp787DWBu7AAWsMIBs64CVutquXDLmVLlZZIOlVPJY7difrYTOOsY4X2hbgRkfkuf6iInHwRcdvsulcrA0eA5zPuuNvQkP22p/4kiSLz0M6g6usLXwoH6nGBY5PeAuaTVcxZbbP3tp2eyxx51rpFf9Jabw2usPCN7clb9pAGc5hFcscS2VeuA4bvvwN/yC3pn1EnitcBzI2R6SmWlBgb4LWt7gPamLn9qEWReAseTSr1JigaHtjw3Ac9nJ9JUx0+OIWY23bvJ86PdKgaie6rvc8Rha1XpFs8V0KKPiEeSpGMRQ5WEkFNCmUDDZZT06ObGlnbMkASFjbIylP9T8Co9xIoy1SU4/qfgVHuHq+nJ8Ve4gtQPpt2nH+tOyOwD4IZzk5m0aVjWFzHNDmtcCRggjnuQU9KWro1dSeJi4MAetFK4FWLov0bMpEsoIi4A42z8l621a13NIAzFuj6FLOfBGy36x3eZXDStBZDkC7/rH4KyUdPsbgANwsMeYIs0Atcm55LndV8SdjgcCHVIh/wAGSd1yvKnTnDeE/jhstq6nBF7klIDVnOJfw+JVjT2Ub4QnT4exQSQHgEymogWrMSTQs2dryxu5edLa3S3EF4tY7wndXBa5sbd3tS6cHO/9E/VYfQwLLK1LG4bsIJ7FaHUm0bWJ524c0qrYC07jbhjgFo13A8Sg4g+ma3LAfBdccnZH6eZXPSukkc2PEf8AVJwfuuXPpGb1HtK1umSwdOY5Ve6+vE6nLUpfLVZVXoNecAGSG43A8R2HmExbJfIODySB0xQ8zRS0OOI3jmujoWpRSFO6ZyWt4hgIfDZEhDRohoSZEsJu1qkYMP8Awaj/ANeReNC3th/4M/uJEXTeYvcQeo8tu0YaJ1E1NC1sjSeoiDmG17hguLJdqvRCKYuuS1wAsW7PmuCqxRTbEURBsQxhBH3Qt6bpy6JwbsNeL5N3A27049VviE1zNR12/NFtR/D6VszQ6xiJy4YwOFlfaWmaBawsBYDgB3LIddZVta9jS0C9wbeN2Hj3owx2zz4LL1+rd22N6SQoHSDsi5BSObuHYp4muI7AV4yPI4LOZ9wltuJAY1q+mJyEY2I7uCJYbDZKgBpOREUkKkgiA3i4RcsY/NYJbC3mUliOJ4GItQiBv7EolgIyO4+dP6qPNyN+5BTRjBAzxTtNpUQNg5iyCl2eFkNrVG1zcBWOJjSMpTVxXcLJmm478+0Gw4nPayhtuulkjLb1fa6LJs0ANJVY1Gl3kDC39Pfu6wIOInR2maiYzzad4+XagnRkLVNMoYYMKrFTkTo2nsbI0PaQQf3bv7E1jp1zzo9rZp35G1G7xh8R2rpdHK17Q5h2mkXBH73rD1lLVH7TVouFg+8kjGESwKIDKnaEgTGJuAtifBf+FP7iReXWHxX/AIU/uJEXTeaveDv8tu05/V1REUYH2bP9oSGJhJO9OurvGzj4Lf8AatqakC3dwUGYwXMunQ+LZgZjmfzVle66R9GiOrAPAEedPWWt2rjdWSbmjajiS0zRfkLL3YsRxWsTCbAb0XHDkXB35QqVLdJDTSKAk4U/UelHQsDScX+anNKD4Q3rXq0vHMCX5iWrpRe4SyqjA3K2upMKu6pT7Lv3xQdbpxWu4SUOTFUsRNkBKw5G4HB7U/a8AHF8JXM8k23gcO9I1PCMvEVg8l5FDc5RUlOS4m1hdSxgDfnFv1TG/wBoILzFGpUGzcexV3UaRpFwOGVaqp2d6XVsOBYgk709priuINgJSZqUE5F0rqafZJG8BWerpwHZ3X4JZUxAXtuvcdy3arcwWcRCQrD0T1/qH7Dz9E45/wAp+sPildRTC1wc5uD8CgkdlW1SrdIStypyJ2lrgcggg5BG4jmpNpUjoFqT3bUDjdrW7TeYscjuyriSud1FBqfZNmqzeuZO16mv4L/wp/cSILaRMbrtf+FP7iRe0/mr3Etf5bdpQKWS7Gfdb7AjoxZLdNd4Lfuj2BMbrZsHOJjqeJZOjlQASw8cjv4qzxuBNhuXOIa/qiJLgW58uIVz0jUmTRiRhu0/kRw71zvxPSkN4gHBh0YdI+B2HI9k9wD25SwBzrXUjrsxw3rMpsNZlnGY62yCOI9qJp5BkcDlLIq4FvatRX7NydwF/NxW1TrEJHMXKGPnPAHZZVnVDtZvuO5Vmt16edznNf1cQdYW39hzzUdHq8gk2ZDtDgefYratjauIZdOyjdG1S3ceaHjZckqaXJvYgKJ6xPsJJksczQDcDKVVPMc7Ih44Id4Rkg2MDkHYh5Y+KNlZdazPAG6/JMq8piV+upSRe2Enns7hYWG7jbirTqFQOrLRbNvSq+I7XBtYXvb4LU07krkwbKIl1KEXdxHA2tfuCStblOdYmG4Enl+iF0SrbFM17gCOON1+I7Vr1khMyEXkAy3dC9HdHtSvGyXCzWnfa9y48lZy1BRT4BBBB5cUdDIFgal2ezc026kCrgTyyIib4L/wZ/cSLAAtvJf+FP7mRV05+qvcSbvLbtOX0Up2R3D4KSq1UMwMlK5dQOy1rBsiwB5k2CDa0nFrldJsBOTMEEmT1VY5+8+bh6FZOhNbJC47R+ida9+fBwS3TtI8uTzApnJMBhAv2uhrxxCIuOZ1SkrrsGyf3zUxlJHMcFy/SOkZgfZ2Yzv7O0LoVFqLZI9phDm8xkfoVyer0L0nOOIytgMP2iF5M4EEc8KP/FXGV69otcFIgEGWlen0iOQNbI90XVk5HlA8+e5NJqWMlnVnatY37uamc0HfbHNRNwMYF1ofqyU2kS/iQ9zrD4/BCTS7RzbCIDLtNz+ygHutfIwkkXMGxnr2nhbKFIvc4Flu5+6+EPUSC+NyYQGBJmPkxbhgoKoci+sHEXJSevn2b338E1UhJxKsYFX1AN7nON3HvSLVq9os1mSN5Ump1jDknO6zclT6Z0VPj1AI2hdrOOdxceHctupErXc/4gyYgZSyzG7W7918BNtP6MNNnSPvza34lM5BskbgB+SPicLgg3tgr1uqfHycSFaLxMYT1RJt5BPFvLzI6k1LK01uhD48Gzm3I9qUUjC5odu5943hBG2xN3r6zU01meJd6OrBRjj4EmP+VN+cMiqVHVFtk/o6wOa8f6U3uZEtXWVtHcRm4/TPYzk0NMXW4YTzTqdrN2TzSqCXA7kwjqxZb1uT0mEpxGUjksnlyt31N8BCuYeSEimWLTSeVTaNrc1M7ajdYcWnxT3hBzMPchiSjFAy7SMyu4idM0rppDL4L7RP7fFv3qwwVgORkLhr0fp2tzw+I/H1XeEPQVlX/Bq25r4lxYZ2uSdnDB7UM6X9OXnXPqXppIcPYLdhtb0p9F0oBbuPnAv6Vlv8NtrPSFB3SxGU8D5v1UDnn87pPHrUZ8rzIg1gJGy1xFlT9M49J7kw1zrm1/kvNkN8oIA9YeFlpJESrigyAphdVOxjcOuVX5YpJiS1pPbw9JVi0iBm98e27Nr5Gd2L87I+qgxsjGSMWtjjjen9NSFGYG1sHEokOmNjG0fCed1+HMAcO85VoZd8DZMgi7T7WoCeA44NaN/G6K0R3jxuvZwJsOwYUXsW5lUOciI6qlNySR/9UcTyDgnuP74prWU4Pbi3KyXtLTjP77VdWyvMp0MLZIXcCMcfYoKFjWylm5smRfg8foQiMi1v32oPU2mwe3Dmm4O7IVE64943TZtbMMqqIhbaW8h5H+lP7iRM6Sds0bXjyhfz8VE2ks4uH2U/uXr1D/UCt7zUtINZI/3E5M1xtv4LYSHmfSsWLoJz83ZK76x9JW4ld9Y+krxYokiavkPM+kqIuPNYsUiTIyV4CsWKZEkiceZRgmdbxnekr1YqGFToZ5HO6/jO9JTCCtlG6R/rO+axYqOBiSsm/mE32snru+a8/mEv2snru+axYhbR7SxM3h1KYXtLJ67vmpDqk/20u4+W/wCa8WIygYiz9YNJXy5+lk9d3zXkFfKHXEsgNvrO+axYh7R7SBPJa6W/9R/rO+aFNVJfx3esV6sVgBPes3FZJ9o/1nfNZNWSW/qP9Z3zWLFXaM9JaT0NbKGACR4HIOcPipxqM2fpZNzvLdxab8V6sXgozGifln//2Q==">
            <a:hlinkClick r:id="rId2"/>
          </p:cNvPr>
          <p:cNvSpPr>
            <a:spLocks noChangeAspect="1" noChangeArrowheads="1"/>
          </p:cNvSpPr>
          <p:nvPr/>
        </p:nvSpPr>
        <p:spPr bwMode="auto">
          <a:xfrm>
            <a:off x="251520" y="980728"/>
            <a:ext cx="2286000" cy="15525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8" name="Picture 14" descr="http://www.tarimkutuphanesi.com/veri_dosyasi.asp?id=791">
            <a:hlinkClick r:id="rId3"/>
          </p:cNvPr>
          <p:cNvPicPr>
            <a:picLocks noChangeAspect="1" noChangeArrowheads="1"/>
          </p:cNvPicPr>
          <p:nvPr/>
        </p:nvPicPr>
        <p:blipFill>
          <a:blip r:embed="rId4" cstate="print"/>
          <a:srcRect/>
          <a:stretch>
            <a:fillRect/>
          </a:stretch>
        </p:blipFill>
        <p:spPr bwMode="auto">
          <a:xfrm>
            <a:off x="251520" y="3861048"/>
            <a:ext cx="3384376" cy="2298557"/>
          </a:xfrm>
          <a:prstGeom prst="rect">
            <a:avLst/>
          </a:prstGeom>
          <a:noFill/>
        </p:spPr>
      </p:pic>
      <p:pic>
        <p:nvPicPr>
          <p:cNvPr id="1040" name="Picture 16" descr="http://blog.meyvelitepe.org/wp-content/uploads/2012/05/Bactrocera_oleae.jpg">
            <a:hlinkClick r:id="rId5"/>
          </p:cNvPr>
          <p:cNvPicPr>
            <a:picLocks noChangeAspect="1" noChangeArrowheads="1"/>
          </p:cNvPicPr>
          <p:nvPr/>
        </p:nvPicPr>
        <p:blipFill>
          <a:blip r:embed="rId6" cstate="print"/>
          <a:srcRect/>
          <a:stretch>
            <a:fillRect/>
          </a:stretch>
        </p:blipFill>
        <p:spPr bwMode="auto">
          <a:xfrm>
            <a:off x="3275856" y="3861048"/>
            <a:ext cx="5619750" cy="2334766"/>
          </a:xfrm>
          <a:prstGeom prst="rect">
            <a:avLst/>
          </a:prstGeom>
          <a:noFill/>
        </p:spPr>
      </p:pic>
      <p:pic>
        <p:nvPicPr>
          <p:cNvPr id="1044" name="Picture 20" descr="http://guneyegetarim.com/img/Haberler/kresim/b09c1b67_zeytinS%C4%B0NE%C4%9E%C4%B0%C4%B0%C4%B0.jpg">
            <a:hlinkClick r:id="rId7"/>
          </p:cNvPr>
          <p:cNvPicPr>
            <a:picLocks noChangeAspect="1" noChangeArrowheads="1"/>
          </p:cNvPicPr>
          <p:nvPr/>
        </p:nvPicPr>
        <p:blipFill>
          <a:blip r:embed="rId8" cstate="print"/>
          <a:srcRect/>
          <a:stretch>
            <a:fillRect/>
          </a:stretch>
        </p:blipFill>
        <p:spPr bwMode="auto">
          <a:xfrm>
            <a:off x="2843808" y="188640"/>
            <a:ext cx="6019800" cy="37433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476672"/>
            <a:ext cx="8712968" cy="2585323"/>
          </a:xfrm>
          <a:prstGeom prst="rect">
            <a:avLst/>
          </a:prstGeom>
        </p:spPr>
        <p:txBody>
          <a:bodyPr wrap="square">
            <a:spAutoFit/>
          </a:bodyPr>
          <a:lstStyle/>
          <a:p>
            <a:endParaRPr lang="tr-TR" dirty="0" smtClean="0"/>
          </a:p>
          <a:p>
            <a:r>
              <a:rPr lang="tr-TR" dirty="0" smtClean="0">
                <a:latin typeface="Arial" pitchFamily="34" charset="0"/>
                <a:cs typeface="Arial" pitchFamily="34" charset="0"/>
              </a:rPr>
              <a:t>Baş ve antenler sarı, göğüs üzerinde 3 adet açık kahverenginde bantlar vardır. </a:t>
            </a:r>
          </a:p>
          <a:p>
            <a:r>
              <a:rPr lang="tr-TR" dirty="0" smtClean="0">
                <a:latin typeface="Arial" pitchFamily="34" charset="0"/>
                <a:cs typeface="Arial" pitchFamily="34" charset="0"/>
              </a:rPr>
              <a:t>• Dişilerde karın daha geniş yapılı olup sonunda yumurta koyma borusu bulunur. </a:t>
            </a:r>
          </a:p>
          <a:p>
            <a:r>
              <a:rPr lang="tr-TR" dirty="0" smtClean="0">
                <a:latin typeface="Arial" pitchFamily="34" charset="0"/>
                <a:cs typeface="Arial" pitchFamily="34" charset="0"/>
              </a:rPr>
              <a:t>• Larva, bacaksız ve şeffaf beyaz renklidir. </a:t>
            </a:r>
          </a:p>
          <a:p>
            <a:r>
              <a:rPr lang="tr-TR" dirty="0" smtClean="0">
                <a:latin typeface="Arial" pitchFamily="34" charset="0"/>
                <a:cs typeface="Arial" pitchFamily="34" charset="0"/>
              </a:rPr>
              <a:t>• Zeytin sineği çoğunlukla kışı toprağın 2-5 cm derinliğinde pupa halinde veya zeytinlik ve fundalıklarda ergin halinde geçirir. </a:t>
            </a:r>
          </a:p>
          <a:p>
            <a:r>
              <a:rPr lang="tr-TR" dirty="0" smtClean="0">
                <a:latin typeface="Arial" pitchFamily="34" charset="0"/>
                <a:cs typeface="Arial" pitchFamily="34" charset="0"/>
              </a:rPr>
              <a:t>• Erginler, toprak sıcaklığının 10 0C’yi bulmasından itibaren, ender olarak nisan başlarında, genel olarak hazirandan itibaren topraktan çıkmaya başlarlar. </a:t>
            </a:r>
          </a:p>
          <a:p>
            <a:r>
              <a:rPr lang="tr-TR" dirty="0" smtClean="0">
                <a:latin typeface="Arial" pitchFamily="34" charset="0"/>
                <a:cs typeface="Arial" pitchFamily="34" charset="0"/>
              </a:rPr>
              <a:t>• Bir dölün gelişme süresi 30-40 gün kadardır. </a:t>
            </a:r>
          </a:p>
        </p:txBody>
      </p:sp>
      <p:sp>
        <p:nvSpPr>
          <p:cNvPr id="5" name="4 Dikdörtgen"/>
          <p:cNvSpPr/>
          <p:nvPr/>
        </p:nvSpPr>
        <p:spPr>
          <a:xfrm>
            <a:off x="0" y="260648"/>
            <a:ext cx="2596545" cy="369332"/>
          </a:xfrm>
          <a:prstGeom prst="rect">
            <a:avLst/>
          </a:prstGeom>
        </p:spPr>
        <p:txBody>
          <a:bodyPr wrap="none">
            <a:spAutoFit/>
          </a:bodyPr>
          <a:lstStyle/>
          <a:p>
            <a:r>
              <a:rPr lang="tr-TR" b="1" dirty="0" smtClean="0">
                <a:latin typeface="Arial Black" pitchFamily="34" charset="0"/>
              </a:rPr>
              <a:t>Tanımı ve Yaşayışı </a:t>
            </a:r>
            <a:endParaRPr lang="tr-TR" dirty="0">
              <a:latin typeface="Arial Black" pitchFamily="34" charset="0"/>
            </a:endParaRPr>
          </a:p>
        </p:txBody>
      </p:sp>
      <p:sp>
        <p:nvSpPr>
          <p:cNvPr id="7" name="6 Dikdörtgen"/>
          <p:cNvSpPr/>
          <p:nvPr/>
        </p:nvSpPr>
        <p:spPr>
          <a:xfrm>
            <a:off x="0" y="3717032"/>
            <a:ext cx="8892480" cy="923330"/>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Zeytin sineği larva döneminde</a:t>
            </a:r>
            <a:r>
              <a:rPr lang="tr-TR" dirty="0" smtClean="0">
                <a:solidFill>
                  <a:srgbClr val="FF0000"/>
                </a:solidFill>
                <a:latin typeface="Arial" pitchFamily="34" charset="0"/>
                <a:cs typeface="Arial" pitchFamily="34" charset="0"/>
              </a:rPr>
              <a:t>, meyve etinde zarar oluşturur</a:t>
            </a:r>
            <a:r>
              <a:rPr lang="tr-TR" dirty="0" smtClean="0">
                <a:latin typeface="Arial" pitchFamily="34" charset="0"/>
                <a:cs typeface="Arial" pitchFamily="34" charset="0"/>
              </a:rPr>
              <a:t>. Larva gelişme süresinde çekirdek etrafında galeriler açarak beslenir. </a:t>
            </a:r>
          </a:p>
        </p:txBody>
      </p:sp>
      <p:sp>
        <p:nvSpPr>
          <p:cNvPr id="8" name="7 Dikdörtgen"/>
          <p:cNvSpPr/>
          <p:nvPr/>
        </p:nvSpPr>
        <p:spPr>
          <a:xfrm>
            <a:off x="0" y="4653136"/>
            <a:ext cx="8892480" cy="1477328"/>
          </a:xfrm>
          <a:prstGeom prst="rect">
            <a:avLst/>
          </a:prstGeom>
        </p:spPr>
        <p:txBody>
          <a:bodyPr wrap="square">
            <a:spAutoFit/>
          </a:bodyPr>
          <a:lstStyle/>
          <a:p>
            <a:endParaRPr lang="tr-TR" dirty="0" smtClean="0"/>
          </a:p>
          <a:p>
            <a:r>
              <a:rPr lang="tr-TR" dirty="0" smtClean="0">
                <a:latin typeface="Arial" pitchFamily="34" charset="0"/>
                <a:cs typeface="Arial" pitchFamily="34" charset="0"/>
              </a:rPr>
              <a:t>Meyvelerin </a:t>
            </a:r>
            <a:r>
              <a:rPr lang="tr-TR" dirty="0" smtClean="0">
                <a:solidFill>
                  <a:srgbClr val="FF0000"/>
                </a:solidFill>
                <a:latin typeface="Arial" pitchFamily="34" charset="0"/>
                <a:cs typeface="Arial" pitchFamily="34" charset="0"/>
              </a:rPr>
              <a:t>çürüyerek dökülmesine, zeytinyağı miktarının azalmasına kısmen de yağda asitliğin yükselmesine neden olur.</a:t>
            </a:r>
            <a:r>
              <a:rPr lang="tr-TR" dirty="0" smtClean="0">
                <a:latin typeface="Arial" pitchFamily="34" charset="0"/>
                <a:cs typeface="Arial" pitchFamily="34" charset="0"/>
              </a:rPr>
              <a:t> Özellikle sofralık zeytinlerde zararı daha büyük önem taşımaktadır. </a:t>
            </a:r>
          </a:p>
          <a:p>
            <a:r>
              <a:rPr lang="tr-TR" dirty="0" smtClean="0">
                <a:latin typeface="Arial" pitchFamily="34" charset="0"/>
                <a:cs typeface="Arial" pitchFamily="34" charset="0"/>
              </a:rPr>
              <a:t>Ülkemizde zeytin yetiştirilen tüm alanlarda bulunur. </a:t>
            </a:r>
            <a:endParaRPr lang="tr-TR"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712968" cy="2308324"/>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err="1" smtClean="0">
                <a:latin typeface="Arial" pitchFamily="34" charset="0"/>
                <a:cs typeface="Arial" pitchFamily="34" charset="0"/>
              </a:rPr>
              <a:t>Biyoteknolojik</a:t>
            </a:r>
            <a:r>
              <a:rPr lang="tr-TR" b="1" dirty="0" smtClean="0">
                <a:latin typeface="Arial" pitchFamily="34" charset="0"/>
                <a:cs typeface="Arial" pitchFamily="34" charset="0"/>
              </a:rPr>
              <a:t> Mücadele: </a:t>
            </a:r>
          </a:p>
          <a:p>
            <a:r>
              <a:rPr lang="tr-TR" dirty="0" smtClean="0">
                <a:solidFill>
                  <a:srgbClr val="FF0000"/>
                </a:solidFill>
                <a:latin typeface="Arial" pitchFamily="34" charset="0"/>
                <a:cs typeface="Arial" pitchFamily="34" charset="0"/>
              </a:rPr>
              <a:t>Kitlesel tuzaklama metodu </a:t>
            </a:r>
            <a:r>
              <a:rPr lang="tr-TR" dirty="0" smtClean="0">
                <a:latin typeface="Arial" pitchFamily="34" charset="0"/>
                <a:cs typeface="Arial" pitchFamily="34" charset="0"/>
              </a:rPr>
              <a:t>kullanılarak zeytin sineği popülasyonunun yüksek olmadığı alanlarda ( en az 5 ha.) zeytin sineği ile başarılı bir şekilde mücadele etmek mümkün olmaktadır. (</a:t>
            </a:r>
            <a:r>
              <a:rPr lang="tr-TR" dirty="0" err="1" smtClean="0">
                <a:latin typeface="Arial" pitchFamily="34" charset="0"/>
                <a:cs typeface="Arial" pitchFamily="34" charset="0"/>
              </a:rPr>
              <a:t>Deltamethrin</a:t>
            </a:r>
            <a:r>
              <a:rPr lang="tr-TR" dirty="0" smtClean="0">
                <a:latin typeface="Arial" pitchFamily="34" charset="0"/>
                <a:cs typeface="Arial" pitchFamily="34" charset="0"/>
              </a:rPr>
              <a:t> + Amonyum bikarbonat + </a:t>
            </a:r>
            <a:r>
              <a:rPr lang="tr-TR" dirty="0" err="1" smtClean="0">
                <a:latin typeface="Arial" pitchFamily="34" charset="0"/>
                <a:cs typeface="Arial" pitchFamily="34" charset="0"/>
              </a:rPr>
              <a:t>Feromon</a:t>
            </a:r>
            <a:r>
              <a:rPr lang="tr-TR" dirty="0" smtClean="0">
                <a:latin typeface="Arial" pitchFamily="34" charset="0"/>
                <a:cs typeface="Arial" pitchFamily="34" charset="0"/>
              </a:rPr>
              <a:t> kapsül içeren tuzaklar orta büyüklükteki ve yeknesak bahçelerde 1 tuzak/2 ağaç; diğerlerinde ise 1 tuzak/ 1 ağaç gelecek şekilde asılmalıdır.) Bu amaç için ruhsatlandırılmış tuzak tipi kullanılmalıdır. </a:t>
            </a:r>
          </a:p>
        </p:txBody>
      </p:sp>
      <p:sp>
        <p:nvSpPr>
          <p:cNvPr id="5" name="4 Dikdörtgen"/>
          <p:cNvSpPr/>
          <p:nvPr/>
        </p:nvSpPr>
        <p:spPr>
          <a:xfrm>
            <a:off x="0" y="2276872"/>
            <a:ext cx="8784976" cy="2308324"/>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b="1" dirty="0" smtClean="0">
                <a:latin typeface="Arial" pitchFamily="34" charset="0"/>
                <a:cs typeface="Arial" pitchFamily="34" charset="0"/>
              </a:rPr>
              <a:t>İlaçlama Zamanının Tespiti: </a:t>
            </a:r>
          </a:p>
          <a:p>
            <a:r>
              <a:rPr lang="tr-TR" dirty="0" smtClean="0">
                <a:latin typeface="Arial" pitchFamily="34" charset="0"/>
                <a:cs typeface="Arial" pitchFamily="34" charset="0"/>
              </a:rPr>
              <a:t>Ergin çıkış zamanları iklim, toprak karakteri, çeşit v.b. etkenlere bağlı olarak değişiklik göstermektedir. Bölge farklılıkları dikkate alınarak, meyvelerin yumurta koyma olgunluğuna geldiği dönemde vuruk sayımları yapılarak, yeterli vuruk ve tuzaklarda yakalanan Zeytin sineği ergin sayısında artış görülmesi halinde ilaçlamaya geçilmelidir. Bu nedenle tuzakların haziran ayının ilk yarısından itibaren asılması gerekmektedir.</a:t>
            </a:r>
          </a:p>
        </p:txBody>
      </p:sp>
      <p:sp>
        <p:nvSpPr>
          <p:cNvPr id="6" name="5 Dikdörtgen"/>
          <p:cNvSpPr/>
          <p:nvPr/>
        </p:nvSpPr>
        <p:spPr>
          <a:xfrm>
            <a:off x="0" y="4437112"/>
            <a:ext cx="9144000" cy="1754326"/>
          </a:xfrm>
          <a:prstGeom prst="rect">
            <a:avLst/>
          </a:prstGeom>
        </p:spPr>
        <p:txBody>
          <a:bodyPr wrap="square">
            <a:spAutoFit/>
          </a:bodyPr>
          <a:lstStyle/>
          <a:p>
            <a:r>
              <a:rPr lang="tr-TR" dirty="0" smtClean="0">
                <a:solidFill>
                  <a:srgbClr val="FF0000"/>
                </a:solidFill>
                <a:latin typeface="Arial" pitchFamily="34" charset="0"/>
                <a:cs typeface="Arial" pitchFamily="34" charset="0"/>
              </a:rPr>
              <a:t> Ergin artışlarının belirlenmesi amacıyla, </a:t>
            </a:r>
            <a:r>
              <a:rPr lang="tr-TR" dirty="0" smtClean="0">
                <a:latin typeface="Arial" pitchFamily="34" charset="0"/>
                <a:cs typeface="Arial" pitchFamily="34" charset="0"/>
              </a:rPr>
              <a:t>içinde %2 </a:t>
            </a:r>
            <a:r>
              <a:rPr lang="tr-TR" dirty="0" err="1" smtClean="0">
                <a:latin typeface="Arial" pitchFamily="34" charset="0"/>
                <a:cs typeface="Arial" pitchFamily="34" charset="0"/>
              </a:rPr>
              <a:t>diamonyum</a:t>
            </a:r>
            <a:r>
              <a:rPr lang="tr-TR" dirty="0" smtClean="0">
                <a:latin typeface="Arial" pitchFamily="34" charset="0"/>
                <a:cs typeface="Arial" pitchFamily="34" charset="0"/>
              </a:rPr>
              <a:t> fosfat eriyiği olan </a:t>
            </a:r>
            <a:r>
              <a:rPr lang="tr-TR" dirty="0" err="1" smtClean="0">
                <a:latin typeface="Arial" pitchFamily="34" charset="0"/>
                <a:cs typeface="Arial" pitchFamily="34" charset="0"/>
              </a:rPr>
              <a:t>McPhail</a:t>
            </a:r>
            <a:r>
              <a:rPr lang="tr-TR" dirty="0" smtClean="0">
                <a:latin typeface="Arial" pitchFamily="34" charset="0"/>
                <a:cs typeface="Arial" pitchFamily="34" charset="0"/>
              </a:rPr>
              <a:t> tuzaklar </a:t>
            </a:r>
            <a:r>
              <a:rPr lang="tr-TR" dirty="0" smtClean="0">
                <a:solidFill>
                  <a:srgbClr val="FF0000"/>
                </a:solidFill>
                <a:latin typeface="Arial" pitchFamily="34" charset="0"/>
                <a:cs typeface="Arial" pitchFamily="34" charset="0"/>
              </a:rPr>
              <a:t>ile </a:t>
            </a:r>
            <a:r>
              <a:rPr lang="tr-TR" dirty="0" err="1" smtClean="0">
                <a:solidFill>
                  <a:srgbClr val="FF0000"/>
                </a:solidFill>
                <a:latin typeface="Arial" pitchFamily="34" charset="0"/>
                <a:cs typeface="Arial" pitchFamily="34" charset="0"/>
              </a:rPr>
              <a:t>feromonlu</a:t>
            </a:r>
            <a:r>
              <a:rPr lang="tr-TR" dirty="0" smtClean="0">
                <a:solidFill>
                  <a:srgbClr val="FF0000"/>
                </a:solidFill>
                <a:latin typeface="Arial" pitchFamily="34" charset="0"/>
                <a:cs typeface="Arial" pitchFamily="34" charset="0"/>
              </a:rPr>
              <a:t> sarı yapışkan tuzaklar kullanılır. </a:t>
            </a:r>
            <a:r>
              <a:rPr lang="tr-TR" dirty="0" smtClean="0">
                <a:latin typeface="Arial" pitchFamily="34" charset="0"/>
                <a:cs typeface="Arial" pitchFamily="34" charset="0"/>
              </a:rPr>
              <a:t>Vuruk sayımları haftada 1-2 defa, ağaçların güney-doğu kısımlarındaki parlak, yağlanmaya başlamış, en az 1000’er meyvede yapılarak, vuruk yüzdesi belirlenir. Yapılan sayımlar sonucunda, </a:t>
            </a:r>
            <a:r>
              <a:rPr lang="tr-TR" dirty="0" smtClean="0">
                <a:solidFill>
                  <a:srgbClr val="FF0000"/>
                </a:solidFill>
                <a:latin typeface="Arial" pitchFamily="34" charset="0"/>
                <a:cs typeface="Arial" pitchFamily="34" charset="0"/>
              </a:rPr>
              <a:t>salamuralık çeşitlerde %1 vuruk, yağlık çeşitlerde ise %6-8 vuruk saptandığında</a:t>
            </a:r>
            <a:r>
              <a:rPr lang="tr-TR" dirty="0" smtClean="0">
                <a:latin typeface="Arial" pitchFamily="34" charset="0"/>
                <a:cs typeface="Arial" pitchFamily="34" charset="0"/>
              </a:rPr>
              <a:t>, yer aletleri ile zehirli yem kısmi dal ilaçlaması veya kaplama ilaçlama yapılmalıdır.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404664"/>
            <a:ext cx="4572000" cy="707886"/>
          </a:xfrm>
          <a:prstGeom prst="rect">
            <a:avLst/>
          </a:prstGeom>
        </p:spPr>
        <p:txBody>
          <a:bodyPr wrap="square">
            <a:spAutoFit/>
          </a:bodyPr>
          <a:lstStyle/>
          <a:p>
            <a:r>
              <a:rPr lang="tr-TR" sz="2000" b="1" dirty="0" smtClean="0">
                <a:latin typeface="Arial Black" pitchFamily="34" charset="0"/>
              </a:rPr>
              <a:t>ZEYTİN GÜVESİ </a:t>
            </a:r>
          </a:p>
          <a:p>
            <a:r>
              <a:rPr lang="tr-TR" sz="2000" i="1" dirty="0" smtClean="0">
                <a:latin typeface="Arial Black" pitchFamily="34" charset="0"/>
              </a:rPr>
              <a:t>(</a:t>
            </a:r>
            <a:r>
              <a:rPr lang="tr-TR" sz="2000" i="1" dirty="0" err="1" smtClean="0">
                <a:latin typeface="Arial Black" pitchFamily="34" charset="0"/>
              </a:rPr>
              <a:t>Prays</a:t>
            </a:r>
            <a:r>
              <a:rPr lang="tr-TR" sz="2000" i="1" dirty="0" smtClean="0">
                <a:latin typeface="Arial Black" pitchFamily="34" charset="0"/>
              </a:rPr>
              <a:t> </a:t>
            </a:r>
            <a:r>
              <a:rPr lang="tr-TR" sz="2000" i="1" dirty="0" err="1" smtClean="0">
                <a:latin typeface="Arial Black" pitchFamily="34" charset="0"/>
              </a:rPr>
              <a:t>oleae</a:t>
            </a:r>
            <a:r>
              <a:rPr lang="tr-TR" sz="2000" i="1" dirty="0" smtClean="0">
                <a:latin typeface="Arial Black" pitchFamily="34" charset="0"/>
              </a:rPr>
              <a:t>) </a:t>
            </a:r>
            <a:endParaRPr lang="tr-TR" sz="2000" dirty="0">
              <a:latin typeface="Arial Black" pitchFamily="34" charset="0"/>
            </a:endParaRPr>
          </a:p>
        </p:txBody>
      </p:sp>
      <p:sp>
        <p:nvSpPr>
          <p:cNvPr id="26626" name="AutoShape 2" descr="zeytin güvesi ile ilgili görsel sonuc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28" name="AutoShape 4" descr="zeytin güvesi ile ilgili görsel sonuc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6630" name="Picture 6" descr="http://guneyegetarim.com/img/Haberler/kresim/c19e8318_zeytinguvesi3.jpg">
            <a:hlinkClick r:id="rId2"/>
          </p:cNvPr>
          <p:cNvPicPr>
            <a:picLocks noChangeAspect="1" noChangeArrowheads="1"/>
          </p:cNvPicPr>
          <p:nvPr/>
        </p:nvPicPr>
        <p:blipFill>
          <a:blip r:embed="rId3" cstate="print"/>
          <a:srcRect/>
          <a:stretch>
            <a:fillRect/>
          </a:stretch>
        </p:blipFill>
        <p:spPr bwMode="auto">
          <a:xfrm>
            <a:off x="0" y="3717032"/>
            <a:ext cx="4787379" cy="3140968"/>
          </a:xfrm>
          <a:prstGeom prst="rect">
            <a:avLst/>
          </a:prstGeom>
          <a:noFill/>
        </p:spPr>
      </p:pic>
      <p:sp>
        <p:nvSpPr>
          <p:cNvPr id="26632" name="AutoShape 8" descr="data:image/jpeg;base64,/9j/4AAQSkZJRgABAQAAAQABAAD/2wCEAAkGBxMTEhUSEhMVFRUXGBcYGRcYFxcYHxgdHRcXHx4YGBgYHSgjHiAlIB0XITEiJSkrLi4wGR8zODMtNygtLisBCgoKDg0OGxAQGy0mICYtLS0tLS8tLS0tLTAtLS0tLS0tLy0tLS0tLS0vLS0tLS0tLS0tLS0rLS0tLS0tLS0tLf/AABEIAMIBAwMBIgACEQEDEQH/xAAbAAABBQEBAAAAAAAAAAAAAAAFAAIDBAYBB//EAD0QAAIBAgQEBAQDBgYCAwEAAAECEQADBBIhMQVBUWETInGBBjKRoUKxwRQjUnKC0TNikuHw8RWyBySDU//EABoBAAMBAQEBAAAAAAAAAAAAAAECAwQABQb/xAAwEQACAgICAQIFAgUFAQAAAAAAAQIRAyESMUEiUQQTMmHwQnFSkaGx8RRigcHhI//aAAwDAQACEQMRAD8ArgV0VFhrjHR1CnqDKn66ianArfGXI82UXE4BTgKQFPUDrGuvp1/Oi3Ry2cFdApKOYpwrk01aOaa7EKixF8rAy5pPeQOZgb/7VNFK+kbxlABMjoA2X327SKjnlUXT2VxK5b6LdnDu1q47IF8O4EmDLZsxkyemU/1VW4iALKwpLSbhaNAuYKJM9Qx9xVvimKYqMNatFBmJXoWb1PygSPRKB/EuJuC1YwyH8RmBGaAJ9tBv3POvO+bP5dLxv+ZslCPOwtwa4WOVUDK5a4X00CGMk/5o68xUt8AEgagc+v8AtM1X+Fbxt/uCxNzMQwOmXeVBHIHMSe08qr4FJu3XViU+UE/i10+gk+4rvhcjU/e3/cGaK4l4U4VwU4CvVMQhThSApwFccIU8VwCngVxwgKeK4BTwKU46KeKaBTwKARwpwrgFPAoHHRTwK4BThQCOAp0VwU8UoRAV2K6BXYrjjgFOAroFPArgDYpU+KVdZx5lYuASubUmR78varoqvicKD5ho41B/vXOHYo3ATAABgQZqkPS+LEl6laLYdQVzmFzKDz0nXT0mmYu8AxYCFJ07CdPtVi9gi1rMgLOCxIAnIojU9JJP071Xe0WSDvH3qcryOVeCkfSlfkr4ANbMcnEEwOxg69QP70UsYdnMKpYgSYG3rQixiPkB3WZHcaD8/tW9PEbVuz4OGlnHmLZRqRuSTv0gcvSpvIscahv88lePzJXIyxXkajxeKU2wJkhCp9Rm/SPrU51171UuWATmGzGD2MxmHvvVcyva7JY/Z9BnhSpcuXmEzM+bkG3ykHkuXXaCR1oVxnDFcQjNMo1zMRHYmfUA/Wr/AAXHkKsiJtXkJIAzHKIYeyx7VHYseLdS2ZIbNm1gwRlJPrP3ry0n8iTl5o2yf/0SQE4QHc3GWQ93MXaD+7tsdfdjp6DvRu1bCqFUQB/yT3ohgLtsLisqkeYquU+VlJgH2y7+gFQ2cKzTlUmBJgbDqa2fBJKLkyGe7pEIFOAroFOArcZhAU4CkBTgK44QFPArgFPAoBFFOApCngUAHAKeBSAp4FAIhT1FcAp4FA4QFPApAU4ClDR0CngVwCngUBhAU6KQFcdwok7ULOoeBTgK4pnUVIK6zqORSp9KgA85uWgwhgCOh1qpcw5tnPbgLEFdAIHSiEV0CtU4ckRjKhnDsaWtsFaFY6gdtgfzjvUkVXu4cg57cBuY5N69+9K1jlnK4KN0bn/KdjSRqOn/AJHe9ouYayFV7kea4+UHoqqsx0kmP6aqYzDs5WDA1muWrz3UVUIXIXzZuZNxyAsCTpFELdrMQqzrA1/PSpY3GUXa0Vlyi1QOxty4iDK2ZQ2aCBIgHmIkR11HWu8Nxguq8CMijMpB05HsRt9atLi7lu5kQCWVkII+XaSTqIAnboapYjABFZwzM4EydcxG8jofy06zluSnJ4lpdl6Tglke2NxN57Vm3MZgqsqk5swOZ19Nzp/mp3w5invszhght2gGYqTLM3Meug9Jqr8W8SYJZtbBCM0gbgQB6BYj67zVr4HtNdt37NufEuMhZ9gqLmJ83JizADSsqppcuizVN0Xv2R8uVbvl+UvGrZSdFGwAJOvUncitxgGWzg8zHzXQQJOp8pCgTr8omgnDeGFrwtH5UMMTpCJH0kQPeqvEOKftV9ri/wCDbm3aHI/xP7jT0IrW4xTjGHbJKTptkUU4ClFOAr0DGIU4CkBTwK4AgKcBSApwFKEQFPApAU4CgcICngVwCngUGcdAptonMQY5Ef71IBTXuBTLEAEESfYj9aST0PElFPFD8Dj/ABXYKvkX8XU9vvRICuTT6OoQFOFICo7juCAEkczmAj2rmFInUVQxmJKXBKkggHT8IUySwJjfLrQ/h3FGRsVduMW8IrZtgwBmckE6dAD7VCuPXNqc2dxltneDzYwTEbDWSx6GsuXOkqLQxmkwtzMoJBB7/wDOkVOBXFUDYQOlPAq8ekSfYqVOrlEU8+iugV2K6BW0zCim3rCuCrCQakApwFBq+xkCEP7Mcpk2m2O5Q6b9RRjA8Ts27iF28rEajXTMsk9BEyao8VtSq6wM0E9AwI/MiqPFQbeEkKFZruUx/lG3aYDd5rzPipyxpwS0/wChtwRU3yfa/qEMXeZL9wBC1woF6AS8kk+w+tM4jjAEKbvAmNQu255U3hXEUxAWPLeChHkgZ1TNBSZ84ECCOQ32qpjMQoIshGW27KWfmfMJMMZPPehHMvlSae3ehpYmppMp/F9tWti4HDEuogD/AC6mdhqNq0HwyzJhVW3/AIl17pyiAWlsigH/APNtqqvw0YlboDnJat+MWfXM/lnb+Lp2jlRPgWI/Z8pa1JtW1AK6sxYZiAOUFiC3tudMTzcX17l1C0F+P4lrFhcIrgXrqzeeYFu3tv3MieevUVS4XYDAW7YIywJOxBAOYHnzn+1NTDYi+7F7ZRbm7MASzbhgHBgKNBAjYc60irbw1tUECBoukt1P9zQxZMnNOPY04x4tSBWOwXh5dZJB0iIqsBQ/jvHitwCAzGCRyC9BRC2wIDDYgEe9exiyfob2uzzpx8paHAU4CkonblTgKtaJnRTwK4BTgKAToFOApAU8UpxwCngUgKcBQCdAqhxqAgJBIkCBznQURArmHUuL6MNsr2z1AAkex1qWZXBr3K49Ss7h7CooVRAHKh2Mxd03/AtZV/dlszCdTtpO2hHv2onbxAyklTOUNI2WZnvOhA96zr/EGGusA2dIBy3CBodNdJipzyJJbroZLey3gsT4bXWvv59PIGJGm+RT1kUfWs1eQ5kuk+IMrEXFIhtNFI5SJEdTUfBuP3HXwwpa4xbK7EAFjBIAGuVQZ13A9hOGXhqXl6HlDnuJJcwbnxEtEC4cS9zX+EIACe0s1OwPDBh2e/cdbjAgMzaQY8wUa6gERV/F4kYZABDXGiSfxHblv2HQE8qzWL42pNvmoGoOsOdWZgdDrU8iUfU+xo2+je2XDAMJgiROlSCgfwxi7lyHuuCtxfJyysDGVhtBMgN6dYq7xvi6YZMz6sdFQbsf0HetMMlxtkZQaYRrlefXPi3FEkgqo6BQY7SdaVJ/qIHfLkPiugV2KcBXqGIhvX1SMzAT1qHFYvRfDZSx+VSfm7Ty9abxLhYvFTmKldo1+1UMZavWbbCVKAaNGqknQjpBis+Wcop60XxxTK/FMfntm0wGadwdPQzz5e1FPhLgt/HWWs3BC6HxDyK6K3+YkErv3rJPdIJ+ta34Ux9yxiLJRotXGRWE6axpHL5hXkfEZHLs9DDBK6Afw6BbvPmthsjAEZoMqx+SdM2h3ojd4jF627rqAwj1UiYG5kg0v/Ct4V5rgZH8R7g22G09jJpuCx4S7NwBoHkI1yMQCCJ5/l7UjU4xX+5DXFt/YLXnZcPd8MG2pIttESVW1cY5tebMoI7Ryqxw/iBe1aCgAJkLPyOUsSsGNZI308veg63imFCKfM2ZwIkuWbwwPp4h/wCqtJgFtWDdRg5XIjHWC7ASiiZI0knQeXnSxcYvaOabXZr72P0GIuGADlVBOpn5nboT9YjaoeJm3dxJZVYFVXzMGAAgAz11OmmusTQThvEMue4yiX1VW5a6FupOv0PUVNbVgXv3XLMwkzyAGw6emlX+Gg5y5JUhMslGNPbMfxC5mvOx/iP0Ggq9cxDsttJJGXRR1zEe+woQzySepqxiMWE8IAEtlJgaR52jX61OEnzsRpUafB2rqqVzgOz20jciSZJO8ACY/tRuKrYS+7mWUCUtvBGoLBtCee7farYr0PhY1yZHNK0kdFOArgFDeNWWZQ1r/Et+YMOWmq95HKtE5cVaIwjydBUU8CqXDMzgXC+YEHQgCG0nbSADHOrGNuFUYrvsOWp051OOVSjz8DyxtS4+SwBTwKcbUCe8f8/5zFcFNGSkrQHGnTOgV0rNUOO8S/ZrLXsuaIAExMkDehnw78X28Q3hsvhXD8omQ3YGBr2pZZIp8WFIJYa8bV5rd0yjA3FaNgPmWOsmfes5x/hyCL1vRHYCOQJEj0k6VR4jjry4+9aJLBmBtqdQDlEKB0KyNO1HsTfW3hrli6R4kMFSJzSAy/c1kycJNwl0WS1YEs4i7Zt4jDFT+Exvl11iNNfLRL4fbDPb/a88PaCKQBs0RmIjWfl9veg2ExZRS05rhAYkwdBGXfoRPoaocBRmtjDo+rMPL1YkAH9KyJq7a0ujRFOMNeTa4rjVoX7F50cBkcAzp84XMR/qrNYXDjEXvCBPmZsmk5RmmT2AmhGOV0ueExzMrFNDPaB71sOA8LNpb7zLIHtJE+Zsuv0JAntvVJOeX0v3QqSjs2WAsWlw9sIQbeSZ7SdffevOsNxI3cZnW4EtoS6+JLiFBMwx+Zt/U0c4Hj1/8NchwXUFY5rmJAH3OtYnhmM8F88AkSIIkagjmK74iTeFJfcOONSs0OKu3HcuqsQxkH9N+W3tSobhnZ1DKbgBGwzHsdQI3mlXm/OS1RZs0EV0Cn5ajv3ciliGMclBJ+gr7ButniJDyk6Has9j8VcwzhWHiWH0Gb8P+Usf13ovgeJ27phSQ38LaGrWIsK6lHAKkQQak/WriyiuL2jB8XwgVwbfmRwSsa6cxp0/KKkOIcG0kHMqrEHU5ipiOoP5CrXEeEXMOsL57IbMrfitE7z2Ok8tBtVTh6XMz3VjMqmCSJUAasAe2g7mvLyQSlUtG2EnVoPcb+Jy5EAedAGEGQSIJnnJmrHwvj7X7Lftm0DdJLOzLm8seXKTsQQTWZ8YKMxGbT85M+og1e4LxNf2W+AkP5iWHMEBVB9831pYuMmuXSQzTSbRBieIPkttoBGW0OYWWzOB3MrPSaucGxLtbbOSUDZj0BVdNiOprt/gd7G3b9y0QosqqqrAiVtpAAjbRSfU0ZwGJu4HDOgRNWm4zaAjUZTMTOhGXXXqayyTukVv3K2A4szMGawyz5QADJiABtJMaBR+tE8DijcuFHAEgkKxWFgbvE/npWM4h8R3brzbLKTIzL5T5hBVFXRQdoGp5mtBwXgzqFS4zKWUs0HzQMvkzH5RrqB9da0xWTioxX59yL43cjMXXAJE/iI/PatL8KYfDPdZrrgNaVSq6aqFlh9WafSs58QWPCxDrplLFh0gweXrHtR74L4eiF7t0gXDGQHSBEs2vt96SGK5UwuVK0GsNxElruaczFQgAhj5rhGVCJgBhM7ACiVkwAqkNrlJ0Gu5PTnNZHjfFQbysg8o5zBmCM6ncRuPTvUl3jpVPDdQWO4KHzZhmzgzzB2jpTxzfLk4+3TB8vnFP37NoB/f1B51Ss4pE8RnJJtl2KjnMhZ9jPsKv21BgLqNAvfpWW+KA6SukMZYgySPwgxpGmg/y61syz9Kvszwj6nXQuD8VY3rYLsc8qVgALJYiANzJGvc0aFwXmyEOAoOYgDKtwHbMdyu/eRPOsbhbyhGKT4odcpE+UQ0+Ud8uvaiNrjbLNrLcdM2V8ok6677ydfqayRlUeD68miSt8vJrOF41bqnICERjbUn8WXdhz3nU6kyat3HCiTO4GgJ39OXes3Z4rkS3bw2Vlyyxgxbk6nceUTqd9yaK4X4gX5QuZnGVt4RfxEDck7zyAHetGPOuFeScsfqvwM+Kb+XDuCobMCsHl5SS3sATXkdksNZhgZBGkRzFeo4zANjLbIxGayxVWk+Z4BDGOWUjr83avPOIYco2UrlZZBHpUPiJW7SBx9JqLeKXEWlxuTPiLBVHUNlzQQQ4jmRI9z0q78SXbT2luoIdLqF95yFQAdTyLLPOQawvBOJeE1wT5XQ/UHMvvy9zVrA4xi2pnMSDJ082k9t96WfHyt/iKQUqDHEcUHGYZVcnKBoIUKAAR6c+1DlwjjJdsBvKA8qCTbI0knoTJ/6oo961CqcmdVdSrDbzPPPUnp/1Rz4GxPg2mukAZBdQmdWIUlZH9UVnxx6svZiP20s4uNBYsznTmeenfWjHCPiJsOSxm5JIKEmApglgZ+YntyodxcQ3lSJLuG6hgugGwCmfrQ9Tm+09u/tT8mtiNLomwmNCLcTbNlGhOwYE6frVr9nW5cyWyGnRTqJMaxOu+lU+LlXexlEE27YbL1GhMczpPuKKYG4tllfKZtFcxmJbmoEdJ586nkk6tDrymXuF8aRLSIZEDYBTEkncsPypVlbiuSSF+9Koy+Fxt2dyZ6SBSAp8VXxmKFsZmViOZUTHc19S2ltnkJWQ8Q4Wl0aiG5MN/frQe7jMVhSM4F6112Ye/6H61o8PeV1DIQQeYqRkBEESOhqcsfmLplFOtSBOD+IMPc0LZD/AA3PL9zofrUV7h2uawEdWBBWV0BBBCnprproQO0TYr4csvyK/wAp0+hmhT8Cw1pwLmIKk7CVQ1nyxnNcZpfvZWDincW/5AxcyXFRvJEAysxqYJHOp+CYZPENsk+E3nYTv4YLR9orQ3uD23T/ABnKxoSysB/URMdpoDwTDG41wTog8zA+xj1rDlwvG6NOPIpBThfF8tq+haDdQJn6DN5z/pLUD4pi7/ELsIGNtIC5jAAGmZydJ7cuVGcJh0JXDvlVVdiSCSXOgADRtoIHSTV/FfCeGcghWQiIKttHYyPtVMOKU03/AJEyZFGiDhHBLOFHiOfEucoEweiL17/lQ7i/E71xiuU240Cic0NEho66aUe4PwRMNmIuO5Yz5o09AB/tXbvgoTdIIKtmZyJ118mm0yBVsjSShdfYnFW77Mjaw3g31N1QxWCQdYJEgHqR5SRV7DWXugEmEkFrhkwSI+/T0q1i8N4irJ5y7SD+8uai2vpKz/KKqLi2CQFChoVlWeUawdOv0+udpRu+uyytkvFrKBUdbThQSoZgf3kiQ/2b7UIbiqtcsiAwRAhJEZvMxGs8gQAdNBRnjGMc21RtgJA6g7Vj2teaBB39KnNxk+SHinFUz228QFJUgNE5iNE01AE7biZGnTWfO+I4y4bSX78FLpIGVyPlLAMEMdD/AKu9BLXFb9m1dsZ5VvLE5og/gPQ9t6JXrtoYa2gdy75AxIkKqyciGIAYkEjtrV5TTjSJKPF2y58OtbN1MgbMWB8QQSgHNl9SN42HWnYbABna95yijzorFS4hoMjpz7TFB1vXMHfZCAQyEaSJzWzlb2zT9atHFsQMrEAa76neABv396wtPd+TRKtUGuE4ebLBiLAL5VBUlnCbzqIQNoepEa7DRfDGFTIbgBzZmXXkAxGnroaz/D7q3HAhiyhmaTo8gFFHTzcu9azgfDmtWcjmWYlmjkTyB/WtXwylyvwZ8tJUCbvELeFe61sSlwTlGgW4pg+gYGf6TWY4piziGDsFzabA/wB6JfEGAFvOhJ2zqf49VH1AzD2mszaBcuFPyAT3LGFX/wBj/TU8k5W4vwHj/CUr/Bbnhm+qnw85QHSM0TlHtrVe05Gh0r00WhfwT4Q21Tw1U2gNSbjIzBi+xcwZA2BIrzG1dIEToeRoO3FNlYrtBG2uaWIljDBiTy0OvWZoxwzEZ1vr5mchCu50EBp6QAntPSs8hBtuCYEDSTrqNgQfU6im4K/4XmDETIB2nrGtHlaQKNlZs+Ndw9q2QTOJWY5aEfaBWXxlrw2cD8QlfcxH5itEuOw5v2Gjw1GHcOUBWLpttqI75dazuOv5mJmSNAeg3Md5J+tLXg6rSLeD4Nde019UOS2ILyIlYJAnXny7UJv4/SMxOs7zr68qfe47cFs2UdktaygYw20k6xrFCCSTlUEkmAAJJ7CKpHHpNgb9ic4k9fvSorhPgfHXEW4ttQGEjNctqfdSZHoaVH5mP3QOL9j0mK5FOroFe0eWCsXhmtHxbKz/AB2x+IdV6N+dXsFikuoHQyD9j0I5GrEVkPiLGjB31e1M3ATcT8LAGJjkd9R0qUpLHvwVj69eTXxQT4l+HxiVBU5bijQnYj+Fv78qt8G41ZxAm23mG6HQj25juKt466yoWRc7clmJoy4zjvaAuUZfc8xUYrCll+UTBUshVv6SYP0ox8K31uC/bJyO1pmWDlGZNRI5gjlRfimKtX7LPew7W2CtkLByA0dY8uoGhrKYa3lGcGDPL01PvMR2rysq0vyj0IPuwqExVsJda2uSVYEMIOsglZJ6/U1ouJ8RvWrXiOy+aAq2xMzzLNOnoKpcM4XcvYdDKxqFLScq7EgD8RgAdBPWrGMxieCFJK3LGWJEyVIH3rTG4Rdav8/sRlUmr8EFm1irgHiyoecqZirNAnNccfKvLKIJmncXxa27FvDqvmLMpVT0JBjTqZGlT2eLljbu5S3+IAq+Yswygx0lifQAUDtcQNzFpcdSxzwFUjfkoJPLQTUnGEVUfJSLk3vwbDhvD2kPcgAQVtADykKBJPMmJ7VnOL2fDvXQpnzZgAdgdSD6GfajPG+ONaYIbcErm1YabwdNNCKAYQgHxLxkMDKAnMwPNzy1gxuQKbO1x4RFxJ3yZRe6XLCSTKqhiBmMCD0G+npVrjXAP2ZlLEMrCAQCvmAAI3ME7z60cuWrRxeHRVAzfvyupiVMa9dPTRehrvx44uC3YBIOcF3gsLYIYCQNy2sDtSRwx4NjzyPkkYu2bV13uP8Au0XRFWTqI/EdyBrJ3jlVnDs4QZ7cqQ7pmBIAICZl9CF19KsWOE27gu2wDZ8BS7s5zEEAjIBI0Jk5j0HuS4TnvWSHe2lrD25QkAEPl0LSNtz6xvtSOF/8g5FL4jVctm3dkXWXM9xp8ttVIVF9dz3IHI0LRcgykg5dBz0nr+tR4jGteQhnlma2oZpJVUBga8pIrvE8KWuAoQyMvIiFYLLDTQTDH7dKlCPgq5aNTgPA8K0VDNfuHKgFwL5l3YsBABMxudK1icRuWka5i1yQoYKpzcyIn8R07Csl/wDGfCkuXS918vhfLqPmM+Yz+EANPqKI/F/xv4oGFwKG44TK9wLIiIOX/Lv5jpr71owyqJPJG3YL+P8A4ptOltLMMYzEwZBOgXX7+1D/AIZwnhWmvsSHYqVBB80fPHpKjv5qWA4KcLdS5icviESCSCtrVoYQfMYUkd43rRY3FYdyipbvIoB8J4ZTmAEOEb5gCNtjrWbLl+dfH/P7Dxhw7LeE4sltLoMPcd7pEaZITwwV9AX+1eZ4/DujZmWFctlOmsHXaj2D4jcN1ERQCqvIy/xAlnWdxpMdqq3GUlVcZl5gnlIPLXrSJ6VjN70DeFWhcurbLBQTuROwJAjudPeh1+2ZymdNADyG9FX4aVZmScgzQWgEQwEaxJErt9NKi4muZ8w1n13AApjiW8jDw1GmZE2bNJKCdeU9OW1WeHsLTZyUaQwykExpEHTc9qdZsWw1mWYiDOgEMFMBdTIJjU9eVOw6oGctrHyjkO88+Ud659nXoiwlkAqVZC+VgQwP7uZUHuwEt01WrXw/dt4a6bj2/EcL5c0jK3JoHKORqvhLGabyt8oBM82JgKPRYP1q7j7S5zdzSTG5z5mgZtdtz6a0qk71+UCS0OTjF/fxW1k7nmdaVCv2yNBtSrQ8cHuiPOS8npldFdilXsnnHYrG/wDyLgJW3eH4SUb0OoP1ke9bJGBEggjqNag4jg1vWntNswI9Oh9jrUs0OcGimOXGSZ49g8W9p1uWzDKdD+h7V6NwX4nW5bL3BAHzMoJy/wA6jUTyI0PbavOcfhWtXGtuIZTB/uOx3puExRQ6bHQjqJGlYMWVwZvnBTR63xq+DhbjqZBSQeoMVi8PhwcE9zKSRcABnYHt707iXF7b+XDs3hlNVI0WSGyrz0I/ON6h4Fxx7Ya2otESW/eAmDESI5/7VXLJSlteCWOPFFv4c4jdEKrNC/h3ETPXTnrFWOL46y992LFUggFQCWIXcA8iYHpQrheK8G7mMgAEE5WBhgRmUH3g60YwfFMGb/i3nW2tsBbVogmBE52gHWTUU3OPCyjSi+VEeJ8OxZRkcNcKvnh1bKzCI8p0iT9Kz1rFeHcR1glWDa66g9R11rW8f+IsJiLXg2nzsTOisIgHUSKy3DPLdtsLfieFLsJyzB0knvFdljU0os7FJ020WsXiGvXC152V22XKfZVXf2kb86s3eDXbaLfVvFtCS2QFQoUiQ0nc7bGi1lLnEbhzulnJHkAJcT+IZgP9XbapuN4NLCLh7bXbjuJjOQFAIk5EAXUCNR+EmqcOKbf8xOVtIzKcWdLguW2grMTrppCkncAAD2o7e47ZOEAZv/sFxcYEEFmB36bQB2AFZfiOENq69slSUYrKmQYO6npVzHWxey3yQS65XHPOoAzR0K5TPWahGbSZRxtlrCM6KuJvGVv3Cdp+Vpkzpqx+Ug/LPKg3FeJF5USASSfNvsQp6wQT79q1vEcIlng4GaWdkcfzFh5R6KD9DXnuJvlmZm3YkmNNSZMUckeNHQdlrBX0AuI6znWFP8JzKc30BHvUvDrmXVZyHUgxBg7aE/3qHA2llhdzLCkwNyxHlGu29NxdprblAAFIDCDM5lBH2Me1JdKhvuE8OQ5IJAUk5okZhp5PSdaM8Owwa27WHe1dR1AW3mGZbmgXynzEsOfbUVDisKHym0qgZGzLsEFq2mYzzkyZP8Q3mhXDcViJY4XPAGgVcx2CyPKYMTr0LD8RpYt1YWtmjx11LAdTfV8UpQMSQ2TQ5ltluYlQW9YgTPOO8WW+1q6sDy5S4JgkQfmPMAqD3FCE+DMZD4i8ioig3GNxxLczoJ1PeKr4+4C3h5hlVSFKjfn156k1P5bj0NyTRYuYphdFwsZhhIM6EEQOUan6mn4QLcGVVDXWLGdRlVUkgTvs32oesJYVQQSWOmu3I6jrP0qTDXihW4h1yOvu0ggf0n70eO6A5askxOKLsZj5VEbbfjEfiJmTzmrGVSqNbzC75gw2AEfMDOkgsD6VWOFYJJyyZkfiXKJ1HcEfSq1642Rwu4E+oo8d0BPQ5bhAWWzBTof6idqtYixltl4bz6KdtFPn0+0+tCsJfIQOx2M69jA+9X3xct52YHKwEmQM0mB0Blj70HaY+mXMCpax+7SZZnbKCSAAIJ6ASfvVvA2blyzetoQIUXWkwcqbx9Rp2q18M4m5ZvWGy+EuRkzujBCCCuYhRJ+ZRPWCaEcW4gZY5pZtDAI7BQPQDSlir0gSXkG0qdc4XfBhhkPNTII9RXKrUvcTkj1qKqcT4lbw6eJdbKNtpJPQAVBfxH/2bKiIKMeeog+0aUH+N8K182rFtczwz5ZA00E6+9evkm1G0jzoQuSTKuF+KkDO1i2/hc1MDK5nKwAJhWiD3jrWzw5lFMzIBnrpvWNTgqYPCXEdgb1wKxidAGEAdhrqdzUfw7x58Oy2cSCLbgNbbeAf06jlQhPfF/n2HlBNXEIfG/w6b6i9aE3FEFf417dxXmTyNDoa95Goka9O9eI8Rum5cdnAzFmJgAazrWX4mKjK/ct8NJtV7FfDXypMcwRVsM1tkubTBB6EVYxHAYw64m3dV0LZSIKsrQTBGo5daN4m1av20GGtmPChlbfNbGtxSD8xE6c9akrUizaaDNziVnFYfM5AuC3cBE6yMhUgez7dSKIfB5t3LfgvbTPbJzZgpkGSI615vhHZGyGRy/vW4421q2LGKw9zWBI0llB+aIiQQQf9qe2m56EaTXEr/Fdm0t/MPKRIChVAChQZ05yTy5VJ8BCwTfvXHt51gop+YAAlmAPt9KznGbrXbj4gmM5IRJzQpO/bnp3oRbseaGOTXnrGu7Ry7VOU1zseMPTRohfzOl23duftQc6kjKVjSWJ00Go21opb4wjWPDtW2a/dE3rj6kEGZUjfaRsBpzqn8K2bC4s2sRkuKUUqzaKGyhoIOh0JGvNa0GI47hrd2MOqF0YBfBClbin50bLswgn1A6kVZKXG7oRtX0YfGWwGZR+E5SIiIG0U3DPE0Y4xesvbuuIF44m4REElGUHUjcA7H161n7bQwrLONMpF2Ffifiwezh8OgYeEpLzGrMdIjlH5ms3ZAkTr/wA6VPxPE5rjHkcuncIBt9afwh1W6jPsDP0oSk6GSQRx1o2sOouqfGvXGdzpIRQQo9C5Yn+Shl7FExJ+UQOsSTqfernxJjhcvswIZVARSOYH9yWM0Ea7rJquOPFXLsnJ26QWBdpQZgMvniZYTm1H007A16h8PYe1ctNg7JLWlyst0ADLcbz6HmU8s/zwa864BicmJs54RQ6sZG4Gup7/AK1bwXH7tm14Vo5PMxDDQgMDmWNokz10XpQxzUds6Sb0jR/EXH7l5GwoKuWKoxQkBsrHNE9YWInmecVgjcB6AydtRvoPan3MVEZSZzLqNDvyNK2hXDtca0XtK7IWAg22aIYkfywAdNSOdcny7C1XRcVrfhvJ1IGWANwRofaY9qbwm+QxAMT1AOx7+x9qEW7pHmElRzE6evSpUugmR9KWUPYKYavYub1x1HkYCV3HlAnWOUHaquHWQ1wNBRQ2U/iBZQQD1Eg+xqEYo5WUiZEDUjKZEmBvIEa/pXVwbG2bmhXMAY5dJ6VOtjDLjIwAYEAkaKPtTHIzgH5c3XkDTHchlPICT9f9qXEMubyTAAGvWBP3mjQQtd4uyWUsyT4buyuJJAcLKfUE+9N4Tj0tXEvaOVIfMRIBB2g/8mgeHaDqYB686s4QpmZXGxBEHSQY+hBn2FBo59Bbi3Frl+894qRnbNEkR0H0pVw3V6z32+wFKqf6ifuJtGk+G/8AHRHbM1sXABv5SFIIPT5vrVjE45beOuOQTlthdOZOUj8/zofiLT4S8piYPkb/APovO2e8bdx3q/ieJW1N69bKMbotiCdcpUgwOoO9ehGVxT9jJJeq15RFxt5w9wXiPFADAiPOuZgJH9RJjpVvF8OsNZtYXEXDmZBkPlBRgB8sDvGu8UP4pjc1w3c4WwDlJEa5QGAHdmQ/Udaz2ExN3EYu0SM7tcViNhAM+ygA1OH1NPy0O1cUaDh/Eb3D3FjFAtZJ8lwTHt+q/TvkfiOyqYm6FIZWbOpHMN5h+ce1ex4y1bceHcUMryIIkHSY+gJ9q8r+L+CLZxBtWQxGTxACZIGsqOoET1ofEp8VZ2CdyA+GxpCtbnyMQSvKRMH11NHeE45fBNrNkZSWRhPmnQrI2Opg9yDWUzVZwl7WKzRZpmrNbghYJm5A8wGg+WConN0KlxH+VaF40G3cNp2PglyZEkETuPtND8VfbcEjWY9KtcVtm3dyZgwyqVIMhgQDI766iuUXd+AX6aIMTdyk6nL0258t6IYiyt2ylxWJyL5p/DqI2AjUnrrzoTigSBMCT6CpuAXUS4DdlrQdQwU/MAylhrygfUChVI5sZZyZQTczNngpqJWJBB76g9NKWOxyG+/grlt5vIuxA5e9V8bY8O8wTVQ5CncHUx9qfZwss7yABGh3JM/KPY+lFSpbOa3oKcJSznY4rP4X8Vs/ITqrMADIOojlQ69MZumv9qVu8tu4jvbFxFMshJAYd47xRDitm3lDWp8Nla4AY0HiXIX2AUeooP6UwfqoA4r5ieR1qS0YBO2n51y4ZI7gVZfD6QxgxP8A32AoJryM0yhdu/SnYW2xYHnIjtUoRfXpH6VYt3DBAUfrpTym/AqivITW2XzXHfO51ZmMk+v9qkvcIc2bzgkPZKlkjdS2UkHsd6H4a4QpBUSY16ag6fSKK4y1etYdLguOqXIlP4gZ88jTLmAWDqJHWkhj5O5BlOugHhVBdJ2zKdgdj0O9W24mxW5YzEIzkxyME5c0bwKfYvLnuRaIZyMgUZgpmSqg6mdI7TQrGWyrsGEEGCP+c66uIeyS/cIE6BhoYEEjlmjQ0y9ZGhBERJiuJdDAAmG1AJ2jSAx+vpUqoSAAOR8pjpr/AH/Ki9bQEisimfm178+1XLN/Kdgw5qZg/kfcVWxdpkY2+kdD9x60sLZ84zNM7nkNYmhJXsZPwWLl1SV02EEe+9RXzqZE7bfrV3FPbu4m5cAi0GJGUCfDSFXKDGsQfqaHn5RO+tdGPuBsiuCfpU2EPm7xp32qzZw4Eh9XOgX+EfxGP+b1NwLh4uO8uiZbbNLMFBjp1PKO9DvSFbrsgB6712ojSpNDnpfx2bi2g6N5ZyupAIg7NB2M6T3rKPhn8D9pBBVnKsIghuvea268PAw10Yk+a4Ge5r8vZf5dPevP/wBofwwhzG0GDEDTcgE+8gT3r0My/wDDDifgqYzOAuYHI0lTrB5Ej8q1HwDxDDWy5uOqXDCqW08u582wkx9Ksj4Obwy7HK7T+7VQ621I28xzMR1GvQGg3D/h1bzNh2c2rwLFTl8jLpyMNO+1CFxl0UbjKL2egcauzYNy2QxWHRgQRK6gEjkdVnvWW+NL6tbw3ELQmDlPoZMHuCGHvQPEfC/EMMT4QZhzNppkd10PtFAsTxC8Lf7PczKobMUIIhojUGmyTjKLQIQp2mM4net3Lhe0hRW1KGDlbnlj8PTptVfDDWaYkE/MF33n6aDntVrCsoD5gZI8sbTI+0T7xWXhXRp5e52/cGRusgD9a7hXlNY0266f91VxltlJVhBDGR7DpVjAW2ZAo3Yn6ASTReog7Y5rpFs6iCYiN4HXtp9agtXYG0A69vWnTmIRiSBMidtZge+9cv3AB22H1O1CKXR0tk4ZTuTEyfUAgfnT7awxOkHkOVUs4MAKT6danZQozSDy05etM1HyBWSX0kaEV1bgS0yNJzD9QdO2n51GtxtHQBgNwR/eieIx/iXGa5bADCGQCN2LaDlBOnoKVqPHR1uwTbvGCVWIG+8Cm28a5ILGe3X1qYuAoXoNe5NdexZW2Arh7hjQBoUdCTpPbWljVdDyst8H4JcxF4W7CgyMyyYAHVuwp/EuGX8LcK3wVZ1MFSCrLmGgI0jT12q78N4uwi3BekXI8jSYIjzWmA08w2J5gVa+KOOWbmFw+GUFXsHzGAQSS8wRy1T6GnS1Yje6BQABBIkAqSOoB1E9xRT4g+Iw7BbAdV8PI6OAq6GQFtgwFHIH3mao8Lti7cVSyqMpaW28qlsp9Yj3qpiB4zXLriS7HXpzJn2gelLGVJgkiThuEF0lQctzKSmsS4jSeQjN9BTOMIHt28T4gZ7pcXEgA2ysACB+ErEelG/hKxhBmXEXvDzKJmQNGBBEyJ9IjWszevwXVT5HI5b5SYIPI6n/AFGur02MnsHuKks39KmwTAOCwDDmDzHT7U+/giq5jA1jLOvXbp37il7Gb2S2bBuRG8wNQNZHM1FlOZid/wAoFcRSpjQncdD/ANipTfUfNsdKFnJFYKe4Ef8ABXVBZTG0jWn3CCCBrryNSYdfwhddSABPLWi5UgVsOfDDWrchkDZh+9uNEhZ+W3rpOgJ3iaE8VwCJdIF9HRYh0nU8wJA9Jqq7knQk/wDOlSnDKLQdtWYkKc4GXLE5kidZ0M9aEaV+7OdkT4kToNO9dpgde30pU2v4Ra+56d8cufC3O8fYVhMSf3Y/o/Q12lWzJ9aM+L6T1fHOQ2GAJE3IMcx4VzQ1jOMMfCs3Pxi4QH/EBvAbffWlSq8/H7r+4uLs9Gt7D2rzT40Ufs1kxqb2Jk8z+8O59h9KVKp5uhMf1GNwNsG7bBAILqCCJnUaGo8cgW44UAAM0RpzpUqweTeXolhOulMYQygaUqVIhilhvlb1qfDKDftAiQblsEHmMw0pUqtHsSXQzEnzH+VP/QVBhfxeg/8AYUqVBhj0h9liGMaa1dTc+9KlU/1DP6WU8RUVr9aVKqQAz0H/AOOLCvYx+dVb92u4B5XDzrAOdvWlSrl9KE/Uwox85/q/OubPfUbBjA5DznYUqVTXQz7JuPD9+w5ZmqqB+6f+e391uT+Q+lKlRmCJVtf3/I1LcOg9qVKm8HPsPBR/446bYpY7fumrL4w6j0/WlSro9r9v+wrpnLI8pqbC3CIIJn1rlKiu2B9EucgaEj0NR0qVcgMaaVKlTHH/2Q==">
            <a:hlinkClick r:id="rId4"/>
          </p:cNvPr>
          <p:cNvSpPr>
            <a:spLocks noChangeAspect="1" noChangeArrowheads="1"/>
          </p:cNvSpPr>
          <p:nvPr/>
        </p:nvSpPr>
        <p:spPr bwMode="auto">
          <a:xfrm>
            <a:off x="1174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6634" name="AutoShape 10" descr="data:image/jpeg;base64,/9j/4AAQSkZJRgABAQAAAQABAAD/2wCEAAkGBxMTEhUSEhMVFRUXGBcYGRcYFxcYHxgdHRcXHx4YGBgYHSgjHiAlIB0XITEiJSkrLi4wGR8zODMtNygtLisBCgoKDg0OGxAQGy0mICYtLS0tLS8tLS0tLTAtLS0tLS0tLy0tLS0tLS0vLS0tLS0tLS0tLS0rLS0tLS0tLS0tLf/AABEIAMIBAwMBIgACEQEDEQH/xAAbAAABBQEBAAAAAAAAAAAAAAAFAAIDBAYBB//EAD0QAAIBAgQEBAQDBgYCAwEAAAECEQADBBIhMQVBUWETInGBBjKRoUKxwRQjUnKC0TNikuHw8RWyBySDU//EABoBAAMBAQEBAAAAAAAAAAAAAAECAwQABQb/xAAwEQACAgICAQIFAgUFAQAAAAAAAQIRAyESMUEiUQQTMmHwQnFSkaGx8RRigcHhI//aAAwDAQACEQMRAD8ArgV0VFhrjHR1CnqDKn66ianArfGXI82UXE4BTgKQFPUDrGuvp1/Oi3Ry2cFdApKOYpwrk01aOaa7EKixF8rAy5pPeQOZgb/7VNFK+kbxlABMjoA2X327SKjnlUXT2VxK5b6LdnDu1q47IF8O4EmDLZsxkyemU/1VW4iALKwpLSbhaNAuYKJM9Qx9xVvimKYqMNatFBmJXoWb1PygSPRKB/EuJuC1YwyH8RmBGaAJ9tBv3POvO+bP5dLxv+ZslCPOwtwa4WOVUDK5a4X00CGMk/5o68xUt8AEgagc+v8AtM1X+Fbxt/uCxNzMQwOmXeVBHIHMSe08qr4FJu3XViU+UE/i10+gk+4rvhcjU/e3/cGaK4l4U4VwU4CvVMQhThSApwFccIU8VwCngVxwgKeK4BTwKU46KeKaBTwKARwpwrgFPAoHHRTwK4BThQCOAp0VwU8UoRAV2K6BXYrjjgFOAroFPArgDYpU+KVdZx5lYuASubUmR78varoqvicKD5ho41B/vXOHYo3ATAABgQZqkPS+LEl6laLYdQVzmFzKDz0nXT0mmYu8AxYCFJ07CdPtVi9gi1rMgLOCxIAnIojU9JJP071Xe0WSDvH3qcryOVeCkfSlfkr4ANbMcnEEwOxg69QP70UsYdnMKpYgSYG3rQixiPkB3WZHcaD8/tW9PEbVuz4OGlnHmLZRqRuSTv0gcvSpvIscahv88lePzJXIyxXkajxeKU2wJkhCp9Rm/SPrU51171UuWATmGzGD2MxmHvvVcyva7JY/Z9BnhSpcuXmEzM+bkG3ykHkuXXaCR1oVxnDFcQjNMo1zMRHYmfUA/Wr/AAXHkKsiJtXkJIAzHKIYeyx7VHYseLdS2ZIbNm1gwRlJPrP3ry0n8iTl5o2yf/0SQE4QHc3GWQ93MXaD+7tsdfdjp6DvRu1bCqFUQB/yT3ohgLtsLisqkeYquU+VlJgH2y7+gFQ2cKzTlUmBJgbDqa2fBJKLkyGe7pEIFOAroFOArcZhAU4CkBTgK44QFPArgFPAoBFFOApCngUAHAKeBSAp4FAIhT1FcAp4FA4QFPApAU4ClDR0CngVwCngUBhAU6KQFcdwok7ULOoeBTgK4pnUVIK6zqORSp9KgA85uWgwhgCOh1qpcw5tnPbgLEFdAIHSiEV0CtU4ckRjKhnDsaWtsFaFY6gdtgfzjvUkVXu4cg57cBuY5N69+9K1jlnK4KN0bn/KdjSRqOn/AJHe9ouYayFV7kea4+UHoqqsx0kmP6aqYzDs5WDA1muWrz3UVUIXIXzZuZNxyAsCTpFELdrMQqzrA1/PSpY3GUXa0Vlyi1QOxty4iDK2ZQ2aCBIgHmIkR11HWu8Nxguq8CMijMpB05HsRt9atLi7lu5kQCWVkII+XaSTqIAnboapYjABFZwzM4EydcxG8jofy06zluSnJ4lpdl6Tglke2NxN57Vm3MZgqsqk5swOZ19Nzp/mp3w5invszhght2gGYqTLM3Meug9Jqr8W8SYJZtbBCM0gbgQB6BYj67zVr4HtNdt37NufEuMhZ9gqLmJ83JizADSsqppcuizVN0Xv2R8uVbvl+UvGrZSdFGwAJOvUncitxgGWzg8zHzXQQJOp8pCgTr8omgnDeGFrwtH5UMMTpCJH0kQPeqvEOKftV9ri/wCDbm3aHI/xP7jT0IrW4xTjGHbJKTptkUU4ClFOAr0DGIU4CkBTwK4AgKcBSApwFKEQFPApAU4CgcICngVwCngUGcdAptonMQY5Ef71IBTXuBTLEAEESfYj9aST0PElFPFD8Dj/ABXYKvkX8XU9vvRICuTT6OoQFOFICo7juCAEkczmAj2rmFInUVQxmJKXBKkggHT8IUySwJjfLrQ/h3FGRsVduMW8IrZtgwBmckE6dAD7VCuPXNqc2dxltneDzYwTEbDWSx6GsuXOkqLQxmkwtzMoJBB7/wDOkVOBXFUDYQOlPAq8ekSfYqVOrlEU8+iugV2K6BW0zCim3rCuCrCQakApwFBq+xkCEP7Mcpk2m2O5Q6b9RRjA8Ts27iF28rEajXTMsk9BEyao8VtSq6wM0E9AwI/MiqPFQbeEkKFZruUx/lG3aYDd5rzPipyxpwS0/wChtwRU3yfa/qEMXeZL9wBC1woF6AS8kk+w+tM4jjAEKbvAmNQu255U3hXEUxAWPLeChHkgZ1TNBSZ84ECCOQ32qpjMQoIshGW27KWfmfMJMMZPPehHMvlSae3ehpYmppMp/F9tWti4HDEuogD/AC6mdhqNq0HwyzJhVW3/AIl17pyiAWlsigH/APNtqqvw0YlboDnJat+MWfXM/lnb+Lp2jlRPgWI/Z8pa1JtW1AK6sxYZiAOUFiC3tudMTzcX17l1C0F+P4lrFhcIrgXrqzeeYFu3tv3MieevUVS4XYDAW7YIywJOxBAOYHnzn+1NTDYi+7F7ZRbm7MASzbhgHBgKNBAjYc60irbw1tUECBoukt1P9zQxZMnNOPY04x4tSBWOwXh5dZJB0iIqsBQ/jvHitwCAzGCRyC9BRC2wIDDYgEe9exiyfob2uzzpx8paHAU4CkonblTgKtaJnRTwK4BTgKAToFOApAU8UpxwCngUgKcBQCdAqhxqAgJBIkCBznQURArmHUuL6MNsr2z1AAkex1qWZXBr3K49Ss7h7CooVRAHKh2Mxd03/AtZV/dlszCdTtpO2hHv2onbxAyklTOUNI2WZnvOhA96zr/EGGusA2dIBy3CBodNdJipzyJJbroZLey3gsT4bXWvv59PIGJGm+RT1kUfWs1eQ5kuk+IMrEXFIhtNFI5SJEdTUfBuP3HXwwpa4xbK7EAFjBIAGuVQZ13A9hOGXhqXl6HlDnuJJcwbnxEtEC4cS9zX+EIACe0s1OwPDBh2e/cdbjAgMzaQY8wUa6gERV/F4kYZABDXGiSfxHblv2HQE8qzWL42pNvmoGoOsOdWZgdDrU8iUfU+xo2+je2XDAMJgiROlSCgfwxi7lyHuuCtxfJyysDGVhtBMgN6dYq7xvi6YZMz6sdFQbsf0HetMMlxtkZQaYRrlefXPi3FEkgqo6BQY7SdaVJ/qIHfLkPiugV2KcBXqGIhvX1SMzAT1qHFYvRfDZSx+VSfm7Ty9abxLhYvFTmKldo1+1UMZavWbbCVKAaNGqknQjpBis+Wcop60XxxTK/FMfntm0wGadwdPQzz5e1FPhLgt/HWWs3BC6HxDyK6K3+YkErv3rJPdIJ+ta34Ux9yxiLJRotXGRWE6axpHL5hXkfEZHLs9DDBK6Afw6BbvPmthsjAEZoMqx+SdM2h3ojd4jF627rqAwj1UiYG5kg0v/Ct4V5rgZH8R7g22G09jJpuCx4S7NwBoHkI1yMQCCJ5/l7UjU4xX+5DXFt/YLXnZcPd8MG2pIttESVW1cY5tebMoI7Ryqxw/iBe1aCgAJkLPyOUsSsGNZI308veg63imFCKfM2ZwIkuWbwwPp4h/wCqtJgFtWDdRg5XIjHWC7ASiiZI0knQeXnSxcYvaOabXZr72P0GIuGADlVBOpn5nboT9YjaoeJm3dxJZVYFVXzMGAAgAz11OmmusTQThvEMue4yiX1VW5a6FupOv0PUVNbVgXv3XLMwkzyAGw6emlX+Gg5y5JUhMslGNPbMfxC5mvOx/iP0Ggq9cxDsttJJGXRR1zEe+woQzySepqxiMWE8IAEtlJgaR52jX61OEnzsRpUafB2rqqVzgOz20jciSZJO8ACY/tRuKrYS+7mWUCUtvBGoLBtCee7farYr0PhY1yZHNK0kdFOArgFDeNWWZQ1r/Et+YMOWmq95HKtE5cVaIwjydBUU8CqXDMzgXC+YEHQgCG0nbSADHOrGNuFUYrvsOWp051OOVSjz8DyxtS4+SwBTwKcbUCe8f8/5zFcFNGSkrQHGnTOgV0rNUOO8S/ZrLXsuaIAExMkDehnw78X28Q3hsvhXD8omQ3YGBr2pZZIp8WFIJYa8bV5rd0yjA3FaNgPmWOsmfes5x/hyCL1vRHYCOQJEj0k6VR4jjry4+9aJLBmBtqdQDlEKB0KyNO1HsTfW3hrli6R4kMFSJzSAy/c1kycJNwl0WS1YEs4i7Zt4jDFT+Exvl11iNNfLRL4fbDPb/a88PaCKQBs0RmIjWfl9veg2ExZRS05rhAYkwdBGXfoRPoaocBRmtjDo+rMPL1YkAH9KyJq7a0ujRFOMNeTa4rjVoX7F50cBkcAzp84XMR/qrNYXDjEXvCBPmZsmk5RmmT2AmhGOV0ueExzMrFNDPaB71sOA8LNpb7zLIHtJE+Zsuv0JAntvVJOeX0v3QqSjs2WAsWlw9sIQbeSZ7SdffevOsNxI3cZnW4EtoS6+JLiFBMwx+Zt/U0c4Hj1/8NchwXUFY5rmJAH3OtYnhmM8F88AkSIIkagjmK74iTeFJfcOONSs0OKu3HcuqsQxkH9N+W3tSobhnZ1DKbgBGwzHsdQI3mlXm/OS1RZs0EV0Cn5ajv3ciliGMclBJ+gr7ButniJDyk6Has9j8VcwzhWHiWH0Gb8P+Usf13ovgeJ27phSQ38LaGrWIsK6lHAKkQQak/WriyiuL2jB8XwgVwbfmRwSsa6cxp0/KKkOIcG0kHMqrEHU5ipiOoP5CrXEeEXMOsL57IbMrfitE7z2Ok8tBtVTh6XMz3VjMqmCSJUAasAe2g7mvLyQSlUtG2EnVoPcb+Jy5EAedAGEGQSIJnnJmrHwvj7X7Lftm0DdJLOzLm8seXKTsQQTWZ8YKMxGbT85M+og1e4LxNf2W+AkP5iWHMEBVB9831pYuMmuXSQzTSbRBieIPkttoBGW0OYWWzOB3MrPSaucGxLtbbOSUDZj0BVdNiOprt/gd7G3b9y0QosqqqrAiVtpAAjbRSfU0ZwGJu4HDOgRNWm4zaAjUZTMTOhGXXXqayyTukVv3K2A4szMGawyz5QADJiABtJMaBR+tE8DijcuFHAEgkKxWFgbvE/npWM4h8R3brzbLKTIzL5T5hBVFXRQdoGp5mtBwXgzqFS4zKWUs0HzQMvkzH5RrqB9da0xWTioxX59yL43cjMXXAJE/iI/PatL8KYfDPdZrrgNaVSq6aqFlh9WafSs58QWPCxDrplLFh0gweXrHtR74L4eiF7t0gXDGQHSBEs2vt96SGK5UwuVK0GsNxElruaczFQgAhj5rhGVCJgBhM7ACiVkwAqkNrlJ0Gu5PTnNZHjfFQbysg8o5zBmCM6ncRuPTvUl3jpVPDdQWO4KHzZhmzgzzB2jpTxzfLk4+3TB8vnFP37NoB/f1B51Ss4pE8RnJJtl2KjnMhZ9jPsKv21BgLqNAvfpWW+KA6SukMZYgySPwgxpGmg/y61syz9Kvszwj6nXQuD8VY3rYLsc8qVgALJYiANzJGvc0aFwXmyEOAoOYgDKtwHbMdyu/eRPOsbhbyhGKT4odcpE+UQ0+Ud8uvaiNrjbLNrLcdM2V8ok6677ydfqayRlUeD68miSt8vJrOF41bqnICERjbUn8WXdhz3nU6kyat3HCiTO4GgJ39OXes3Z4rkS3bw2Vlyyxgxbk6nceUTqd9yaK4X4gX5QuZnGVt4RfxEDck7zyAHetGPOuFeScsfqvwM+Kb+XDuCobMCsHl5SS3sATXkdksNZhgZBGkRzFeo4zANjLbIxGayxVWk+Z4BDGOWUjr83avPOIYco2UrlZZBHpUPiJW7SBx9JqLeKXEWlxuTPiLBVHUNlzQQQ4jmRI9z0q78SXbT2luoIdLqF95yFQAdTyLLPOQawvBOJeE1wT5XQ/UHMvvy9zVrA4xi2pnMSDJ082k9t96WfHyt/iKQUqDHEcUHGYZVcnKBoIUKAAR6c+1DlwjjJdsBvKA8qCTbI0knoTJ/6oo961CqcmdVdSrDbzPPPUnp/1Rz4GxPg2mukAZBdQmdWIUlZH9UVnxx6svZiP20s4uNBYsznTmeenfWjHCPiJsOSxm5JIKEmApglgZ+YntyodxcQ3lSJLuG6hgugGwCmfrQ9Tm+09u/tT8mtiNLomwmNCLcTbNlGhOwYE6frVr9nW5cyWyGnRTqJMaxOu+lU+LlXexlEE27YbL1GhMczpPuKKYG4tllfKZtFcxmJbmoEdJ586nkk6tDrymXuF8aRLSIZEDYBTEkncsPypVlbiuSSF+9Koy+Fxt2dyZ6SBSAp8VXxmKFsZmViOZUTHc19S2ltnkJWQ8Q4Wl0aiG5MN/frQe7jMVhSM4F6112Ye/6H61o8PeV1DIQQeYqRkBEESOhqcsfmLplFOtSBOD+IMPc0LZD/AA3PL9zofrUV7h2uawEdWBBWV0BBBCnprproQO0TYr4csvyK/wAp0+hmhT8Cw1pwLmIKk7CVQ1nyxnNcZpfvZWDincW/5AxcyXFRvJEAysxqYJHOp+CYZPENsk+E3nYTv4YLR9orQ3uD23T/ABnKxoSysB/URMdpoDwTDG41wTog8zA+xj1rDlwvG6NOPIpBThfF8tq+haDdQJn6DN5z/pLUD4pi7/ELsIGNtIC5jAAGmZydJ7cuVGcJh0JXDvlVVdiSCSXOgADRtoIHSTV/FfCeGcghWQiIKttHYyPtVMOKU03/AJEyZFGiDhHBLOFHiOfEucoEweiL17/lQ7i/E71xiuU240Cic0NEho66aUe4PwRMNmIuO5Yz5o09AB/tXbvgoTdIIKtmZyJ118mm0yBVsjSShdfYnFW77Mjaw3g31N1QxWCQdYJEgHqR5SRV7DWXugEmEkFrhkwSI+/T0q1i8N4irJ5y7SD+8uai2vpKz/KKqLi2CQFChoVlWeUawdOv0+udpRu+uyytkvFrKBUdbThQSoZgf3kiQ/2b7UIbiqtcsiAwRAhJEZvMxGs8gQAdNBRnjGMc21RtgJA6g7Vj2teaBB39KnNxk+SHinFUz228QFJUgNE5iNE01AE7biZGnTWfO+I4y4bSX78FLpIGVyPlLAMEMdD/AKu9BLXFb9m1dsZ5VvLE5og/gPQ9t6JXrtoYa2gdy75AxIkKqyciGIAYkEjtrV5TTjSJKPF2y58OtbN1MgbMWB8QQSgHNl9SN42HWnYbABna95yijzorFS4hoMjpz7TFB1vXMHfZCAQyEaSJzWzlb2zT9atHFsQMrEAa76neABv396wtPd+TRKtUGuE4ebLBiLAL5VBUlnCbzqIQNoepEa7DRfDGFTIbgBzZmXXkAxGnroaz/D7q3HAhiyhmaTo8gFFHTzcu9azgfDmtWcjmWYlmjkTyB/WtXwylyvwZ8tJUCbvELeFe61sSlwTlGgW4pg+gYGf6TWY4piziGDsFzabA/wB6JfEGAFvOhJ2zqf49VH1AzD2mszaBcuFPyAT3LGFX/wBj/TU8k5W4vwHj/CUr/Bbnhm+qnw85QHSM0TlHtrVe05Gh0r00WhfwT4Q21Tw1U2gNSbjIzBi+xcwZA2BIrzG1dIEToeRoO3FNlYrtBG2uaWIljDBiTy0OvWZoxwzEZ1vr5mchCu50EBp6QAntPSs8hBtuCYEDSTrqNgQfU6im4K/4XmDETIB2nrGtHlaQKNlZs+Ndw9q2QTOJWY5aEfaBWXxlrw2cD8QlfcxH5itEuOw5v2Gjw1GHcOUBWLpttqI75dazuOv5mJmSNAeg3Md5J+tLXg6rSLeD4Nde019UOS2ILyIlYJAnXny7UJv4/SMxOs7zr68qfe47cFs2UdktaygYw20k6xrFCCSTlUEkmAAJJ7CKpHHpNgb9ic4k9fvSorhPgfHXEW4ttQGEjNctqfdSZHoaVH5mP3QOL9j0mK5FOroFe0eWCsXhmtHxbKz/AB2x+IdV6N+dXsFikuoHQyD9j0I5GrEVkPiLGjB31e1M3ATcT8LAGJjkd9R0qUpLHvwVj69eTXxQT4l+HxiVBU5bijQnYj+Fv78qt8G41ZxAm23mG6HQj25juKt466yoWRc7clmJoy4zjvaAuUZfc8xUYrCll+UTBUshVv6SYP0ox8K31uC/bJyO1pmWDlGZNRI5gjlRfimKtX7LPew7W2CtkLByA0dY8uoGhrKYa3lGcGDPL01PvMR2rysq0vyj0IPuwqExVsJda2uSVYEMIOsglZJ6/U1ouJ8RvWrXiOy+aAq2xMzzLNOnoKpcM4XcvYdDKxqFLScq7EgD8RgAdBPWrGMxieCFJK3LGWJEyVIH3rTG4Rdav8/sRlUmr8EFm1irgHiyoecqZirNAnNccfKvLKIJmncXxa27FvDqvmLMpVT0JBjTqZGlT2eLljbu5S3+IAq+Yswygx0lifQAUDtcQNzFpcdSxzwFUjfkoJPLQTUnGEVUfJSLk3vwbDhvD2kPcgAQVtADykKBJPMmJ7VnOL2fDvXQpnzZgAdgdSD6GfajPG+ONaYIbcErm1YabwdNNCKAYQgHxLxkMDKAnMwPNzy1gxuQKbO1x4RFxJ3yZRe6XLCSTKqhiBmMCD0G+npVrjXAP2ZlLEMrCAQCvmAAI3ME7z60cuWrRxeHRVAzfvyupiVMa9dPTRehrvx44uC3YBIOcF3gsLYIYCQNy2sDtSRwx4NjzyPkkYu2bV13uP8Au0XRFWTqI/EdyBrJ3jlVnDs4QZ7cqQ7pmBIAICZl9CF19KsWOE27gu2wDZ8BS7s5zEEAjIBI0Jk5j0HuS4TnvWSHe2lrD25QkAEPl0LSNtz6xvtSOF/8g5FL4jVctm3dkXWXM9xp8ttVIVF9dz3IHI0LRcgykg5dBz0nr+tR4jGteQhnlma2oZpJVUBga8pIrvE8KWuAoQyMvIiFYLLDTQTDH7dKlCPgq5aNTgPA8K0VDNfuHKgFwL5l3YsBABMxudK1icRuWka5i1yQoYKpzcyIn8R07Csl/wDGfCkuXS918vhfLqPmM+Yz+EANPqKI/F/xv4oGFwKG44TK9wLIiIOX/Lv5jpr71owyqJPJG3YL+P8A4ptOltLMMYzEwZBOgXX7+1D/AIZwnhWmvsSHYqVBB80fPHpKjv5qWA4KcLdS5icviESCSCtrVoYQfMYUkd43rRY3FYdyipbvIoB8J4ZTmAEOEb5gCNtjrWbLl+dfH/P7Dxhw7LeE4sltLoMPcd7pEaZITwwV9AX+1eZ4/DujZmWFctlOmsHXaj2D4jcN1ERQCqvIy/xAlnWdxpMdqq3GUlVcZl5gnlIPLXrSJ6VjN70DeFWhcurbLBQTuROwJAjudPeh1+2ZymdNADyG9FX4aVZmScgzQWgEQwEaxJErt9NKi4muZ8w1n13AApjiW8jDw1GmZE2bNJKCdeU9OW1WeHsLTZyUaQwykExpEHTc9qdZsWw1mWYiDOgEMFMBdTIJjU9eVOw6oGctrHyjkO88+Ud659nXoiwlkAqVZC+VgQwP7uZUHuwEt01WrXw/dt4a6bj2/EcL5c0jK3JoHKORqvhLGabyt8oBM82JgKPRYP1q7j7S5zdzSTG5z5mgZtdtz6a0qk71+UCS0OTjF/fxW1k7nmdaVCv2yNBtSrQ8cHuiPOS8npldFdilXsnnHYrG/wDyLgJW3eH4SUb0OoP1ke9bJGBEggjqNag4jg1vWntNswI9Oh9jrUs0OcGimOXGSZ49g8W9p1uWzDKdD+h7V6NwX4nW5bL3BAHzMoJy/wA6jUTyI0PbavOcfhWtXGtuIZTB/uOx3puExRQ6bHQjqJGlYMWVwZvnBTR63xq+DhbjqZBSQeoMVi8PhwcE9zKSRcABnYHt707iXF7b+XDs3hlNVI0WSGyrz0I/ON6h4Fxx7Ya2otESW/eAmDESI5/7VXLJSlteCWOPFFv4c4jdEKrNC/h3ETPXTnrFWOL46y992LFUggFQCWIXcA8iYHpQrheK8G7mMgAEE5WBhgRmUH3g60YwfFMGb/i3nW2tsBbVogmBE52gHWTUU3OPCyjSi+VEeJ8OxZRkcNcKvnh1bKzCI8p0iT9Kz1rFeHcR1glWDa66g9R11rW8f+IsJiLXg2nzsTOisIgHUSKy3DPLdtsLfieFLsJyzB0knvFdljU0os7FJ020WsXiGvXC152V22XKfZVXf2kb86s3eDXbaLfVvFtCS2QFQoUiQ0nc7bGi1lLnEbhzulnJHkAJcT+IZgP9XbapuN4NLCLh7bXbjuJjOQFAIk5EAXUCNR+EmqcOKbf8xOVtIzKcWdLguW2grMTrppCkncAAD2o7e47ZOEAZv/sFxcYEEFmB36bQB2AFZfiOENq69slSUYrKmQYO6npVzHWxey3yQS65XHPOoAzR0K5TPWahGbSZRxtlrCM6KuJvGVv3Cdp+Vpkzpqx+Ug/LPKg3FeJF5USASSfNvsQp6wQT79q1vEcIlng4GaWdkcfzFh5R6KD9DXnuJvlmZm3YkmNNSZMUckeNHQdlrBX0AuI6znWFP8JzKc30BHvUvDrmXVZyHUgxBg7aE/3qHA2llhdzLCkwNyxHlGu29NxdprblAAFIDCDM5lBH2Me1JdKhvuE8OQ5IJAUk5okZhp5PSdaM8Owwa27WHe1dR1AW3mGZbmgXynzEsOfbUVDisKHym0qgZGzLsEFq2mYzzkyZP8Q3mhXDcViJY4XPAGgVcx2CyPKYMTr0LD8RpYt1YWtmjx11LAdTfV8UpQMSQ2TQ5ltluYlQW9YgTPOO8WW+1q6sDy5S4JgkQfmPMAqD3FCE+DMZD4i8ioig3GNxxLczoJ1PeKr4+4C3h5hlVSFKjfn156k1P5bj0NyTRYuYphdFwsZhhIM6EEQOUan6mn4QLcGVVDXWLGdRlVUkgTvs32oesJYVQQSWOmu3I6jrP0qTDXihW4h1yOvu0ggf0n70eO6A5askxOKLsZj5VEbbfjEfiJmTzmrGVSqNbzC75gw2AEfMDOkgsD6VWOFYJJyyZkfiXKJ1HcEfSq1642Rwu4E+oo8d0BPQ5bhAWWzBTof6idqtYixltl4bz6KdtFPn0+0+tCsJfIQOx2M69jA+9X3xct52YHKwEmQM0mB0Blj70HaY+mXMCpax+7SZZnbKCSAAIJ6ASfvVvA2blyzetoQIUXWkwcqbx9Rp2q18M4m5ZvWGy+EuRkzujBCCCuYhRJ+ZRPWCaEcW4gZY5pZtDAI7BQPQDSlir0gSXkG0qdc4XfBhhkPNTII9RXKrUvcTkj1qKqcT4lbw6eJdbKNtpJPQAVBfxH/2bKiIKMeeog+0aUH+N8K182rFtczwz5ZA00E6+9evkm1G0jzoQuSTKuF+KkDO1i2/hc1MDK5nKwAJhWiD3jrWzw5lFMzIBnrpvWNTgqYPCXEdgb1wKxidAGEAdhrqdzUfw7x58Oy2cSCLbgNbbeAf06jlQhPfF/n2HlBNXEIfG/w6b6i9aE3FEFf417dxXmTyNDoa95Goka9O9eI8Rum5cdnAzFmJgAazrWX4mKjK/ct8NJtV7FfDXypMcwRVsM1tkubTBB6EVYxHAYw64m3dV0LZSIKsrQTBGo5daN4m1av20GGtmPChlbfNbGtxSD8xE6c9akrUizaaDNziVnFYfM5AuC3cBE6yMhUgez7dSKIfB5t3LfgvbTPbJzZgpkGSI615vhHZGyGRy/vW4421q2LGKw9zWBI0llB+aIiQQQf9qe2m56EaTXEr/Fdm0t/MPKRIChVAChQZ05yTy5VJ8BCwTfvXHt51gop+YAAlmAPt9KznGbrXbj4gmM5IRJzQpO/bnp3oRbseaGOTXnrGu7Ry7VOU1zseMPTRohfzOl23duftQc6kjKVjSWJ00Go21opb4wjWPDtW2a/dE3rj6kEGZUjfaRsBpzqn8K2bC4s2sRkuKUUqzaKGyhoIOh0JGvNa0GI47hrd2MOqF0YBfBClbin50bLswgn1A6kVZKXG7oRtX0YfGWwGZR+E5SIiIG0U3DPE0Y4xesvbuuIF44m4REElGUHUjcA7H161n7bQwrLONMpF2Ffifiwezh8OgYeEpLzGrMdIjlH5ms3ZAkTr/wA6VPxPE5rjHkcuncIBt9afwh1W6jPsDP0oSk6GSQRx1o2sOouqfGvXGdzpIRQQo9C5Yn+Shl7FExJ+UQOsSTqfernxJjhcvswIZVARSOYH9yWM0Ea7rJquOPFXLsnJ26QWBdpQZgMvniZYTm1H007A16h8PYe1ctNg7JLWlyst0ADLcbz6HmU8s/zwa864BicmJs54RQ6sZG4Gup7/AK1bwXH7tm14Vo5PMxDDQgMDmWNokz10XpQxzUds6Sb0jR/EXH7l5GwoKuWKoxQkBsrHNE9YWInmecVgjcB6AydtRvoPan3MVEZSZzLqNDvyNK2hXDtca0XtK7IWAg22aIYkfywAdNSOdcny7C1XRcVrfhvJ1IGWANwRofaY9qbwm+QxAMT1AOx7+x9qEW7pHmElRzE6evSpUugmR9KWUPYKYavYub1x1HkYCV3HlAnWOUHaquHWQ1wNBRQ2U/iBZQQD1Eg+xqEYo5WUiZEDUjKZEmBvIEa/pXVwbG2bmhXMAY5dJ6VOtjDLjIwAYEAkaKPtTHIzgH5c3XkDTHchlPICT9f9qXEMubyTAAGvWBP3mjQQtd4uyWUsyT4buyuJJAcLKfUE+9N4Tj0tXEvaOVIfMRIBB2g/8mgeHaDqYB686s4QpmZXGxBEHSQY+hBn2FBo59Bbi3Frl+894qRnbNEkR0H0pVw3V6z32+wFKqf6ifuJtGk+G/8AHRHbM1sXABv5SFIIPT5vrVjE45beOuOQTlthdOZOUj8/zofiLT4S8piYPkb/APovO2e8bdx3q/ieJW1N69bKMbotiCdcpUgwOoO9ehGVxT9jJJeq15RFxt5w9wXiPFADAiPOuZgJH9RJjpVvF8OsNZtYXEXDmZBkPlBRgB8sDvGu8UP4pjc1w3c4WwDlJEa5QGAHdmQ/Udaz2ExN3EYu0SM7tcViNhAM+ygA1OH1NPy0O1cUaDh/Eb3D3FjFAtZJ8lwTHt+q/TvkfiOyqYm6FIZWbOpHMN5h+ce1ex4y1bceHcUMryIIkHSY+gJ9q8r+L+CLZxBtWQxGTxACZIGsqOoET1ofEp8VZ2CdyA+GxpCtbnyMQSvKRMH11NHeE45fBNrNkZSWRhPmnQrI2Opg9yDWUzVZwl7WKzRZpmrNbghYJm5A8wGg+WConN0KlxH+VaF40G3cNp2PglyZEkETuPtND8VfbcEjWY9KtcVtm3dyZgwyqVIMhgQDI766iuUXd+AX6aIMTdyk6nL0258t6IYiyt2ylxWJyL5p/DqI2AjUnrrzoTigSBMCT6CpuAXUS4DdlrQdQwU/MAylhrygfUChVI5sZZyZQTczNngpqJWJBB76g9NKWOxyG+/grlt5vIuxA5e9V8bY8O8wTVQ5CncHUx9qfZwss7yABGh3JM/KPY+lFSpbOa3oKcJSznY4rP4X8Vs/ITqrMADIOojlQ69MZumv9qVu8tu4jvbFxFMshJAYd47xRDitm3lDWp8Nla4AY0HiXIX2AUeooP6UwfqoA4r5ieR1qS0YBO2n51y4ZI7gVZfD6QxgxP8A32AoJryM0yhdu/SnYW2xYHnIjtUoRfXpH6VYt3DBAUfrpTym/AqivITW2XzXHfO51ZmMk+v9qkvcIc2bzgkPZKlkjdS2UkHsd6H4a4QpBUSY16ag6fSKK4y1etYdLguOqXIlP4gZ88jTLmAWDqJHWkhj5O5BlOugHhVBdJ2zKdgdj0O9W24mxW5YzEIzkxyME5c0bwKfYvLnuRaIZyMgUZgpmSqg6mdI7TQrGWyrsGEEGCP+c66uIeyS/cIE6BhoYEEjlmjQ0y9ZGhBERJiuJdDAAmG1AJ2jSAx+vpUqoSAAOR8pjpr/AH/Ki9bQEisimfm178+1XLN/Kdgw5qZg/kfcVWxdpkY2+kdD9x60sLZ84zNM7nkNYmhJXsZPwWLl1SV02EEe+9RXzqZE7bfrV3FPbu4m5cAi0GJGUCfDSFXKDGsQfqaHn5RO+tdGPuBsiuCfpU2EPm7xp32qzZw4Eh9XOgX+EfxGP+b1NwLh4uO8uiZbbNLMFBjp1PKO9DvSFbrsgB6712ojSpNDnpfx2bi2g6N5ZyupAIg7NB2M6T3rKPhn8D9pBBVnKsIghuvea268PAw10Yk+a4Ge5r8vZf5dPevP/wBofwwhzG0GDEDTcgE+8gT3r0My/wDDDifgqYzOAuYHI0lTrB5Ej8q1HwDxDDWy5uOqXDCqW08u582wkx9Ksj4Obwy7HK7T+7VQ621I28xzMR1GvQGg3D/h1bzNh2c2rwLFTl8jLpyMNO+1CFxl0UbjKL2egcauzYNy2QxWHRgQRK6gEjkdVnvWW+NL6tbw3ELQmDlPoZMHuCGHvQPEfC/EMMT4QZhzNppkd10PtFAsTxC8Lf7PczKobMUIIhojUGmyTjKLQIQp2mM4net3Lhe0hRW1KGDlbnlj8PTptVfDDWaYkE/MF33n6aDntVrCsoD5gZI8sbTI+0T7xWXhXRp5e52/cGRusgD9a7hXlNY0266f91VxltlJVhBDGR7DpVjAW2ZAo3Yn6ASTReog7Y5rpFs6iCYiN4HXtp9agtXYG0A69vWnTmIRiSBMidtZge+9cv3AB22H1O1CKXR0tk4ZTuTEyfUAgfnT7awxOkHkOVUs4MAKT6danZQozSDy05etM1HyBWSX0kaEV1bgS0yNJzD9QdO2n51GtxtHQBgNwR/eieIx/iXGa5bADCGQCN2LaDlBOnoKVqPHR1uwTbvGCVWIG+8Cm28a5ILGe3X1qYuAoXoNe5NdexZW2Arh7hjQBoUdCTpPbWljVdDyst8H4JcxF4W7CgyMyyYAHVuwp/EuGX8LcK3wVZ1MFSCrLmGgI0jT12q78N4uwi3BekXI8jSYIjzWmA08w2J5gVa+KOOWbmFw+GUFXsHzGAQSS8wRy1T6GnS1Yje6BQABBIkAqSOoB1E9xRT4g+Iw7BbAdV8PI6OAq6GQFtgwFHIH3mao8Lti7cVSyqMpaW28qlsp9Yj3qpiB4zXLriS7HXpzJn2gelLGVJgkiThuEF0lQctzKSmsS4jSeQjN9BTOMIHt28T4gZ7pcXEgA2ysACB+ErEelG/hKxhBmXEXvDzKJmQNGBBEyJ9IjWszevwXVT5HI5b5SYIPI6n/AFGur02MnsHuKks39KmwTAOCwDDmDzHT7U+/giq5jA1jLOvXbp37il7Gb2S2bBuRG8wNQNZHM1FlOZid/wAoFcRSpjQncdD/ANipTfUfNsdKFnJFYKe4Ef8ABXVBZTG0jWn3CCCBrryNSYdfwhddSABPLWi5UgVsOfDDWrchkDZh+9uNEhZ+W3rpOgJ3iaE8VwCJdIF9HRYh0nU8wJA9Jqq7knQk/wDOlSnDKLQdtWYkKc4GXLE5kidZ0M9aEaV+7OdkT4kToNO9dpgde30pU2v4Ra+56d8cufC3O8fYVhMSf3Y/o/Q12lWzJ9aM+L6T1fHOQ2GAJE3IMcx4VzQ1jOMMfCs3Pxi4QH/EBvAbffWlSq8/H7r+4uLs9Gt7D2rzT40Ufs1kxqb2Jk8z+8O59h9KVKp5uhMf1GNwNsG7bBAILqCCJnUaGo8cgW44UAAM0RpzpUqweTeXolhOulMYQygaUqVIhilhvlb1qfDKDftAiQblsEHmMw0pUqtHsSXQzEnzH+VP/QVBhfxeg/8AYUqVBhj0h9liGMaa1dTc+9KlU/1DP6WU8RUVr9aVKqQAz0H/AOOLCvYx+dVb92u4B5XDzrAOdvWlSrl9KE/Uwox85/q/OubPfUbBjA5DznYUqVTXQz7JuPD9+w5ZmqqB+6f+e391uT+Q+lKlRmCJVtf3/I1LcOg9qVKm8HPsPBR/446bYpY7fumrL4w6j0/WlSro9r9v+wrpnLI8pqbC3CIIJn1rlKiu2B9EucgaEj0NR0qVcgMaaVKlTHH/2Q==">
            <a:hlinkClick r:id="rId4"/>
          </p:cNvPr>
          <p:cNvSpPr>
            <a:spLocks noChangeAspect="1" noChangeArrowheads="1"/>
          </p:cNvSpPr>
          <p:nvPr/>
        </p:nvSpPr>
        <p:spPr bwMode="auto">
          <a:xfrm>
            <a:off x="1174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6636" name="Picture 12" descr="http://www.yesildunya.net/forum/attachments/meyve-hastalik-ve-zararlilari/5249d1374618728-zeytin-guvesi-zararlisi-prays-oleae-fidan-8-.jpg">
            <a:hlinkClick r:id="rId4"/>
          </p:cNvPr>
          <p:cNvPicPr>
            <a:picLocks noChangeAspect="1" noChangeArrowheads="1"/>
          </p:cNvPicPr>
          <p:nvPr/>
        </p:nvPicPr>
        <p:blipFill>
          <a:blip r:embed="rId5" cstate="print"/>
          <a:srcRect/>
          <a:stretch>
            <a:fillRect/>
          </a:stretch>
        </p:blipFill>
        <p:spPr bwMode="auto">
          <a:xfrm>
            <a:off x="4152900" y="0"/>
            <a:ext cx="4991100" cy="3743325"/>
          </a:xfrm>
          <a:prstGeom prst="rect">
            <a:avLst/>
          </a:prstGeom>
          <a:noFill/>
        </p:spPr>
      </p:pic>
      <p:pic>
        <p:nvPicPr>
          <p:cNvPr id="26638" name="Picture 14" descr="http://blog.meyvelitepe.org/wp-content/uploads/2012/05/prays_oleae.jpg">
            <a:hlinkClick r:id="rId6"/>
          </p:cNvPr>
          <p:cNvPicPr>
            <a:picLocks noChangeAspect="1" noChangeArrowheads="1"/>
          </p:cNvPicPr>
          <p:nvPr/>
        </p:nvPicPr>
        <p:blipFill>
          <a:blip r:embed="rId7" cstate="print"/>
          <a:srcRect/>
          <a:stretch>
            <a:fillRect/>
          </a:stretch>
        </p:blipFill>
        <p:spPr bwMode="auto">
          <a:xfrm>
            <a:off x="0" y="1700808"/>
            <a:ext cx="4145491" cy="2016224"/>
          </a:xfrm>
          <a:prstGeom prst="rect">
            <a:avLst/>
          </a:prstGeom>
          <a:noFill/>
        </p:spPr>
      </p:pic>
      <p:sp>
        <p:nvSpPr>
          <p:cNvPr id="26640" name="AutoShape 16" descr="data:image/jpeg;base64,/9j/4AAQSkZJRgABAQAAAQABAAD/2wCEAAkGBxMTEhUSEhMWFhUWGBcaGBYYFxgXGBcXFRcYFhcVFxcYHSggGBolHRcXITEhJSorLi4uFx8zODMtNygtLisBCgoKDg0OFxAQGi0lHx0rLS0tLS0tLS0tLS0tLS0tLS0tLS0tLS0tKy0tLS0rLSstLS0tLS0tLTctLSsrNzcrLf/AABEIAMIBAwMBIgACEQEDEQH/xAAcAAACAgMBAQAAAAAAAAAAAAAEBQMGAAIHAQj/xAA7EAACAQMDAgQFAQYFBQEBAQABAhEAAyEEEjEFQQYiUWETMnGBkUIUYqGxwdEHIzNS8BUWcoLxU8JE/8QAGQEAAwEBAQAAAAAAAAAAAAAAAAECAwQF/8QAIxEAAgICAgMAAgMAAAAAAAAAAAECERIhAzETQVEEYRQyQv/aAAwDAQACEQMRAD8A5dd6rdIj4jED3omzr7m0P8VhHGaVBYqW2MEnj0pAOtF1a8T/AKjfmmlnxDdtsCTu+tVrpjw89qP6nfSPQ0xUWIeIbdw/5ltYPcU20NnTN8tzafQ/0rmFgn5pphpeojcAcUqA69odEOAwP3qy6HpBImuNWdeUhkcz9afdI8bX7QBJkd4qHEqzqtvRMhkUWnWAuHx71XOjf4gWbg8/OJ4B/B5qwxY1C+VhJ7cH8GqSSGnYw03UUf5WB9qMDVzHxN0TUWpewxBHb1pb0D/EO5bYW9QOMSaoK+nYaykXTvEtm6AQwpmuuQ8MPzToKYVWVqrzW1Ikyqv451vw7Bjk1aKqP+ItmdMT6UmDdHJreomjLd2KRpIouzepiLBZvYqLWCRQdm9Ri3ARQBTusaUyaq962Qa6VrtGGqt6/pHNOgKuBWwFFXdGVqI24pDNVFbrWCvRQB7srYLWCtpoA2tGKsfQtbcmKVdK6Y91oANdF8KeD23AsMULYAAuXKyurWvD1kADbWU6Y6PlRLtF6K4OGoC5p2Havbd2MGoEOrjhRKilp8z54rYasxFanOaYE2qtKogGhUQVJcUkTWiLQgNmut60Xo9YwHmOBQlwVimmA2XqEme9WDpniq4hXedyr+fsape/IgUc13AxQB1/pXj8Ou0sG/cuc/Zx/WaVeKenpePxbVtlPcYI/Irmi6mDIEU2seJLiRtc/Q0qE7D7fxbRwWWjNN4ivIcuYqbReJbN9QmoSG//AEX+orXqXRT81oh15BHP3FME2dW8GdfF62ATmrWr184dL6vd0zysiORXUPD/AI8t3FAaJ9KZemdC3VW/HrD9kevR4mtEciqR498ThlKg89qUkRIo6rJoxNIT2oXpl3Iqz6dd0QKLEInUrzUlvUU56h0/Gar7W4NNjGdm9PNZfsA0NZqZbtAhPrunVXdXpCDxV+KyKW63p8jigZRmSK0mm3UdHtJoHT6QsYqQsiXNN+g9JN64Fj6016T0BeWE1fvBvR7aPuiKZSVjzwf4Yt2lkgE1cbNoDAEUCl5UNGi8PWrLcSbbWVqLorKCD5at6Oe1Qa7oRIlRmrRY0w9KYWdN7Vi2I5Xe07IYYVOl0RXROo9IRwZWqj1PwrfTzKhKnimmAoUmprK7qM0/hvVMJFox6yAPzNO+m+Hblsj42xAe5cH+VMLK++kqF7JroKeGldC/xbagfvf0pavhy00br+Cf0rJj+lMVlKo1Bircnh3RLx8S43fc21YH/j3pro+laZTHwrYnjd5o/NArOctdAre1oXcgrbY/RSf410v4Kqu9LaLESAq4n3qXSa4mA/lXuoJMeknsaYWc/s+H9USAlp8+uPyTxVo6R0bWWYP+Wi999wffAmaf6ptgDqs8kwdoI96j+O4ZS5ENMSJIJE7ZHMDvSCzbX9Dt31DMyK0DzICVM9s96E0ng1QfNqypngWwf/6o2zJyWIYSduRPBntgfTufSvDq2KwwBzOMn5uJAk5++aaEanw8g41t3mB/kTn0MNQmt8HK53HVN25tZkkfp3cZpgb5SSDBzA9GzmSf7UdpRvBOdwBgT7EA445mOKOwK9pvBVxZ2aiy+3kEtbP8QRVg6d0PUJG63I9UIcfwrUakBQFO6CQQBvAiZE9zPftUnTtUoJZWZTEhcxkYYQc+5NDiNGnUbggyCKqPULgBrpugvliBumORtlZ7zI/5IrS/07S3iQ9i04EAkDa5aTMBADHPvijfsbaRy+zqK3F8TV4PhbQtuJtXFEiDbd25kkw04AHGaH/7B075taq4h5i4qkgcgkAKeKBLZWbN+i2AIpyPALj5NVbf/wBW/mCa1ueEtTbME2yc/qK8f+QFAWVLqOg3VN0XpAyYqwXeiXxzaJjnbDD+FSWLezBBU+hBB/jTpDRtptIF5FE2tSUk1Dc1KgSarHXuvhQVUiT/AAqSrotGv8VqFic/WlSeNGXlp+9c8uakkyaxDRYsmdF/79bturyqOiYrKLCxsevKsqEHsfSvL3XWfAMCI8uOKi1HQbiHbsMjk+tSfsJCiAB9R/GliI00fVnWSSWj14MdjRDa+9eG91gRtUAx+BQt6zKgREdx3NGaC18bYgMZ/FNK3Qjbpov3z8Oyp2z9verX/wBoXdoDAN9+9WTw10NLCQMk9/rTLWaxLSEsftXT4oxWzJzt6Ob6vQFWY7COxBnJGJHaKSXbjbgm2CSYjjPBq09Y6hbjZbiRwZOcZxVZOqMEt6SJ7kdq55VejVEl1mG0Og4OQIz61vbYsIgzBifbIyfatdHqWumCu5vXOPwKzWXhZcAsCJz7H0n6Uh2GaPT3HCniMn3z39quJ6KhhY3QASdsgGOMmlnhq4rQxIQNwnr3/lVv+KghuZO2BGSK6eOCq2ZNsqo6JbVSwZnUNG0ghhJgCO4oQ21LEAmFgEARtPv7TTfqGrvC+rBx8NjCiCREZyMD70k1Gt2W+TyxbOWk+ncVM0kOyO85CCCIPAIO0niVaMjPr2oB7xWUMGG3BRMmCWnmYz/KobuoXG3yiF+aN0AyMjAzFChnViP0mCI82DOQQPrWNFIY6cm63lcqoOZhgMTAdon/AIKbftShVVVGQIBJEndBDz2M+4pFY1SkMCActBGYI5YyMD2/vRSdSUGFOFBKqIJ8zDMRjjj0NOIwrVXNrM0MCO8EgzAMBTx78zRGktO1vcLbnOYVm8uAVKqAd0ziPSvUslvM6/DgyzbvLBxkg4wRPPFPul6yySbWmLs0ee4qNtUwBMNA/rUy5FFNsuEMgDUaq5atCwlstec7QFKfEWRg3Qvyj3Y/alf/AEnqMG9b1mntbAwKLmIYs3mcGSCYmm/Wtba0iMyrN8ypYeQyeGYjJOeM1WPDdlmuoiFi5JkTIIGSxntPriuWXNKSbRs4RWkOBqilhbvUgzOJCPZgteSOXEDaeBPfvTTxF1fS2bdpt1uLi7gWuSdhhsKTBP2x9aY9V6N8dBbe5uusCZediR+oWxt3z71QG8Dv+0K2o1C3k+ZiGAOxT5gEjy/SiHNjC5dikl6Lp0fqFprYe0HBYFhuvOEImBDuCfxxSs+KUXUKl3Rvb+IQnxXc3FMEk/q4mIwDkVN0Dw8tsu4jagOwOQ20MpIB9SAB+aB68qhlLNOwC4xSdyORItmMxngZqYfkSnKktEySQx6p4ttaU2h8Es91oVV3SPNl9z425wPYimtzqwIn4iwclbu2IPacxP07Guea3WB2+IUaRhWcsqqMz5dpZeJwDyODRVnUFXZptwRukusZyCZwQcwCJ/lXdZnkWnqml0jp/mWlRysxaZ1z9VwMyBgzHFVrWf4fWLoL2NSyE523AtwR7tbOI+8Vr1bVlbYu+feYkBQUbcJ3kxtnzROO8Vto+tXsxtUdoCeuUPoePXnvRLsl2VrqfgTW2RvCC8n+6y2/HuuG/hSexZrq+k8SKGBJAkD5WnJBic8ewn+3uq0Ok1RJuWwjni6BsckDJZRhp9/ShofRzdbP/IrKt13w1BIXUWSOxJKn7jtWVGLFZZur9S0wbY4iar+s0qPhWBJ4H14zSvxRZfebiDBwQag0N8lRIKkf0E4pysSWgyx0NxmDPGMgY5qDSaO5YYvsPsCIketbaXWl/NuKhvQmMYoluqXCy2yxM8g0tjGyeKmRFOwxyf8A76Ur611e7fE2zAbMH0NNG6kijabSMSOcAD1oK11OyHP+SQBzHmx+7MVbkyUqESadiZySO0dxziotTYbJdSPqMCckD1+1WxdXpTLeZX+oI4yc8UJqAjqLnxLeyZysER7TgVFoqxBomW1MqymASQYA9DzQ9w7n3TjEmIk9iJwDTw6EEbQ1tpiYcyRyoGDArT/orGcYz8rBlPoDInkUWABqNe6BfhbkG6ZMMSePx9KLTxBeYKcSJnkeomo26S4xDHb9MQe2cd690fS7jvsFtyxnO2FH7xk+bE1SkxaHS+IbjbUAMxAQrH/sMYxJme1Jr1m+1wK7FYLMEAmSBgjGQc4BroPRvDtu15vmc8k5ickDOKcPpA0YGPYYro8V/wBmR5Dmb9FvXCNg2qe8YMgbgZzzTPTeDSyFmfYwM4yNsQQwkc/XFXLVXLVhDdusqKIknuewA7mqzq/FTXEJs/DQDHmcMwMxGwCJyp5keneh4Q/ZSbYr670W3Ytlm3bj/ppu87z+6BITvnvQEfBT453Mx8oFva7EwQCQF8qx3Na6zQvuW4+5mY/OzF1U5YoRJJPYZ4NPejazT6Zbh1EAnaFtpBaMkFQDKkTkmO1c82m9GkVs06Fu1LC1f0r2lAk7oVLikjbuwd7AgEenNWO/qrGgBXeFQDd8Odz7vQTnPvVQ8Sf4hXGRksgIvAY5uQAMkzAJ9pqha3q7OxMk7u5JJ9sn0rnmlLtnUtD/AMV9cW/dNwyFMbRIO394xifbtTHwRbZ2LIw3GFEmNq87p+wql6XQvdBPaYH17wP+c10Homl/Z7SsP8y4wO5QCdnJ2lfWFJrGXyKIbrsvOq1AtrhwzghmYCY9RPYGDiq11Pq4Fxbl5VbgBTIDFuBCg96X6m/faR5go5CtMEgqDtKwe59oPNLtVbztDqGMkGD5iYkAhgfTnBie004/jZO5Mh8gw1PXbm1yoCSQEW3tLMS0djvPI559MVXD1R2Il3baxEOo+YmGERyTxknzNjmt7tgTMuF5iQG47QcDIUyDx7Cpns7lNxNhDg+XaSo2DE/LJDT5hzumMV1xio6Rm2TIyfoiDK5I+If0tMHapyoAjPNQqFUzAAxPxLZ8yxkA8Mw9fpUiaNpBZVlYAb5goU/pO6cEmM8Rjmir5UKXKAhMjYyGNwgtkll9/oeauhAvUGXdIl7hH6gEVUgSBuJLHvx3Fa6C2d0KymQCU8hhuRJRiR3Ex/emWltozTbKiTMbWDntuyRHBxGfajl024tt5EEBvhqQpzuZgZHHBOaBdAF3VAAKzFd2BjyyMA9yo+ua8DqFHmVjI4ILEiRgcDtkcRR1zQFCrsYUsNrAq5AYbdqZEAzNEDQ3C7MVtgCIY3IPETHrwKpIYFZcESX2zOGQsRnu0CfrXlGiwRhvgkjkm4QfwFrKdBQi6uy3F8rRLc5OOw9qWdSvqsWxMDJPr7xW2t093TiGG+1iHHKj9/8AvU1jUW5nyXF9Jyc8g+n1rJNMHoWdNtkAg4BJgGciJ+30oyxeNs72QgHEkebjgT2rNReQkFARcByvHPtwcVB11CwDEkhY2xJ75kdqbES3OoYMQx7RyB717+2qQsztAMAGCZ9TRnTfDLtbF0v+mSAZ7cEjj70o1tk2biAgZjnIj0j1zzQ012JMZ9KvorbnSNwgSw7egYRWms1ADh7MlTIdRBAnEzEAxSXXi2YC8+oMgevtT7o+nVrLBQAwBmDn1ye+KEr0Ng2VbehAHcyIHoM896iuawgeUkEnlSQZ9sGp71naCNuAOCZX+fOaWajWsQAQAeABPB5iePz3ikHY1t61rnkg7jyTjcPb1P8AOae+BwXvmWcbE7zyDHf/AOVSWuMM7SIiDt8wOPln/wCxV68AayzcLTIuCImF3KP4AD69qvjSyVky6OiWgaW+IfEVrSL5iGuHC2xk/VgMgVSvGvjF2H7PoyfNAa4oO6CY2oeR/wCQqrPdNvcjK3xe87t0YkseSx8xAGfXtWnJy/BR42WPUeKr4i5fdGgt5SpULyANmYkwJPp70T4O8VC/fS01q1seRJQbviDKqCcNIn3FUXUOLkblYT88vB5wVSBKiPfkmiui6n4N1WJLSS4GQUCwBtgiGkHnmM1z37NFFHTfF2ouXW/YtIqQJLv8PyrHCK0EBvf7Yri2o1DbyqSWP53Tnv696uvTussEL3LDFmuMReBYPubc4Ui028jMgERR/TvD21QXQF2y77QJbufas1Jz1R0uFVRQ/wBhdsMRuPbmPae9DfAfeEVSIJk8kj2nHNXvVadLT71UvGAq/Mx4O0RwDzVd6jeQkr5FAOd53EspJUKgg+0QR55pYJdETlRLp+oPaWU+GCBltmY9TwNvAkd+9TWuvvchrS2rf+61t3ErBJII5GCc5G4+tKbtwXE2oYJBJVQSqwRgRjdA+WO/vQ9pGR2AG2Cf0sTtg+VhbAhsERg55qsUjC2x/qeuuqkMLBuEkMLimFABA3ANBWB27Nkyay516+qkstpWBAcizbk5YSAZEZ7+gzSizqAWK3Ntq5ulgwaZmV8oyI8sj90maxFKFikkgMZ3kFZkrIwJjaW9APUmqAd3Orm4gA2BgO9pdpPlXcSG8054AiTzFRpr3UAtbQyR5SirBO44BEgEGds4ke0Jr1xCwfc287iYXLBwRs4jbAn5iJiinRDtaU3EcbvMD3LkfMsjjg5mmMbr1R9p32rQMSx+GqwON+7dMeUHtw1TM11mNtrhIlj5IVgCJBBB8wMzn14pR8YlAGkBYJMhZIJABXMqBtAgf7ozmt01qlxaFyM/MQiglgMQyEg547R6RTGFrfVRPxLjBY3Fw0wPn+aeT25xxTCw55twzO0g71QHAlgdoExxMSKVaz/LJyC0AlpPlWZLbsSfUY5qfTIGDAkEhZVHbymTMHcCSo7E+lUhMZ9VvMgt77ZuDKhF82YzuJBgRnBAxU1u+QdjptJIAxhcYKFSVCwPl+mZoHSaqYRmBCqpcjzqWg+WAIAEDIxgUXr9Yba7mY7WnyuoLbpHaRAzImqAJXVYzun6D+gNeUFp+ooqgfHY+5Mc547VlLIY7XODVf6l4UtsS9hjZc9hlCfde1PVavd1cknQygX7F20wXUrtUcXRmfof6URZdAH+EW3CMkiAO4I71dbihhDAEHkHg1XeoeGBO/TsU/cJO3/1PK/SlHnXTE0ONN4pVbQS4oHlyVGG7TAFUjW3DqGYkccZMAdsf0FG6e4bbxqAU4GZKEZnNb9TC3PKhVU5EDBPYic11Z5eyEqFVjTEFjPbhRHaMdgKM6f1H4DFPbErGDyT3OO9egbNqOqkATM4aY+bHpivLGgN1rhtbsnCkM0A9pHbFLfoZrd1LQQr4mVBnGPlEnv6+1C6gFsiWXJk7m9ozwfQT2mrf0/wLce29y6GUiCoY5jvMxHahLnSNuq/Z184kfMogGADg4kkc94ptMEJbfTrhQMqXCkHJBj+eecnnNS2NEVglXCjjiCJwFUiPqMnNWLWW2tAoQImAMAoyzkjkg49hVSuKXYoCTcDEfDTnLGBAHmM/f6Uii7eFb1u9f3PbWFUncoABjAVwOCJnbOIFXiz0G3dDC7bV1bs6qQI4I7j6g1VtDpgifGe2bN0qBdEiCVwCwXylo7irR07q6Oi2w0uQDj0PH0J9K1itFECeDdJbbeNJbJ/3LyJ7BWMAd4B+1Tt4X0q/wCY6AxLT5gZP7gwSaYdLuXJdbnY+X29pr19anmaYK/j/wC803FIaeytjQ2zeD/AVGghX2DeQexfn+NN9Zqba2GDbS4XyqeSDiPeqfq/EUOHYmASZCkmJO0lEk/mOKrvW+qXHLMLjW1iCxLCZ/RggKY5z/E1lZbkFarQXbpL2m3Bdysd23aZgwzHsRzzPpzQ1rTWhs01tbRv3YILndAE7WCuQApgGPQseK36JqHVVBJCkhtygEHaDAABjcS0YP6hFS6/pxZ/2h7htLZIVka0sycQYgbmH6ZPl+hpKOjnbtgWq0B0t8rcCm4wAMjyW5KkMqpKq7FWIn1+tAa3qpO7yQwnAARdp/XgfpfcBz61YtZbDal0sbXvi2hA2NKOiW0hbqgomGaZGN35l6X4e3lP2pD8RElylxWJJkIouqc+VVbcSTDdsVeF9CKZftKzj4jBJVdhnzuCAu0NBxE5xB4nirn0/oW9FTVO1u4FVw4BJZCpMMYncczkDNH3Ly2bSi2AY3CTlAu7b5l5fBgHk+1VjrOo1FwlUUKpXaIcqII+UCQARkfem4KIJizqXSTbchN7bQRIskqCWGw3AwIAAxJniRAEVEk/6qk7Y8xZiUuEHA2AmQciCOKfaOAJNxXJwVGSNx2sZnLE4yYgSK0s6G38Q+UMQPNMeUcDPoQfYVNWMVWNYjriWcTttzsUbsnapOCCp49Bxis1Tsw3paG6BJALEAAZLboWAOD70z1dtBLgiFzAYDj93tECPrWzXGdEIs4J5+H6frEnjGJEelKgsVaNXCwFWD5ma4oMrglhuOT+ZNMen3rRYKXBkSpVtpgQ0FecwJ7Rjik2sNoA7u7ZAIIkcQwEQPv9aFsXSYKqTBmS2D7ic5qbGWa4QBCMgAaWYKAQk8tGGPbI71707otzX3QtgKLYYlr7LCjsVA5c4EUiN0tG8yOyZ2j7d6tfQPEnw4UYAwB2H0odsdHQtF4A6eiKrWFuEDLuZZj3JM1lCW/FiwM1lLxx+lYlUW5Xoehd0VqbuaxktCDxcr3fQIu1IHrlnEZvfggqwDA9iJFV7V9AQmbTFD6fMv4p4zVGBThKURUILlq6gi6m5RwyEQB7giRV4/w70emgOr22fcdvmBcAiYb1+lK1FCajpltmDgFXBkOhKsCODPc11cX5NPaJlG0dU1hS5bZdwiMlhg/T1zVZ6TpXS6bt42QXyII3NnACYzHFKdDqtZcdUbUL8JfMxKRcCJlgGB8xMR25ojqPiMh9g0SXrJ+VlK2W+IT33McADJkHIxXT5oS6ZMFWma9e12muXt3wyrebbcDYeefiKYpah06FfhMhvLJWWUlC3ASMCOJr3xT4r0uotizb0l1LimCzIiBIOFMtkNn1ovwn4UsDTi/eupBYG2ykDaJygc5JJxGaFt6NRvZ0Duih3I2tLPuMDb2YT60Zq9S1tRb0wHBJMy5Pcsx47e9e6/VKLcrbGxcgOSpMD9MjDe5pN/1bWXlHwdMDbONoYqwHB3OwG4z/ALa0FaGlvxGLIUFSWaN7GXjHMCTjAiKXeIOqWriMtwbVaCPiAKDGSYmcYHH1oO10TVXBtuqLILQNiwQpwSXLGcdvXNVDrXTAl59O95bvw2MOzENmMY5P7v39qUm6Cxj1C/pbaHZeFy6fm2liirgbVZQfMccTgEYpLd6kr7VRSFjy25GxgcHfk5nvJk+lSL06xaK+fcYxgsQe2TGTGOfejeiau0bhV1O1PO+2XIiBKgCcz6do71kJsa+HtSoO26UT4aeVoLKI4lWO0YEgHzZ7CptLrrupAvXldrFvBNwj9RE3JUCXCiIhid3MGtn/AGR7vxVZ1RjlbykLEkkKBmSMAHipdb4wsqnw7QGAQFkttK4B9J5HqZ9q2Wu2R2edG0CnUvqdTKllZQCg+RwQJfdgwxGOYE+zDW9WCstlN67QDvJwBwFUzkmZgiMGqU/WtQZYG4pyQVgcz64MY5pVrNfeeC4A4J4gn/cQMT9BS8qSpDoea7r0Eg+eJWXtwJ9VWZ3Z5zQXUOvB2lbSk+UMxRYjj5Y8ue54qvAljsLRPePWrb4f8ALf/wD9rLPZU59stWTmUVvUa15kvD+sgCBxAUQBmIqOx1BQ2bjsSBInykjhT6iul3v8HVAHw9Ru4w6/1Bq79D8J6azbCjT2VccsttZJ9ZImazfLQUcFs3712Fso78/Kh4MdyNoGB3HFM9L4R1T/ADN8NI4Lb2E/TArtmu6YBx+KF0mgU4qfJZWJzbR+C1HO643q2R6SF4o654M4NdO03TVU0Q+mU9q0iPFHHNR4SIGJpNq+junau63ukqRilGv8PAj5ZockTr0ccHxPU1ldBueFiSYU/isoyQitXGqImp7i+tDkVjlYyW29Tg0ElGWc1m0MlQTXhFSqlesk1OIiENUimoLmKh+JTUAsMN8qCBGcHGfz2oa9fYgAkwJgTxNa7przZWseMTYPfthsEdo7T64PapdRp0uhVuqGCABAf0gYxHFSi1W62q0UEgcnRvprly2NtvUXlU/pLLdSPTbdVsfSKkfqOqDBlu2QV4mwSO4naLoWftHtUYtGsKVebXTJSI9ZqtTcuJcfUDcnAFuFPtt3cUt12ke6297xDST5AFALckTMUwuLWq2qlzb9lCy10NZUi9dBXiCMfSfXmm+l6Kk7izljGdwB8vE7QJitks000qRXNyTkvZpGKBbXSLI/QGjjeWfj/wAia81VzYPKAB7CKaxSvqNoEZZVHqxgVnFybG0kVvquumq1fvk96seq0tr9d7B/2rM/c0ue5o0OLbv7s2PwK64mTEBczir14L6k4YCD+DQ+m6raMTYtrGAVUUHrOu3VkK0ekAVpsLO+dK18oJo5tUg/UPuRXzLb8VamCvxW/Ner4hvNg3G/NZuDY7Pou7q1P61/Ipe+qCtM1wy31C5yLrT9anfql4D/AFW/NHiHlR3mx1yyB5nANenxDpv/ANBXznq+s3Ty7fml1zrFwfrb81ajQr3Z9OjxHpyY+IKaWL6sJUg18iv1a5PzH8mmfT/GGps/Jdcfc0Y2Kz6qKj0rK+bl/wAVNeBHxz+B/avaMEBcLtmg7tin1zT0Nc09ecpmmIjW2fSi9OlFPYr21brRSsmjy2tTCzW9m3mmK2cV0QjeyWyv6u0RS6KsWus0kuW4NXVCMtriiEt1paWjrSUOaSA1TTTU9vS0TZSjbVgn5VJ+gJ/lXLLnt0gFb2KhezT+50twpdwLajO5yF/hz/Ckj9V0y+Xczt2gFVOJ5OY+1VHN9odgjWaktaQnIGPwPzQWo68QpKKqxz6+wlqQdT6090mWMRjLc+k+laqDHZbTesoTvuqCOQPMf4Uu1Xii0pItCYPLcMPURxVPuu7GGJJPp27RUI0jt5Qsk4FNwiuxrJ9D3rXiu+uFgKfQZ/NI9EzXm8zHmckkCrp0vwncW2GPzEZ3Cf4U28PeFN7MLjAgcCIFEJxbqJT43RVm0gChZBjg1Wer2SJIiu13vBFsnkD70l6v0LR2ll4x/GtpUiVC2ceGuYCDUV7WTVw6qmkYQFPeIFVc9HmSsge9Y+aPsp8chejZmtLj5xUnUNE1owazSKDWqaZDTXZ7pb5Bk0Q+tYnHFC6x9uBQqXTM0xDO7dBFA3XFbPeEUITQATtxUABmjLNqRUVxIMUAeDTmsrcOaygD6ISGEjINaXLFVLwXrtQg2am2yL6uVXH3NWDWeJtIkzdBPoJJryZ8M1KkjVS+mX7VDhYqu9T8fKDFuwSfV2EfXy0mveNtQcqEX22yZHcE1vx8E12Q5I6HpuaYM6hZYhfqQP51ye94g1DAFrrD2UwPXt/WaAudaYgyzE+36szBntNdMIOJJ1G9rrLSBeSROJmYnAjk47Uuu3LYG5n54AE/nODVI6bdv3mUWw0yO+PrEYH0q/6XwpfZP8wqFgD5uQYmSP5UScfbKjCUuiFNVYBjznvJKop+59+ay51y0sfDQPHzneSAfRNvzY5px07wRbDQxD49Tj39Kteh8KadAZVWYxkqO2MCiMVJdDnDE5wfERIOz4aE49c9gv1oe14l1QIY3GAPABgGAMc+81dfFfg206bkVVYdwsH81ym50fVKSgSBOJuLBB5Zc8f3qlFL0LBlh6h1tr2GZpxtGDJH05PegX0WpAW4this8mBn371v0rTMGBuOgKcBAX83rBA/OavOh6m1wQ3mXA/0yOO3pVp2ww0cy1ty+J+IpUniFn7Yqbp3S7lxlVgSrnBI4P0NdW6hpReAZbewDG5jgx6d6RN1y1pXA3Lz5mmZPtUy+IuPHZroPCQXhRPqRVh0fQLNuCwWeRJ/vVW6h47TcRa83viqR1TrdxnJa6fN71yNb2dCpLR2TX66wh8zrA7Aiq9rPEemtg/Bkn1rmLa+2MNckDtS3/rByV47U4cT/wAky5Ui+arxFcZwdxHoKA1t+5c+ck1S/wDuG52iab9M8SKFi4DPrWqhL2zJzQ5t2JEQKJ01pZ/zCoUDJqtdQ8ULtK2xE96rrdTcyNxis/49u2Uuai1dR01u7eIT5R3qs6mLTsoqO3rLi5DGhL10ky1bwg4sznPJHjgsa8KEVstyK3a5NaIzNLNufpRXwwKisXAtaam9PFMApNQBgVsbcmaWSamt6kigBh8IVlCftVZQAw0vVSszjt6/zoS9qCTun+9R3kI7VDBqbALt3jxPGajN5qgWQeKkciKLA3S+cyT9Kktr3BoWMV5u9uKAOjeH+orZUNEkQBI5A7D+9Nn8X3QQRheSBmfzVQ6P1VSignPBmiNZfTYW3EczXG4zcro61OKVFj0PjMDzM7bpM5IABOIAq79M8cW9nmfdHc8kfbmuJpbt3EGxwG7yaZXrqpZFsmGwAZEZ5Na5yg9CTTWzsdvr37UhIupbSYk5Y+uOwpbr7/TrTAOQYHKQZPv3rl6xbX/UG36/2oO7r0Kz/Cq8km+ibSR0/R+IemgtdgBAYVe5z8zD60Lrf8QLaXJs2wViAZG37+hrmNrV2gueaXXdUI29qtojyFw61441TXGVWG08AcCaUvcDAb2meT9arjXRWfHaI7UONk5jprSqCVcfSaU3tUW5odQxry5bNNRoTk2b3rgNaregRUMScV6trMVRJuLnrRBs7hg1BcsEZqEXCDIooDc2zXllh3qdL0jND3MGgAz4ixNCXCDXjjFaimBKkVq4rWa9CzzQBqPWp/hiJodh6VvamgDx2rfT2GchVBJPYU86H4Tv6kyF2r/ub/ma6r4X8G2tNDHzP3Y/0rKXIukNHP8AS/4e32QMSoJHBmRWV1644BjFZWeUgo4NrKCmsrK0kIkuCvbgxWVlNAadxWzqI4rKymBHbEcVPdYkZNZWUIfwGSpFOPvWVlAHjsY+1D3GOM1lZTYM0c4rW52r2soEeHitp8orKyqAM0FbarivaygAOx3ote1ZWUAT3x5RSq7zWVlAHlnmpLnNZWUkBG1TWlEcV7WUwJLYxQ17msrKANRVi8H2la8Nyg8cgGsrKiXQHaenIAogAUyTvWVlc67KXQnvnzH617WVlajP/9k=">
            <a:hlinkClick r:id="rId8"/>
          </p:cNvPr>
          <p:cNvSpPr>
            <a:spLocks noChangeAspect="1" noChangeArrowheads="1"/>
          </p:cNvSpPr>
          <p:nvPr/>
        </p:nvSpPr>
        <p:spPr bwMode="auto">
          <a:xfrm>
            <a:off x="117475" y="-1646238"/>
            <a:ext cx="4572000" cy="3429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6642" name="Picture 18" descr="https://i.ytimg.com/vi/PQOREZvxhxc/hqdefault.jpg">
            <a:hlinkClick r:id="rId8"/>
          </p:cNvPr>
          <p:cNvPicPr>
            <a:picLocks noChangeAspect="1" noChangeArrowheads="1"/>
          </p:cNvPicPr>
          <p:nvPr/>
        </p:nvPicPr>
        <p:blipFill>
          <a:blip r:embed="rId9" cstate="print"/>
          <a:srcRect/>
          <a:stretch>
            <a:fillRect/>
          </a:stretch>
        </p:blipFill>
        <p:spPr bwMode="auto">
          <a:xfrm>
            <a:off x="4572000" y="3428999"/>
            <a:ext cx="4572000" cy="3429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784976" cy="2862322"/>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Ergin kelebeğin genel görünüşü gümüşü renklidir. </a:t>
            </a:r>
          </a:p>
          <a:p>
            <a:r>
              <a:rPr lang="tr-TR" dirty="0" smtClean="0">
                <a:latin typeface="Arial" pitchFamily="34" charset="0"/>
                <a:cs typeface="Arial" pitchFamily="34" charset="0"/>
              </a:rPr>
              <a:t>Üst kanatların üzerinde siyah renkli lekeler ve kenar uçlarında da gümüşi renkli saçaklar bulunur. </a:t>
            </a:r>
          </a:p>
          <a:p>
            <a:r>
              <a:rPr lang="tr-TR" dirty="0" smtClean="0">
                <a:latin typeface="Arial" pitchFamily="34" charset="0"/>
                <a:cs typeface="Arial" pitchFamily="34" charset="0"/>
              </a:rPr>
              <a:t>Larvaları, genellikle kirli beyaz ve </a:t>
            </a:r>
            <a:r>
              <a:rPr lang="tr-TR" dirty="0" err="1" smtClean="0">
                <a:latin typeface="Arial" pitchFamily="34" charset="0"/>
                <a:cs typeface="Arial" pitchFamily="34" charset="0"/>
              </a:rPr>
              <a:t>sarımtrak</a:t>
            </a:r>
            <a:r>
              <a:rPr lang="tr-TR" dirty="0" smtClean="0">
                <a:latin typeface="Arial" pitchFamily="34" charset="0"/>
                <a:cs typeface="Arial" pitchFamily="34" charset="0"/>
              </a:rPr>
              <a:t> renktedir. </a:t>
            </a:r>
          </a:p>
          <a:p>
            <a:r>
              <a:rPr lang="tr-TR" dirty="0" smtClean="0">
                <a:latin typeface="Arial" pitchFamily="34" charset="0"/>
                <a:cs typeface="Arial" pitchFamily="34" charset="0"/>
              </a:rPr>
              <a:t>Pupa dıştan görülebilen seyrek dokulu beyaz bir </a:t>
            </a:r>
            <a:r>
              <a:rPr lang="tr-TR" dirty="0" err="1" smtClean="0">
                <a:latin typeface="Arial" pitchFamily="34" charset="0"/>
                <a:cs typeface="Arial" pitchFamily="34" charset="0"/>
              </a:rPr>
              <a:t>kokon</a:t>
            </a:r>
            <a:r>
              <a:rPr lang="tr-TR" dirty="0" smtClean="0">
                <a:latin typeface="Arial" pitchFamily="34" charset="0"/>
                <a:cs typeface="Arial" pitchFamily="34" charset="0"/>
              </a:rPr>
              <a:t> içinde bulunur. </a:t>
            </a:r>
          </a:p>
          <a:p>
            <a:r>
              <a:rPr lang="tr-TR" dirty="0" smtClean="0">
                <a:latin typeface="Arial" pitchFamily="34" charset="0"/>
                <a:cs typeface="Arial" pitchFamily="34" charset="0"/>
              </a:rPr>
              <a:t>Zeytin </a:t>
            </a:r>
            <a:r>
              <a:rPr lang="tr-TR" dirty="0" smtClean="0">
                <a:solidFill>
                  <a:srgbClr val="FF0000"/>
                </a:solidFill>
                <a:latin typeface="Arial" pitchFamily="34" charset="0"/>
                <a:cs typeface="Arial" pitchFamily="34" charset="0"/>
              </a:rPr>
              <a:t>güvesi yılda 3 döl verir ve her döl zeytin ağacının ayrı </a:t>
            </a:r>
            <a:r>
              <a:rPr lang="tr-TR" dirty="0" err="1" smtClean="0">
                <a:solidFill>
                  <a:srgbClr val="FF0000"/>
                </a:solidFill>
                <a:latin typeface="Arial" pitchFamily="34" charset="0"/>
                <a:cs typeface="Arial" pitchFamily="34" charset="0"/>
              </a:rPr>
              <a:t>fenolojik</a:t>
            </a:r>
            <a:r>
              <a:rPr lang="tr-TR" dirty="0" smtClean="0">
                <a:solidFill>
                  <a:srgbClr val="FF0000"/>
                </a:solidFill>
                <a:latin typeface="Arial" pitchFamily="34" charset="0"/>
                <a:cs typeface="Arial" pitchFamily="34" charset="0"/>
              </a:rPr>
              <a:t> dönemlerinde zararlı olur. </a:t>
            </a:r>
          </a:p>
          <a:p>
            <a:r>
              <a:rPr lang="tr-TR" dirty="0" smtClean="0">
                <a:latin typeface="Arial" pitchFamily="34" charset="0"/>
                <a:cs typeface="Arial" pitchFamily="34" charset="0"/>
              </a:rPr>
              <a:t>Her döl zarar yaptığı döneme </a:t>
            </a:r>
            <a:r>
              <a:rPr lang="tr-TR" dirty="0" smtClean="0">
                <a:solidFill>
                  <a:srgbClr val="FF0000"/>
                </a:solidFill>
                <a:latin typeface="Arial" pitchFamily="34" charset="0"/>
                <a:cs typeface="Arial" pitchFamily="34" charset="0"/>
              </a:rPr>
              <a:t>göre “yaprak dölü”, “çiçek dölü” ve “meyve dölü” </a:t>
            </a:r>
            <a:r>
              <a:rPr lang="tr-TR" dirty="0" smtClean="0">
                <a:latin typeface="Arial" pitchFamily="34" charset="0"/>
                <a:cs typeface="Arial" pitchFamily="34" charset="0"/>
              </a:rPr>
              <a:t>olarak isimlendirilir. </a:t>
            </a:r>
          </a:p>
        </p:txBody>
      </p:sp>
      <p:sp>
        <p:nvSpPr>
          <p:cNvPr id="5" name="4 Dikdörtgen"/>
          <p:cNvSpPr/>
          <p:nvPr/>
        </p:nvSpPr>
        <p:spPr>
          <a:xfrm>
            <a:off x="0" y="2852936"/>
            <a:ext cx="9144000" cy="923330"/>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Zararı, Zeytin güvesinin larvaları oluşturmaktadır. Zeytin güvesi larvalarının meydana getirdiği zararları zeytin ağacının 3 ayrı </a:t>
            </a:r>
            <a:r>
              <a:rPr lang="tr-TR" dirty="0" err="1" smtClean="0">
                <a:latin typeface="Arial" pitchFamily="34" charset="0"/>
                <a:cs typeface="Arial" pitchFamily="34" charset="0"/>
              </a:rPr>
              <a:t>fenolojik</a:t>
            </a:r>
            <a:r>
              <a:rPr lang="tr-TR" dirty="0" smtClean="0">
                <a:latin typeface="Arial" pitchFamily="34" charset="0"/>
                <a:cs typeface="Arial" pitchFamily="34" charset="0"/>
              </a:rPr>
              <a:t> döneminde incelemek mümkündür. </a:t>
            </a:r>
          </a:p>
        </p:txBody>
      </p:sp>
      <p:sp>
        <p:nvSpPr>
          <p:cNvPr id="6" name="5 Dikdörtgen"/>
          <p:cNvSpPr/>
          <p:nvPr/>
        </p:nvSpPr>
        <p:spPr>
          <a:xfrm>
            <a:off x="0" y="3789040"/>
            <a:ext cx="9144000" cy="2862322"/>
          </a:xfrm>
          <a:prstGeom prst="rect">
            <a:avLst/>
          </a:prstGeom>
        </p:spPr>
        <p:txBody>
          <a:bodyPr wrap="square">
            <a:spAutoFit/>
          </a:bodyPr>
          <a:lstStyle/>
          <a:p>
            <a:r>
              <a:rPr lang="tr-TR" b="1" dirty="0" smtClean="0">
                <a:solidFill>
                  <a:srgbClr val="FF0000"/>
                </a:solidFill>
                <a:latin typeface="Arial" pitchFamily="34" charset="0"/>
                <a:cs typeface="Arial" pitchFamily="34" charset="0"/>
              </a:rPr>
              <a:t>Yaprak dölü zararı: Larvalar, yaprağın iki </a:t>
            </a:r>
            <a:r>
              <a:rPr lang="tr-TR" b="1" dirty="0" err="1" smtClean="0">
                <a:solidFill>
                  <a:srgbClr val="FF0000"/>
                </a:solidFill>
                <a:latin typeface="Arial" pitchFamily="34" charset="0"/>
                <a:cs typeface="Arial" pitchFamily="34" charset="0"/>
              </a:rPr>
              <a:t>epidermisi</a:t>
            </a:r>
            <a:r>
              <a:rPr lang="tr-TR" b="1" dirty="0" smtClean="0">
                <a:solidFill>
                  <a:srgbClr val="FF0000"/>
                </a:solidFill>
                <a:latin typeface="Arial" pitchFamily="34" charset="0"/>
                <a:cs typeface="Arial" pitchFamily="34" charset="0"/>
              </a:rPr>
              <a:t> arasında, açtıkları galerilerle, yaprak ve sürgün uçlarında beslenmeleri ile zararlı olur. </a:t>
            </a:r>
          </a:p>
          <a:p>
            <a:r>
              <a:rPr lang="tr-TR" b="1" dirty="0" smtClean="0">
                <a:solidFill>
                  <a:srgbClr val="FF0000"/>
                </a:solidFill>
                <a:latin typeface="Arial" pitchFamily="34" charset="0"/>
                <a:cs typeface="Arial" pitchFamily="34" charset="0"/>
              </a:rPr>
              <a:t>Çiçek dölü zararı: Larvalar, çiçek salkımları arasında beslenerek salkımlardaki tomurcuk ve çiçekleri tahrip ederek meyve tutumunu önlerler. </a:t>
            </a:r>
          </a:p>
          <a:p>
            <a:r>
              <a:rPr lang="tr-TR" b="1" dirty="0" smtClean="0">
                <a:solidFill>
                  <a:srgbClr val="FF0000"/>
                </a:solidFill>
                <a:latin typeface="Arial" pitchFamily="34" charset="0"/>
                <a:cs typeface="Arial" pitchFamily="34" charset="0"/>
              </a:rPr>
              <a:t>Meyve dölü zararı: Yumurtadan yeni çıkan larvalar meyvenin içine meyve sapı dibinden girerek meyve ile meyve sapının birleştiği kısmı tahrip eder ve bu meyvelerin dökülmelerine neden olur. </a:t>
            </a:r>
          </a:p>
          <a:p>
            <a:r>
              <a:rPr lang="tr-TR" dirty="0" smtClean="0">
                <a:latin typeface="Arial" pitchFamily="34" charset="0"/>
                <a:cs typeface="Arial" pitchFamily="34" charset="0"/>
              </a:rPr>
              <a:t>Zeytin güvesinin meyvelerdeki zarar oranı yıllara ve bölgelere göre değişir. Bazı yıllarda bu zarar %30’a kadar ulaşan ürün kaybına neden olabilmektedir. </a:t>
            </a:r>
          </a:p>
          <a:p>
            <a:r>
              <a:rPr lang="tr-TR" dirty="0" smtClean="0">
                <a:latin typeface="Arial" pitchFamily="34" charset="0"/>
                <a:cs typeface="Arial" pitchFamily="34" charset="0"/>
              </a:rPr>
              <a:t>Zeytin güvesi zeytin yetiştirilen çeşitli Akdeniz ülkelerinde ve ülkemizde bulunur.</a:t>
            </a:r>
            <a:endParaRPr lang="tr-TR"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640960" cy="2031325"/>
          </a:xfrm>
          <a:prstGeom prst="rect">
            <a:avLst/>
          </a:prstGeom>
        </p:spPr>
        <p:txBody>
          <a:bodyPr wrap="square">
            <a:spAutoFit/>
          </a:bodyPr>
          <a:lstStyle/>
          <a:p>
            <a:endParaRPr lang="tr-TR" b="1" dirty="0" smtClean="0">
              <a:latin typeface="Arial" pitchFamily="34" charset="0"/>
              <a:cs typeface="Arial" pitchFamily="34" charset="0"/>
            </a:endParaRPr>
          </a:p>
          <a:p>
            <a:r>
              <a:rPr lang="tr-TR" b="1" dirty="0" smtClean="0">
                <a:latin typeface="Arial" pitchFamily="34" charset="0"/>
                <a:cs typeface="Arial" pitchFamily="34" charset="0"/>
              </a:rPr>
              <a:t>Mücadele Yöntemleri: </a:t>
            </a:r>
          </a:p>
          <a:p>
            <a:endParaRPr lang="tr-TR" b="1" dirty="0" smtClean="0">
              <a:latin typeface="Arial" pitchFamily="34" charset="0"/>
              <a:cs typeface="Arial" pitchFamily="34" charset="0"/>
            </a:endParaRPr>
          </a:p>
          <a:p>
            <a:r>
              <a:rPr lang="tr-TR" b="1" dirty="0" err="1" smtClean="0">
                <a:latin typeface="Arial" pitchFamily="34" charset="0"/>
                <a:cs typeface="Arial" pitchFamily="34" charset="0"/>
              </a:rPr>
              <a:t>Biyoteknolojik</a:t>
            </a:r>
            <a:r>
              <a:rPr lang="tr-TR" b="1" dirty="0" smtClean="0">
                <a:latin typeface="Arial" pitchFamily="34" charset="0"/>
                <a:cs typeface="Arial" pitchFamily="34" charset="0"/>
              </a:rPr>
              <a:t> Mücadele: </a:t>
            </a:r>
          </a:p>
          <a:p>
            <a:r>
              <a:rPr lang="tr-TR" dirty="0" smtClean="0">
                <a:solidFill>
                  <a:srgbClr val="FF0000"/>
                </a:solidFill>
                <a:latin typeface="Arial" pitchFamily="34" charset="0"/>
                <a:cs typeface="Arial" pitchFamily="34" charset="0"/>
              </a:rPr>
              <a:t>Kitlesel tuzaklama: </a:t>
            </a:r>
            <a:r>
              <a:rPr lang="tr-TR" dirty="0" smtClean="0">
                <a:latin typeface="Arial" pitchFamily="34" charset="0"/>
                <a:cs typeface="Arial" pitchFamily="34" charset="0"/>
              </a:rPr>
              <a:t>Zeytin tomurcuklarının kabarmaya başladığı mart sonu nisan başlarında, 3 zeytin ağacına bir delta tipi eşeysel çekici tuzak asılarak düşük ve orta yoğunluktaki popülasyonlarda bu zararlı ile etkili bir mücadele yapılabilir. </a:t>
            </a:r>
          </a:p>
        </p:txBody>
      </p:sp>
      <p:sp>
        <p:nvSpPr>
          <p:cNvPr id="5" name="4 Dikdörtgen"/>
          <p:cNvSpPr/>
          <p:nvPr/>
        </p:nvSpPr>
        <p:spPr>
          <a:xfrm>
            <a:off x="0" y="2132856"/>
            <a:ext cx="8964488" cy="923330"/>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b="1" dirty="0" smtClean="0">
                <a:latin typeface="Arial" pitchFamily="34" charset="0"/>
                <a:cs typeface="Arial" pitchFamily="34" charset="0"/>
              </a:rPr>
              <a:t>İlaçlama Zamanının Tespiti </a:t>
            </a:r>
          </a:p>
          <a:p>
            <a:r>
              <a:rPr lang="tr-TR" dirty="0" smtClean="0">
                <a:solidFill>
                  <a:srgbClr val="FF0000"/>
                </a:solidFill>
                <a:latin typeface="Arial" pitchFamily="34" charset="0"/>
                <a:cs typeface="Arial" pitchFamily="34" charset="0"/>
              </a:rPr>
              <a:t>Zararlının tercihen sadece meyve dölüne karşı ilaçlama yapılmalıdır</a:t>
            </a:r>
            <a:r>
              <a:rPr lang="tr-TR" dirty="0" smtClean="0">
                <a:latin typeface="Arial" pitchFamily="34" charset="0"/>
                <a:cs typeface="Arial" pitchFamily="34" charset="0"/>
              </a:rPr>
              <a:t>. </a:t>
            </a:r>
          </a:p>
        </p:txBody>
      </p:sp>
      <p:sp>
        <p:nvSpPr>
          <p:cNvPr id="6" name="5 Dikdörtgen"/>
          <p:cNvSpPr/>
          <p:nvPr/>
        </p:nvSpPr>
        <p:spPr>
          <a:xfrm>
            <a:off x="0" y="3068960"/>
            <a:ext cx="8892480" cy="2862322"/>
          </a:xfrm>
          <a:prstGeom prst="rect">
            <a:avLst/>
          </a:prstGeom>
        </p:spPr>
        <p:txBody>
          <a:bodyPr wrap="square">
            <a:spAutoFit/>
          </a:bodyPr>
          <a:lstStyle/>
          <a:p>
            <a:endParaRPr lang="tr-TR" dirty="0" smtClean="0"/>
          </a:p>
          <a:p>
            <a:r>
              <a:rPr lang="tr-TR" dirty="0" smtClean="0">
                <a:latin typeface="Arial" pitchFamily="34" charset="0"/>
                <a:cs typeface="Arial" pitchFamily="34" charset="0"/>
              </a:rPr>
              <a:t>Kontrol edilen mercimek büyüklüğündeki zeytin meyvelerinin %10’unda canlı “yumurta+larva” olması halinde ilaçlama yapılmalıdır. Mayıs ayının ikinci yarısında yapılan kontrollerle uygun ilaçlama zamanı saptanır. Ancak zararlının mevsim başında yaprak ve yeni sürgünlerde %10’dan yüksek düzeylerde zarar yapması halinde çiçek dölünde, ilk kelebeklerin yakalanmasından 7-10 gün sonra ilaçlama yapılmalıdır. İlaçlama zamanını belirlemek için Delta tipi </a:t>
            </a:r>
            <a:r>
              <a:rPr lang="tr-TR" dirty="0" err="1" smtClean="0">
                <a:latin typeface="Arial" pitchFamily="34" charset="0"/>
                <a:cs typeface="Arial" pitchFamily="34" charset="0"/>
              </a:rPr>
              <a:t>feromon</a:t>
            </a:r>
            <a:r>
              <a:rPr lang="tr-TR" dirty="0" smtClean="0">
                <a:latin typeface="Arial" pitchFamily="34" charset="0"/>
                <a:cs typeface="Arial" pitchFamily="34" charset="0"/>
              </a:rPr>
              <a:t> tuzaklardan yararlanılır. Bu tuzaklar nisan ayında bahçelere asılarak haftada bir kez kontrol edilir. Zeytin güvesinin özellikle çiçek dölünde, yoğun bir avcı ve </a:t>
            </a:r>
            <a:r>
              <a:rPr lang="tr-TR" dirty="0" err="1" smtClean="0">
                <a:latin typeface="Arial" pitchFamily="34" charset="0"/>
                <a:cs typeface="Arial" pitchFamily="34" charset="0"/>
              </a:rPr>
              <a:t>parazitiot</a:t>
            </a:r>
            <a:r>
              <a:rPr lang="tr-TR" dirty="0" smtClean="0">
                <a:latin typeface="Arial" pitchFamily="34" charset="0"/>
                <a:cs typeface="Arial" pitchFamily="34" charset="0"/>
              </a:rPr>
              <a:t> kompleksi bulunduğu için, tercihen böcek gelişme engelleyici preparatlar kullanılmalıdır.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980728"/>
            <a:ext cx="4145823" cy="23762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3501008"/>
            <a:ext cx="4237394" cy="3147778"/>
          </a:xfrm>
          <a:prstGeom prst="rect">
            <a:avLst/>
          </a:prstGeom>
          <a:noFill/>
          <a:ln w="9525">
            <a:noFill/>
            <a:miter lim="800000"/>
            <a:headEnd/>
            <a:tailEnd/>
          </a:ln>
        </p:spPr>
      </p:pic>
      <p:sp>
        <p:nvSpPr>
          <p:cNvPr id="6" name="5 Dikdörtgen"/>
          <p:cNvSpPr/>
          <p:nvPr/>
        </p:nvSpPr>
        <p:spPr>
          <a:xfrm>
            <a:off x="4572000" y="836712"/>
            <a:ext cx="4572000" cy="4247317"/>
          </a:xfrm>
          <a:prstGeom prst="rect">
            <a:avLst/>
          </a:prstGeom>
        </p:spPr>
        <p:txBody>
          <a:bodyPr>
            <a:spAutoFit/>
          </a:bodyPr>
          <a:lstStyle/>
          <a:p>
            <a:r>
              <a:rPr lang="tr-TR" dirty="0" smtClean="0">
                <a:solidFill>
                  <a:srgbClr val="FF0000"/>
                </a:solidFill>
                <a:latin typeface="Arial" pitchFamily="34" charset="0"/>
                <a:cs typeface="Arial" pitchFamily="34" charset="0"/>
              </a:rPr>
              <a:t>Bakteri</a:t>
            </a:r>
            <a:r>
              <a:rPr lang="tr-TR" dirty="0" smtClean="0">
                <a:latin typeface="Arial" pitchFamily="34" charset="0"/>
                <a:cs typeface="Arial" pitchFamily="34" charset="0"/>
              </a:rPr>
              <a:t>, krem-yeşil renkteki </a:t>
            </a:r>
            <a:r>
              <a:rPr lang="tr-TR" dirty="0" smtClean="0">
                <a:solidFill>
                  <a:srgbClr val="FF0000"/>
                </a:solidFill>
                <a:latin typeface="Arial" pitchFamily="34" charset="0"/>
                <a:cs typeface="Arial" pitchFamily="34" charset="0"/>
              </a:rPr>
              <a:t>canlı ur ve siğillerde </a:t>
            </a:r>
            <a:r>
              <a:rPr lang="tr-TR" dirty="0" smtClean="0">
                <a:latin typeface="Arial" pitchFamily="34" charset="0"/>
                <a:cs typeface="Arial" pitchFamily="34" charset="0"/>
              </a:rPr>
              <a:t>bulunur. Ur ve siğiller bir taraftan da fazla ışık ve ısının tesiri ile koyu kahverengi, çatlamış ve tepesi çökük bir görünüm alır. Bu şekildeki ur ve siğillerde hastalığı yapan bakteri ölür ve hastalık yapamaz. </a:t>
            </a:r>
          </a:p>
          <a:p>
            <a:r>
              <a:rPr lang="tr-TR" dirty="0" smtClean="0">
                <a:latin typeface="Arial" pitchFamily="34" charset="0"/>
                <a:cs typeface="Arial" pitchFamily="34" charset="0"/>
              </a:rPr>
              <a:t>Yıllık sürgünlerde yaprak, </a:t>
            </a:r>
            <a:r>
              <a:rPr lang="tr-TR" dirty="0" smtClean="0">
                <a:solidFill>
                  <a:srgbClr val="FF0000"/>
                </a:solidFill>
                <a:latin typeface="Arial" pitchFamily="34" charset="0"/>
                <a:cs typeface="Arial" pitchFamily="34" charset="0"/>
              </a:rPr>
              <a:t>çiçek ve meyve dökümü sonucu açılan yara yerlerinde </a:t>
            </a:r>
            <a:r>
              <a:rPr lang="tr-TR" dirty="0" smtClean="0">
                <a:latin typeface="Arial" pitchFamily="34" charset="0"/>
                <a:cs typeface="Arial" pitchFamily="34" charset="0"/>
              </a:rPr>
              <a:t>oluşan siğiller küçük, yuvarlak ve süngerimsidir. </a:t>
            </a:r>
            <a:r>
              <a:rPr lang="tr-TR" dirty="0" smtClean="0">
                <a:solidFill>
                  <a:srgbClr val="FF0000"/>
                </a:solidFill>
                <a:latin typeface="Arial" pitchFamily="34" charset="0"/>
                <a:cs typeface="Arial" pitchFamily="34" charset="0"/>
              </a:rPr>
              <a:t>Hasat sırasında sırık vuruğu, dolu yarası ve budama hataları </a:t>
            </a:r>
            <a:r>
              <a:rPr lang="tr-TR" dirty="0" smtClean="0">
                <a:latin typeface="Arial" pitchFamily="34" charset="0"/>
                <a:cs typeface="Arial" pitchFamily="34" charset="0"/>
              </a:rPr>
              <a:t>nedeniyle oluşan yaranın şekline göre, urların büyüklükleri de değişmektedir. </a:t>
            </a:r>
            <a:r>
              <a:rPr lang="tr-TR" dirty="0" smtClean="0">
                <a:solidFill>
                  <a:srgbClr val="FF0000"/>
                </a:solidFill>
                <a:latin typeface="Arial" pitchFamily="34" charset="0"/>
                <a:cs typeface="Arial" pitchFamily="34" charset="0"/>
              </a:rPr>
              <a:t>Don çatlaklarında meydana </a:t>
            </a:r>
          </a:p>
        </p:txBody>
      </p:sp>
      <p:sp>
        <p:nvSpPr>
          <p:cNvPr id="7" name="6 Dikdörtgen"/>
          <p:cNvSpPr/>
          <p:nvPr/>
        </p:nvSpPr>
        <p:spPr>
          <a:xfrm>
            <a:off x="4572000" y="5085184"/>
            <a:ext cx="4572000" cy="1754326"/>
          </a:xfrm>
          <a:prstGeom prst="rect">
            <a:avLst/>
          </a:prstGeom>
        </p:spPr>
        <p:txBody>
          <a:bodyPr>
            <a:spAutoFit/>
          </a:bodyPr>
          <a:lstStyle/>
          <a:p>
            <a:r>
              <a:rPr lang="tr-TR" dirty="0" smtClean="0">
                <a:latin typeface="Arial" pitchFamily="34" charset="0"/>
                <a:cs typeface="Arial" pitchFamily="34" charset="0"/>
              </a:rPr>
              <a:t>gelen urlar ise çatlaklar boyunca dalı sarmış olarak görülür. </a:t>
            </a:r>
          </a:p>
          <a:p>
            <a:r>
              <a:rPr lang="tr-TR" dirty="0" smtClean="0">
                <a:latin typeface="Arial" pitchFamily="34" charset="0"/>
                <a:cs typeface="Arial" pitchFamily="34" charset="0"/>
              </a:rPr>
              <a:t> Genç sürgünlerdeki yaprak, çiçek ve meyve dökümü sonucu oluşan yaralarda siğiller meydana gelir ve dallar çıplak bir görünüm alır. </a:t>
            </a:r>
          </a:p>
        </p:txBody>
      </p:sp>
      <p:sp>
        <p:nvSpPr>
          <p:cNvPr id="8" name="7 Metin kutusu"/>
          <p:cNvSpPr txBox="1"/>
          <p:nvPr/>
        </p:nvSpPr>
        <p:spPr>
          <a:xfrm>
            <a:off x="4716016" y="476672"/>
            <a:ext cx="3024336" cy="369332"/>
          </a:xfrm>
          <a:prstGeom prst="rect">
            <a:avLst/>
          </a:prstGeom>
          <a:noFill/>
        </p:spPr>
        <p:txBody>
          <a:bodyPr wrap="square" rtlCol="0">
            <a:spAutoFit/>
          </a:bodyPr>
          <a:lstStyle/>
          <a:p>
            <a:r>
              <a:rPr lang="tr-TR" b="1" dirty="0" smtClean="0"/>
              <a:t>HASTALIĞIN BELİRTİSİ:</a:t>
            </a:r>
            <a:endParaRPr lang="tr-TR" b="1" dirty="0"/>
          </a:p>
        </p:txBody>
      </p:sp>
      <p:sp>
        <p:nvSpPr>
          <p:cNvPr id="9" name="8 Dikdörtgen"/>
          <p:cNvSpPr/>
          <p:nvPr/>
        </p:nvSpPr>
        <p:spPr>
          <a:xfrm>
            <a:off x="0" y="0"/>
            <a:ext cx="5004048" cy="923330"/>
          </a:xfrm>
          <a:prstGeom prst="rect">
            <a:avLst/>
          </a:prstGeom>
        </p:spPr>
        <p:txBody>
          <a:bodyPr wrap="square">
            <a:spAutoFit/>
          </a:bodyPr>
          <a:lstStyle/>
          <a:p>
            <a:r>
              <a:rPr lang="tr-TR" b="1" dirty="0" smtClean="0">
                <a:latin typeface="Arial Black" pitchFamily="34" charset="0"/>
              </a:rPr>
              <a:t>ZEYTİN DAL KANSERİ </a:t>
            </a:r>
          </a:p>
          <a:p>
            <a:r>
              <a:rPr lang="tr-TR" i="1" dirty="0" smtClean="0">
                <a:latin typeface="Arial Black" pitchFamily="34" charset="0"/>
              </a:rPr>
              <a:t>(</a:t>
            </a:r>
            <a:r>
              <a:rPr lang="tr-TR" i="1" dirty="0" err="1" smtClean="0">
                <a:latin typeface="Arial Black" pitchFamily="34" charset="0"/>
              </a:rPr>
              <a:t>Pseudomonas</a:t>
            </a:r>
            <a:r>
              <a:rPr lang="tr-TR" i="1" dirty="0" smtClean="0">
                <a:latin typeface="Arial Black" pitchFamily="34" charset="0"/>
              </a:rPr>
              <a:t> </a:t>
            </a:r>
            <a:r>
              <a:rPr lang="tr-TR" i="1" dirty="0" err="1" smtClean="0">
                <a:latin typeface="Arial Black" pitchFamily="34" charset="0"/>
              </a:rPr>
              <a:t>savastanoi</a:t>
            </a:r>
            <a:r>
              <a:rPr lang="tr-TR" i="1" dirty="0" smtClean="0">
                <a:latin typeface="Arial Black" pitchFamily="34" charset="0"/>
              </a:rPr>
              <a:t> </a:t>
            </a:r>
            <a:r>
              <a:rPr lang="tr-TR" i="1" dirty="0" err="1" smtClean="0">
                <a:latin typeface="Arial Black" pitchFamily="34" charset="0"/>
              </a:rPr>
              <a:t>pv</a:t>
            </a:r>
            <a:r>
              <a:rPr lang="tr-TR" i="1" dirty="0" smtClean="0">
                <a:latin typeface="Arial Black" pitchFamily="34" charset="0"/>
              </a:rPr>
              <a:t>. </a:t>
            </a:r>
            <a:r>
              <a:rPr lang="tr-TR" i="1" dirty="0" err="1" smtClean="0">
                <a:latin typeface="Arial Black" pitchFamily="34" charset="0"/>
              </a:rPr>
              <a:t>Savastanoi</a:t>
            </a:r>
            <a:r>
              <a:rPr lang="tr-TR" i="1" dirty="0" smtClean="0">
                <a:latin typeface="Arial Black" pitchFamily="34" charset="0"/>
              </a:rPr>
              <a:t>) </a:t>
            </a:r>
            <a:endParaRPr lang="tr-TR"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260648"/>
            <a:ext cx="4572000" cy="707886"/>
          </a:xfrm>
          <a:prstGeom prst="rect">
            <a:avLst/>
          </a:prstGeom>
        </p:spPr>
        <p:txBody>
          <a:bodyPr>
            <a:spAutoFit/>
          </a:bodyPr>
          <a:lstStyle/>
          <a:p>
            <a:r>
              <a:rPr lang="tr-TR" sz="2000" b="1" dirty="0" smtClean="0">
                <a:latin typeface="Arial Black" pitchFamily="34" charset="0"/>
              </a:rPr>
              <a:t>ZEYTİN KABUKLU BİTİ </a:t>
            </a:r>
          </a:p>
          <a:p>
            <a:r>
              <a:rPr lang="tr-TR" sz="2000" i="1" dirty="0" smtClean="0">
                <a:latin typeface="Arial Black" pitchFamily="34" charset="0"/>
              </a:rPr>
              <a:t>(</a:t>
            </a:r>
            <a:r>
              <a:rPr lang="tr-TR" sz="2000" i="1" dirty="0" err="1" smtClean="0">
                <a:latin typeface="Arial Black" pitchFamily="34" charset="0"/>
              </a:rPr>
              <a:t>Parlatoria</a:t>
            </a:r>
            <a:r>
              <a:rPr lang="tr-TR" sz="2000" i="1" dirty="0" smtClean="0">
                <a:latin typeface="Arial Black" pitchFamily="34" charset="0"/>
              </a:rPr>
              <a:t> </a:t>
            </a:r>
            <a:r>
              <a:rPr lang="tr-TR" sz="2000" i="1" dirty="0" err="1" smtClean="0">
                <a:latin typeface="Arial Black" pitchFamily="34" charset="0"/>
              </a:rPr>
              <a:t>oleae</a:t>
            </a:r>
            <a:r>
              <a:rPr lang="tr-TR" sz="2000" i="1" dirty="0" smtClean="0">
                <a:latin typeface="Arial Black" pitchFamily="34" charset="0"/>
              </a:rPr>
              <a:t>) </a:t>
            </a:r>
            <a:endParaRPr lang="tr-TR" sz="2000" dirty="0">
              <a:latin typeface="Arial Black" pitchFamily="34" charset="0"/>
            </a:endParaRPr>
          </a:p>
        </p:txBody>
      </p:sp>
      <p:pic>
        <p:nvPicPr>
          <p:cNvPr id="29698" name="Picture 2"/>
          <p:cNvPicPr>
            <a:picLocks noChangeAspect="1" noChangeArrowheads="1"/>
          </p:cNvPicPr>
          <p:nvPr/>
        </p:nvPicPr>
        <p:blipFill>
          <a:blip r:embed="rId3" cstate="print"/>
          <a:srcRect/>
          <a:stretch>
            <a:fillRect/>
          </a:stretch>
        </p:blipFill>
        <p:spPr bwMode="auto">
          <a:xfrm>
            <a:off x="0" y="2898410"/>
            <a:ext cx="3503637" cy="3959590"/>
          </a:xfrm>
          <a:prstGeom prst="rect">
            <a:avLst/>
          </a:prstGeom>
          <a:noFill/>
          <a:ln w="9525">
            <a:noFill/>
            <a:miter lim="800000"/>
            <a:headEnd/>
            <a:tailEnd/>
          </a:ln>
        </p:spPr>
      </p:pic>
      <p:pic>
        <p:nvPicPr>
          <p:cNvPr id="29701" name="Picture 5" descr="http://www.akhisarzeytini.net/galeri/zeytin-kabuklu-biti.jpg">
            <a:hlinkClick r:id="rId4"/>
          </p:cNvPr>
          <p:cNvPicPr>
            <a:picLocks noChangeAspect="1" noChangeArrowheads="1"/>
          </p:cNvPicPr>
          <p:nvPr/>
        </p:nvPicPr>
        <p:blipFill>
          <a:blip r:embed="rId5" cstate="print"/>
          <a:srcRect/>
          <a:stretch>
            <a:fillRect/>
          </a:stretch>
        </p:blipFill>
        <p:spPr bwMode="auto">
          <a:xfrm>
            <a:off x="3131840" y="2924944"/>
            <a:ext cx="2930599" cy="3933056"/>
          </a:xfrm>
          <a:prstGeom prst="rect">
            <a:avLst/>
          </a:prstGeom>
          <a:noFill/>
        </p:spPr>
      </p:pic>
      <p:sp>
        <p:nvSpPr>
          <p:cNvPr id="8" name="7 Dikdörtgen"/>
          <p:cNvSpPr/>
          <p:nvPr/>
        </p:nvSpPr>
        <p:spPr>
          <a:xfrm>
            <a:off x="0" y="980728"/>
            <a:ext cx="8892480" cy="2031325"/>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Ergin dişinin vücudu, oval şekilde olup, koyu eflatun veya mor renktedir. </a:t>
            </a:r>
          </a:p>
          <a:p>
            <a:r>
              <a:rPr lang="tr-TR" dirty="0" smtClean="0">
                <a:latin typeface="Arial" pitchFamily="34" charset="0"/>
                <a:cs typeface="Arial" pitchFamily="34" charset="0"/>
              </a:rPr>
              <a:t>Erkek, pembemsi eflatun renkte,1 mm uzunluğunda narin yapılı ve bir çift kanatlıdır. </a:t>
            </a:r>
          </a:p>
          <a:p>
            <a:r>
              <a:rPr lang="tr-TR" dirty="0" smtClean="0">
                <a:latin typeface="Arial" pitchFamily="34" charset="0"/>
                <a:cs typeface="Arial" pitchFamily="34" charset="0"/>
              </a:rPr>
              <a:t>Kışı olgun dişi döneminde geçirir. </a:t>
            </a:r>
          </a:p>
          <a:p>
            <a:r>
              <a:rPr lang="tr-TR" dirty="0" smtClean="0">
                <a:latin typeface="Arial" pitchFamily="34" charset="0"/>
                <a:cs typeface="Arial" pitchFamily="34" charset="0"/>
              </a:rPr>
              <a:t>Yumurtalarını o yılın iklim koşullarına göre, nisan ayının ilk yarısı veya mayıs ayı ilk haftasında bırakmaya başlar. </a:t>
            </a:r>
          </a:p>
          <a:p>
            <a:endParaRPr lang="tr-TR" dirty="0" smtClean="0">
              <a:latin typeface="Arial" pitchFamily="34" charset="0"/>
              <a:cs typeface="Arial" pitchFamily="34" charset="0"/>
            </a:endParaRPr>
          </a:p>
        </p:txBody>
      </p:sp>
      <p:sp>
        <p:nvSpPr>
          <p:cNvPr id="9" name="8 Dikdörtgen"/>
          <p:cNvSpPr/>
          <p:nvPr/>
        </p:nvSpPr>
        <p:spPr>
          <a:xfrm>
            <a:off x="6084168" y="2492896"/>
            <a:ext cx="3059832" cy="4247317"/>
          </a:xfrm>
          <a:prstGeom prst="rect">
            <a:avLst/>
          </a:prstGeom>
        </p:spPr>
        <p:txBody>
          <a:bodyPr wrap="square">
            <a:spAutoFit/>
          </a:bodyPr>
          <a:lstStyle/>
          <a:p>
            <a:r>
              <a:rPr lang="tr-TR" dirty="0" smtClean="0">
                <a:latin typeface="Arial" pitchFamily="34" charset="0"/>
                <a:cs typeface="Arial" pitchFamily="34" charset="0"/>
              </a:rPr>
              <a:t>Yumurtlama 2 aya yakın süre devam eder. Mayıs ayı ortalarına veya sonlarına doğru görülen hareketli larvalar dallara, yaprak ve meyvelere giderek, kendilerini uygun bir yere tespit eder ve beslenmeye başlarlar. </a:t>
            </a:r>
          </a:p>
          <a:p>
            <a:r>
              <a:rPr lang="tr-TR" dirty="0" smtClean="0">
                <a:latin typeface="Arial" pitchFamily="34" charset="0"/>
                <a:cs typeface="Arial" pitchFamily="34" charset="0"/>
              </a:rPr>
              <a:t>İkinci döle ait yumurtalar temmuz ortaları veya sonlarında görülür. İkinci dölün erginleri genellikle kışlamaya çekilir. </a:t>
            </a:r>
          </a:p>
          <a:p>
            <a:r>
              <a:rPr lang="tr-TR" dirty="0" smtClean="0">
                <a:latin typeface="Arial" pitchFamily="34" charset="0"/>
                <a:cs typeface="Arial" pitchFamily="34" charset="0"/>
              </a:rPr>
              <a:t>Zararlı yılda 2 döl verir. </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9144000" cy="1200329"/>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Zeytin </a:t>
            </a:r>
            <a:r>
              <a:rPr lang="tr-TR" dirty="0" err="1" smtClean="0">
                <a:solidFill>
                  <a:srgbClr val="FF0000"/>
                </a:solidFill>
                <a:latin typeface="Arial" pitchFamily="34" charset="0"/>
                <a:cs typeface="Arial" pitchFamily="34" charset="0"/>
              </a:rPr>
              <a:t>kabuklubiti</a:t>
            </a:r>
            <a:r>
              <a:rPr lang="tr-TR" dirty="0" smtClean="0">
                <a:solidFill>
                  <a:srgbClr val="FF0000"/>
                </a:solidFill>
                <a:latin typeface="Arial" pitchFamily="34" charset="0"/>
                <a:cs typeface="Arial" pitchFamily="34" charset="0"/>
              </a:rPr>
              <a:t>, ekonomik yönden önemli bir zararlıdır</a:t>
            </a: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Zararını, meyve ağaçlarının gövde, dal, sürgün, yaprak ve meyvelerinde meydana getirir. Popülâsyonu yüksek olduğunda, ağaçların kurumalarına neden olur.</a:t>
            </a:r>
          </a:p>
        </p:txBody>
      </p:sp>
      <p:sp>
        <p:nvSpPr>
          <p:cNvPr id="5" name="4 Dikdörtgen"/>
          <p:cNvSpPr/>
          <p:nvPr/>
        </p:nvSpPr>
        <p:spPr>
          <a:xfrm>
            <a:off x="0" y="1340768"/>
            <a:ext cx="9144000" cy="923330"/>
          </a:xfrm>
          <a:prstGeom prst="rect">
            <a:avLst/>
          </a:prstGeom>
        </p:spPr>
        <p:txBody>
          <a:bodyPr wrap="square">
            <a:spAutoFit/>
          </a:bodyPr>
          <a:lstStyle/>
          <a:p>
            <a:r>
              <a:rPr lang="tr-TR" dirty="0" smtClean="0">
                <a:latin typeface="Arial" pitchFamily="34" charset="0"/>
                <a:cs typeface="Arial" pitchFamily="34" charset="0"/>
              </a:rPr>
              <a:t> Zararlının beslenirken kırmızı veya mor lekeler meydana gelir. Böyle lekeli meyveler pazar değerini kaybetmekte, depolamada büyük kayıplara uğramakta ve konserveleri yapılmamaktadır. Ülkemizin tüm bölgelerinde bulunmaktadır. </a:t>
            </a:r>
          </a:p>
        </p:txBody>
      </p:sp>
      <p:sp>
        <p:nvSpPr>
          <p:cNvPr id="6" name="5 Dikdörtgen"/>
          <p:cNvSpPr/>
          <p:nvPr/>
        </p:nvSpPr>
        <p:spPr>
          <a:xfrm>
            <a:off x="0" y="2204864"/>
            <a:ext cx="9144000" cy="2862322"/>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Bulaşık bahçelerde toprak işlemesi, sulama, gübreleme ve budama işleri usulüne uygun olarak yapılmalıdır. </a:t>
            </a:r>
          </a:p>
          <a:p>
            <a:r>
              <a:rPr lang="tr-TR" dirty="0" smtClean="0">
                <a:solidFill>
                  <a:srgbClr val="FF0000"/>
                </a:solidFill>
                <a:latin typeface="Arial" pitchFamily="34" charset="0"/>
                <a:cs typeface="Arial" pitchFamily="34" charset="0"/>
              </a:rPr>
              <a:t>Budamadan kalan artıklar mutlaka yakılarak </a:t>
            </a:r>
            <a:r>
              <a:rPr lang="tr-TR" dirty="0" smtClean="0">
                <a:latin typeface="Arial" pitchFamily="34" charset="0"/>
                <a:cs typeface="Arial" pitchFamily="34" charset="0"/>
              </a:rPr>
              <a:t>yok edilmelidir. </a:t>
            </a:r>
          </a:p>
          <a:p>
            <a:r>
              <a:rPr lang="tr-TR" dirty="0" smtClean="0">
                <a:latin typeface="Arial" pitchFamily="34" charset="0"/>
                <a:cs typeface="Arial" pitchFamily="34" charset="0"/>
              </a:rPr>
              <a:t>Bulaşık ağaçlardan alınan dayak ve sırıklar temiz ağaçlarda kullanılmamalıdır. </a:t>
            </a:r>
          </a:p>
          <a:p>
            <a:r>
              <a:rPr lang="tr-TR" dirty="0" smtClean="0">
                <a:latin typeface="Arial" pitchFamily="34" charset="0"/>
                <a:cs typeface="Arial" pitchFamily="34" charset="0"/>
              </a:rPr>
              <a:t>Bahçe kenarındaki çit bitkileri kontrol edilmeli zararlıya rastlanırsa, bitkilerde ilaçlanmalı veya kesilip yakılmalıdır. </a:t>
            </a:r>
          </a:p>
          <a:p>
            <a:r>
              <a:rPr lang="tr-TR" dirty="0" smtClean="0">
                <a:latin typeface="Arial" pitchFamily="34" charset="0"/>
                <a:cs typeface="Arial" pitchFamily="34" charset="0"/>
              </a:rPr>
              <a:t>Zeytin bahçelerinde genellikle nem oranı yüksek sahil kesimleri ile sulanan bahçelerde yer alan ve yeşil sofralık olarak değerlendirilen zeytin çeşitlerini daha çok tercih eder.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2308324"/>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b="1" dirty="0" smtClean="0">
                <a:latin typeface="Arial" pitchFamily="34" charset="0"/>
                <a:cs typeface="Arial" pitchFamily="34" charset="0"/>
              </a:rPr>
              <a:t>İlaçlama Zamanının Tespiti </a:t>
            </a:r>
          </a:p>
          <a:p>
            <a:r>
              <a:rPr lang="tr-TR" dirty="0" smtClean="0">
                <a:solidFill>
                  <a:srgbClr val="FF0000"/>
                </a:solidFill>
                <a:latin typeface="Arial" pitchFamily="34" charset="0"/>
                <a:cs typeface="Arial" pitchFamily="34" charset="0"/>
              </a:rPr>
              <a:t>Bulaşık meyve bahçeleri devamlı kontrol altında bulundurulmalıdır.</a:t>
            </a:r>
            <a:r>
              <a:rPr lang="tr-TR" dirty="0" smtClean="0">
                <a:latin typeface="Arial" pitchFamily="34" charset="0"/>
                <a:cs typeface="Arial" pitchFamily="34" charset="0"/>
              </a:rPr>
              <a:t> Gözler patlamadan önce bahçeyi temsil edecek 5 ağacın çeşitli yönlerindeki dallar kontrol edilir. Canlı bireylerin varlığı ve oranı incelenir. </a:t>
            </a:r>
            <a:r>
              <a:rPr lang="tr-TR" dirty="0" smtClean="0">
                <a:solidFill>
                  <a:srgbClr val="FF0000"/>
                </a:solidFill>
                <a:latin typeface="Arial" pitchFamily="34" charset="0"/>
                <a:cs typeface="Arial" pitchFamily="34" charset="0"/>
              </a:rPr>
              <a:t>Mayıs ayının </a:t>
            </a:r>
            <a:r>
              <a:rPr lang="tr-TR" dirty="0" smtClean="0">
                <a:latin typeface="Arial" pitchFamily="34" charset="0"/>
                <a:cs typeface="Arial" pitchFamily="34" charset="0"/>
              </a:rPr>
              <a:t>ilk haftasından başlayarak da hareketli </a:t>
            </a:r>
            <a:r>
              <a:rPr lang="tr-TR" dirty="0" smtClean="0">
                <a:solidFill>
                  <a:srgbClr val="FF0000"/>
                </a:solidFill>
                <a:latin typeface="Arial" pitchFamily="34" charset="0"/>
                <a:cs typeface="Arial" pitchFamily="34" charset="0"/>
              </a:rPr>
              <a:t>larva çıkışı </a:t>
            </a:r>
            <a:r>
              <a:rPr lang="tr-TR" dirty="0" smtClean="0">
                <a:latin typeface="Arial" pitchFamily="34" charset="0"/>
                <a:cs typeface="Arial" pitchFamily="34" charset="0"/>
              </a:rPr>
              <a:t>gözlenmelidir.Zararlı kışı genellikle olgun dişi döneminde geçirmektedir. Bu dönemde dişi kabukları çok sert ve kalındır. Bu yüzden kışlık ilaçların etkisi pek yüksek olmamaktadır. </a:t>
            </a:r>
          </a:p>
        </p:txBody>
      </p:sp>
      <p:sp>
        <p:nvSpPr>
          <p:cNvPr id="5" name="4 Dikdörtgen"/>
          <p:cNvSpPr/>
          <p:nvPr/>
        </p:nvSpPr>
        <p:spPr>
          <a:xfrm>
            <a:off x="0" y="2132856"/>
            <a:ext cx="9144000" cy="2585323"/>
          </a:xfrm>
          <a:prstGeom prst="rect">
            <a:avLst/>
          </a:prstGeom>
        </p:spPr>
        <p:txBody>
          <a:bodyPr wrap="square">
            <a:spAutoFit/>
          </a:bodyPr>
          <a:lstStyle/>
          <a:p>
            <a:endParaRPr lang="tr-TR" dirty="0" smtClean="0"/>
          </a:p>
          <a:p>
            <a:r>
              <a:rPr lang="tr-TR" dirty="0" smtClean="0">
                <a:latin typeface="Arial" pitchFamily="34" charset="0"/>
                <a:cs typeface="Arial" pitchFamily="34" charset="0"/>
              </a:rPr>
              <a:t>Zeytin </a:t>
            </a:r>
            <a:r>
              <a:rPr lang="tr-TR" dirty="0" err="1" smtClean="0">
                <a:latin typeface="Arial" pitchFamily="34" charset="0"/>
                <a:cs typeface="Arial" pitchFamily="34" charset="0"/>
              </a:rPr>
              <a:t>kabuklubitinin</a:t>
            </a:r>
            <a:r>
              <a:rPr lang="tr-TR" dirty="0" smtClean="0">
                <a:latin typeface="Arial" pitchFamily="34" charset="0"/>
                <a:cs typeface="Arial" pitchFamily="34" charset="0"/>
              </a:rPr>
              <a:t> yaprak ve sürgünlerde zarar yapan </a:t>
            </a:r>
            <a:r>
              <a:rPr lang="tr-TR" dirty="0" smtClean="0">
                <a:solidFill>
                  <a:srgbClr val="FF0000"/>
                </a:solidFill>
                <a:latin typeface="Arial" pitchFamily="34" charset="0"/>
                <a:cs typeface="Arial" pitchFamily="34" charset="0"/>
              </a:rPr>
              <a:t>1. dölüne karşı, çok yüksek popülasyonların dışında, ilaçlama yapılmamalıdır. </a:t>
            </a:r>
          </a:p>
          <a:p>
            <a:r>
              <a:rPr lang="tr-TR" dirty="0" smtClean="0">
                <a:latin typeface="Arial" pitchFamily="34" charset="0"/>
                <a:cs typeface="Arial" pitchFamily="34" charset="0"/>
              </a:rPr>
              <a:t>• Zararlının ikinci dölünde ise, bahçedeki zararlı yoğunluğu ve parazitlenme oranı göz önüne alınmalıdır. </a:t>
            </a:r>
            <a:r>
              <a:rPr lang="tr-TR" dirty="0" smtClean="0">
                <a:solidFill>
                  <a:srgbClr val="FF0000"/>
                </a:solidFill>
                <a:latin typeface="Arial" pitchFamily="34" charset="0"/>
                <a:cs typeface="Arial" pitchFamily="34" charset="0"/>
              </a:rPr>
              <a:t>Zararlı yoğunluğunun yüksek, parazitlenme oranının da %50’den düşük olduğu bahçelerde, kimyasal mücadele yapılmalıdır</a:t>
            </a:r>
            <a:r>
              <a:rPr lang="tr-TR" dirty="0" smtClean="0">
                <a:latin typeface="Arial" pitchFamily="34" charset="0"/>
                <a:cs typeface="Arial" pitchFamily="34" charset="0"/>
              </a:rPr>
              <a:t>. Bunun için, temmuz sonu ağustos başlarından itibaren, yumurtalı dişiler kontrol edilecek ve yumurtaların %50’sinin açıldığı (ikinci döl ergin oranının %70-80’i bulduğu) zaman, ilaçlama yapılacaktır. İlaçlamalarda, mümkün olduğu kadar seçici ilaçlar tercih edilmelidir.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 FİDANTIRTILI </a:t>
            </a:r>
          </a:p>
          <a:p>
            <a:r>
              <a:rPr lang="tr-TR" sz="2000" i="1" dirty="0" smtClean="0">
                <a:latin typeface="Arial Black" pitchFamily="34" charset="0"/>
              </a:rPr>
              <a:t>(</a:t>
            </a:r>
            <a:r>
              <a:rPr lang="tr-TR" sz="2000" i="1" dirty="0" err="1" smtClean="0">
                <a:latin typeface="Arial Black" pitchFamily="34" charset="0"/>
              </a:rPr>
              <a:t>Palpita</a:t>
            </a:r>
            <a:r>
              <a:rPr lang="tr-TR" sz="2000" i="1" dirty="0" smtClean="0">
                <a:latin typeface="Arial Black" pitchFamily="34" charset="0"/>
              </a:rPr>
              <a:t> </a:t>
            </a:r>
            <a:r>
              <a:rPr lang="tr-TR" sz="2000" i="1" dirty="0" err="1" smtClean="0">
                <a:latin typeface="Arial Black" pitchFamily="34" charset="0"/>
              </a:rPr>
              <a:t>unionalis</a:t>
            </a:r>
            <a:r>
              <a:rPr lang="tr-TR" sz="2000" i="1" dirty="0" smtClean="0">
                <a:latin typeface="Arial Black" pitchFamily="34" charset="0"/>
              </a:rPr>
              <a:t>) </a:t>
            </a:r>
            <a:endParaRPr lang="tr-TR" sz="2000" dirty="0">
              <a:latin typeface="Arial Black" pitchFamily="34" charset="0"/>
            </a:endParaRPr>
          </a:p>
        </p:txBody>
      </p:sp>
      <p:pic>
        <p:nvPicPr>
          <p:cNvPr id="32770" name="Picture 2"/>
          <p:cNvPicPr>
            <a:picLocks noChangeAspect="1" noChangeArrowheads="1"/>
          </p:cNvPicPr>
          <p:nvPr/>
        </p:nvPicPr>
        <p:blipFill>
          <a:blip r:embed="rId2" cstate="print"/>
          <a:srcRect/>
          <a:stretch>
            <a:fillRect/>
          </a:stretch>
        </p:blipFill>
        <p:spPr bwMode="auto">
          <a:xfrm>
            <a:off x="251520" y="3645024"/>
            <a:ext cx="4139952" cy="3212976"/>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4283968" y="3644497"/>
            <a:ext cx="4608512" cy="3213503"/>
          </a:xfrm>
          <a:prstGeom prst="rect">
            <a:avLst/>
          </a:prstGeom>
          <a:noFill/>
          <a:ln w="9525">
            <a:noFill/>
            <a:miter lim="800000"/>
            <a:headEnd/>
            <a:tailEnd/>
          </a:ln>
        </p:spPr>
      </p:pic>
      <p:sp>
        <p:nvSpPr>
          <p:cNvPr id="7" name="6 Dikdörtgen"/>
          <p:cNvSpPr/>
          <p:nvPr/>
        </p:nvSpPr>
        <p:spPr>
          <a:xfrm>
            <a:off x="0" y="908720"/>
            <a:ext cx="8712968" cy="2585323"/>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Genel görünüşü parlak beyaz renkte olup, ön bacakları hariç böceğin tüm vücudu beyaz pullarla kaplıdır. </a:t>
            </a:r>
          </a:p>
          <a:p>
            <a:r>
              <a:rPr lang="tr-TR" dirty="0" smtClean="0">
                <a:latin typeface="Arial" pitchFamily="34" charset="0"/>
                <a:cs typeface="Arial" pitchFamily="34" charset="0"/>
              </a:rPr>
              <a:t>Hafif şeffaf görünümü olan ön kanatların yan kenarları saçaklıdır. </a:t>
            </a:r>
          </a:p>
          <a:p>
            <a:r>
              <a:rPr lang="tr-TR" dirty="0" smtClean="0">
                <a:latin typeface="Arial" pitchFamily="34" charset="0"/>
                <a:cs typeface="Arial" pitchFamily="34" charset="0"/>
              </a:rPr>
              <a:t>Larvası yumurtadan ilk çıktığı zaman sarı renkte olup, daha sonra yeşile döner. </a:t>
            </a:r>
          </a:p>
          <a:p>
            <a:r>
              <a:rPr lang="tr-TR" dirty="0" smtClean="0">
                <a:latin typeface="Arial" pitchFamily="34" charset="0"/>
                <a:cs typeface="Arial" pitchFamily="34" charset="0"/>
              </a:rPr>
              <a:t>Zeytin </a:t>
            </a:r>
            <a:r>
              <a:rPr lang="tr-TR" dirty="0" err="1" smtClean="0">
                <a:latin typeface="Arial" pitchFamily="34" charset="0"/>
                <a:cs typeface="Arial" pitchFamily="34" charset="0"/>
              </a:rPr>
              <a:t>fidantırtılı</a:t>
            </a:r>
            <a:r>
              <a:rPr lang="tr-TR" dirty="0" smtClean="0">
                <a:latin typeface="Arial" pitchFamily="34" charset="0"/>
                <a:cs typeface="Arial" pitchFamily="34" charset="0"/>
              </a:rPr>
              <a:t>, Bursa ili koşullarında kışı son dönem larva olarak toprak altında geçirir. </a:t>
            </a:r>
          </a:p>
          <a:p>
            <a:r>
              <a:rPr lang="tr-TR" dirty="0" smtClean="0">
                <a:latin typeface="Arial" pitchFamily="34" charset="0"/>
                <a:cs typeface="Arial" pitchFamily="34" charset="0"/>
              </a:rPr>
              <a:t>Bursa ili zeytinliklerinde ağustos, eylül ve ekim-kasım aylarında birbiri içine girmiş 2 döl ve 1 kısmi döl verir.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2308324"/>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Yumurtadan çıkan </a:t>
            </a:r>
            <a:r>
              <a:rPr lang="tr-TR" dirty="0" smtClean="0">
                <a:solidFill>
                  <a:srgbClr val="FF0000"/>
                </a:solidFill>
                <a:latin typeface="Arial" pitchFamily="34" charset="0"/>
                <a:cs typeface="Arial" pitchFamily="34" charset="0"/>
              </a:rPr>
              <a:t>Zeytin </a:t>
            </a:r>
            <a:r>
              <a:rPr lang="tr-TR" dirty="0" err="1" smtClean="0">
                <a:solidFill>
                  <a:srgbClr val="FF0000"/>
                </a:solidFill>
                <a:latin typeface="Arial" pitchFamily="34" charset="0"/>
                <a:cs typeface="Arial" pitchFamily="34" charset="0"/>
              </a:rPr>
              <a:t>fidantırtılı</a:t>
            </a:r>
            <a:r>
              <a:rPr lang="tr-TR" dirty="0" smtClean="0">
                <a:solidFill>
                  <a:srgbClr val="FF0000"/>
                </a:solidFill>
                <a:latin typeface="Arial" pitchFamily="34" charset="0"/>
                <a:cs typeface="Arial" pitchFamily="34" charset="0"/>
              </a:rPr>
              <a:t> larvaları, taze bir yaprak arar ve bunun üzerinde beslenmeye başlar. Yeni çıkmış larvanın ilk tercihi, taze zeytin fidanları veya sürgünleridir. </a:t>
            </a:r>
          </a:p>
          <a:p>
            <a:r>
              <a:rPr lang="tr-TR" dirty="0" smtClean="0">
                <a:latin typeface="Arial" pitchFamily="34" charset="0"/>
                <a:cs typeface="Arial" pitchFamily="34" charset="0"/>
              </a:rPr>
              <a:t>Zeytin </a:t>
            </a:r>
            <a:r>
              <a:rPr lang="tr-TR" dirty="0" err="1" smtClean="0">
                <a:latin typeface="Arial" pitchFamily="34" charset="0"/>
                <a:cs typeface="Arial" pitchFamily="34" charset="0"/>
              </a:rPr>
              <a:t>fidantırtılı</a:t>
            </a: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3. larva döneminden sonra çok oburca beslenmekte ve zeytin yapraklarının tamamını tüketmektedir.</a:t>
            </a:r>
            <a:r>
              <a:rPr lang="tr-TR" dirty="0" smtClean="0">
                <a:latin typeface="Arial" pitchFamily="34" charset="0"/>
                <a:cs typeface="Arial" pitchFamily="34" charset="0"/>
              </a:rPr>
              <a:t> Özellikle son dönem larvanın zararı çok önemlidir. Larvalar, zeytin fidanlarının tüm taze sürgünlerini, </a:t>
            </a:r>
            <a:r>
              <a:rPr lang="tr-TR" dirty="0" smtClean="0">
                <a:solidFill>
                  <a:srgbClr val="FF0000"/>
                </a:solidFill>
                <a:latin typeface="Arial" pitchFamily="34" charset="0"/>
                <a:cs typeface="Arial" pitchFamily="34" charset="0"/>
              </a:rPr>
              <a:t>zeytin ağaçlarının ise ertesi yıl meyve verecek yeni sürgünleri ile diğer sürgünlerini tamamen yemektedir. </a:t>
            </a:r>
          </a:p>
        </p:txBody>
      </p:sp>
      <p:sp>
        <p:nvSpPr>
          <p:cNvPr id="5" name="4 Dikdörtgen"/>
          <p:cNvSpPr/>
          <p:nvPr/>
        </p:nvSpPr>
        <p:spPr>
          <a:xfrm>
            <a:off x="0" y="1997839"/>
            <a:ext cx="9144000" cy="1754326"/>
          </a:xfrm>
          <a:prstGeom prst="rect">
            <a:avLst/>
          </a:prstGeom>
        </p:spPr>
        <p:txBody>
          <a:bodyPr wrap="square">
            <a:spAutoFit/>
          </a:bodyPr>
          <a:lstStyle/>
          <a:p>
            <a:endParaRPr lang="tr-TR" dirty="0" smtClean="0"/>
          </a:p>
          <a:p>
            <a:r>
              <a:rPr lang="tr-TR" dirty="0" smtClean="0">
                <a:latin typeface="Arial" pitchFamily="34" charset="0"/>
                <a:cs typeface="Arial" pitchFamily="34" charset="0"/>
              </a:rPr>
              <a:t>Larva popülasyonunun çok yüksek olduğu durumlarda ise, 3. larva döneminden sonra zeytinin ben düşme döneminde olgunlaşmamış meyvelerle de beslenirler. Larvalar, zeytin meyvelerinin kabuğunu kemirerek beslenmeye başlar ve meyve etini çekirdeğe kadar yemek suretiyle zarar yapar. Zeytin </a:t>
            </a:r>
            <a:r>
              <a:rPr lang="tr-TR" dirty="0" err="1" smtClean="0">
                <a:latin typeface="Arial" pitchFamily="34" charset="0"/>
                <a:cs typeface="Arial" pitchFamily="34" charset="0"/>
              </a:rPr>
              <a:t>fidantırtılı</a:t>
            </a:r>
            <a:r>
              <a:rPr lang="tr-TR" dirty="0" smtClean="0">
                <a:latin typeface="Arial" pitchFamily="34" charset="0"/>
                <a:cs typeface="Arial" pitchFamily="34" charset="0"/>
              </a:rPr>
              <a:t>, ülkemizde zeytin yetiştirilen tüm alanlarda yayılış göstermektedir. </a:t>
            </a:r>
          </a:p>
        </p:txBody>
      </p:sp>
      <p:sp>
        <p:nvSpPr>
          <p:cNvPr id="6" name="5 Dikdörtgen"/>
          <p:cNvSpPr/>
          <p:nvPr/>
        </p:nvSpPr>
        <p:spPr>
          <a:xfrm>
            <a:off x="0" y="3645024"/>
            <a:ext cx="9144000" cy="3416320"/>
          </a:xfrm>
          <a:prstGeom prst="rect">
            <a:avLst/>
          </a:prstGeom>
        </p:spPr>
        <p:txBody>
          <a:bodyPr wrap="square">
            <a:spAutoFit/>
          </a:bodyPr>
          <a:lstStyle/>
          <a:p>
            <a:r>
              <a:rPr lang="tr-TR" b="1" dirty="0" smtClean="0">
                <a:latin typeface="Arial" pitchFamily="34" charset="0"/>
                <a:cs typeface="Arial" pitchFamily="34" charset="0"/>
              </a:rPr>
              <a:t>Zararlı Olduğu Bitkiler: </a:t>
            </a:r>
          </a:p>
          <a:p>
            <a:r>
              <a:rPr lang="tr-TR" dirty="0" smtClean="0">
                <a:latin typeface="Arial" pitchFamily="34" charset="0"/>
                <a:cs typeface="Arial" pitchFamily="34" charset="0"/>
              </a:rPr>
              <a:t>Zeytin fidan tırtılının birçok konukçusu vardır. Ülkemizde Zeytin dışında Dişbudak, Yasemin, Kurtbağrı ve Akçakesme üzerinde beslendiği görülmüştür. </a:t>
            </a:r>
          </a:p>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latin typeface="Arial" pitchFamily="34" charset="0"/>
                <a:cs typeface="Arial" pitchFamily="34" charset="0"/>
              </a:rPr>
              <a:t>Bahçe kenarlarında veya çevresinde bulunan zararlının diğer konukçularının yok edilmesi birinci döl larvalarının beslenmesini engellemesi bakımından yararlıdır. </a:t>
            </a:r>
            <a:r>
              <a:rPr lang="tr-TR" dirty="0" smtClean="0">
                <a:solidFill>
                  <a:srgbClr val="FF0000"/>
                </a:solidFill>
                <a:latin typeface="Arial" pitchFamily="34" charset="0"/>
                <a:cs typeface="Arial" pitchFamily="34" charset="0"/>
              </a:rPr>
              <a:t>Ayrıca, toprak altında kışlayan larvaların soğuk günlerde toprak yüzeyine çıkarılması için kış aylarında yapılacak toprak sürümü yararlıdır.</a:t>
            </a:r>
            <a:r>
              <a:rPr lang="tr-TR" dirty="0" smtClean="0">
                <a:latin typeface="Arial" pitchFamily="34" charset="0"/>
                <a:cs typeface="Arial" pitchFamily="34" charset="0"/>
              </a:rPr>
              <a:t> Son olarak, ilk dönem larvaların obur sürgünleri sevdiği ve bunlar üzerinde kolay gelişebildiği göz önüne alınarak, bunların temizlenip yakılması ve böylece larva popülasyonunun düşürülmesi mümkündür. </a:t>
            </a:r>
          </a:p>
          <a:p>
            <a:endParaRPr lang="tr-TR"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4572000" cy="707886"/>
          </a:xfrm>
          <a:prstGeom prst="rect">
            <a:avLst/>
          </a:prstGeom>
        </p:spPr>
        <p:txBody>
          <a:bodyPr>
            <a:spAutoFit/>
          </a:bodyPr>
          <a:lstStyle/>
          <a:p>
            <a:r>
              <a:rPr lang="tr-TR" sz="2000" b="1" dirty="0" smtClean="0">
                <a:latin typeface="Arial Black" pitchFamily="34" charset="0"/>
              </a:rPr>
              <a:t>ZEYTİN PAMUKLU KOŞNİLİ </a:t>
            </a:r>
          </a:p>
          <a:p>
            <a:r>
              <a:rPr lang="tr-TR" sz="2000" i="1" dirty="0" smtClean="0">
                <a:latin typeface="Arial Black" pitchFamily="34" charset="0"/>
              </a:rPr>
              <a:t>(</a:t>
            </a:r>
            <a:r>
              <a:rPr lang="tr-TR" sz="2000" i="1" dirty="0" err="1" smtClean="0">
                <a:latin typeface="Arial Black" pitchFamily="34" charset="0"/>
              </a:rPr>
              <a:t>Philippia</a:t>
            </a:r>
            <a:r>
              <a:rPr lang="tr-TR" sz="2000" i="1" dirty="0" smtClean="0">
                <a:latin typeface="Arial Black" pitchFamily="34" charset="0"/>
              </a:rPr>
              <a:t> </a:t>
            </a:r>
            <a:r>
              <a:rPr lang="tr-TR" sz="2000" i="1" dirty="0" err="1" smtClean="0">
                <a:latin typeface="Arial Black" pitchFamily="34" charset="0"/>
              </a:rPr>
              <a:t>oleae</a:t>
            </a:r>
            <a:r>
              <a:rPr lang="tr-TR" sz="2000" i="1" dirty="0" smtClean="0">
                <a:latin typeface="Arial Black" pitchFamily="34" charset="0"/>
              </a:rPr>
              <a:t> ) </a:t>
            </a:r>
            <a:endParaRPr lang="tr-TR" sz="2000" dirty="0">
              <a:latin typeface="Arial Black" pitchFamily="34" charset="0"/>
            </a:endParaRPr>
          </a:p>
        </p:txBody>
      </p:sp>
      <p:pic>
        <p:nvPicPr>
          <p:cNvPr id="33794" name="Picture 2"/>
          <p:cNvPicPr>
            <a:picLocks noChangeAspect="1" noChangeArrowheads="1"/>
          </p:cNvPicPr>
          <p:nvPr/>
        </p:nvPicPr>
        <p:blipFill>
          <a:blip r:embed="rId2" cstate="print"/>
          <a:srcRect/>
          <a:stretch>
            <a:fillRect/>
          </a:stretch>
        </p:blipFill>
        <p:spPr bwMode="auto">
          <a:xfrm>
            <a:off x="539552" y="4206217"/>
            <a:ext cx="3875683" cy="2651783"/>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4860032" y="4304755"/>
            <a:ext cx="3713811" cy="2553245"/>
          </a:xfrm>
          <a:prstGeom prst="rect">
            <a:avLst/>
          </a:prstGeom>
          <a:noFill/>
          <a:ln w="9525">
            <a:noFill/>
            <a:miter lim="800000"/>
            <a:headEnd/>
            <a:tailEnd/>
          </a:ln>
        </p:spPr>
      </p:pic>
      <p:sp>
        <p:nvSpPr>
          <p:cNvPr id="7" name="6 Dikdörtgen"/>
          <p:cNvSpPr/>
          <p:nvPr/>
        </p:nvSpPr>
        <p:spPr>
          <a:xfrm>
            <a:off x="0" y="980728"/>
            <a:ext cx="8712968" cy="2308324"/>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Erginler ilk bakıldığında beyaz pamuksu bir görünümdedir. </a:t>
            </a:r>
          </a:p>
          <a:p>
            <a:r>
              <a:rPr lang="tr-TR" dirty="0" smtClean="0">
                <a:latin typeface="Arial" pitchFamily="34" charset="0"/>
                <a:cs typeface="Arial" pitchFamily="34" charset="0"/>
              </a:rPr>
              <a:t>Zararlı hemen hemen bütün ülke zeytin alanlarında kışı genç ergin dişi olarak yaprak altı ve sürgünlerde geçirmektedir.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Bitki özsuyunu emmek suretiyle ve salgıladıkları tatlımsı maddeyle </a:t>
            </a:r>
            <a:r>
              <a:rPr lang="tr-TR" dirty="0" err="1" smtClean="0">
                <a:latin typeface="Arial" pitchFamily="34" charset="0"/>
                <a:cs typeface="Arial" pitchFamily="34" charset="0"/>
              </a:rPr>
              <a:t>fumajin</a:t>
            </a:r>
            <a:r>
              <a:rPr lang="tr-TR" dirty="0" smtClean="0">
                <a:latin typeface="Arial" pitchFamily="34" charset="0"/>
                <a:cs typeface="Arial" pitchFamily="34" charset="0"/>
              </a:rPr>
              <a:t> oluşmasına neden olmaktadır.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964488" cy="3693319"/>
          </a:xfrm>
          <a:prstGeom prst="rect">
            <a:avLst/>
          </a:prstGeom>
        </p:spPr>
        <p:txBody>
          <a:bodyPr wrap="square">
            <a:spAutoFit/>
          </a:bodyPr>
          <a:lstStyle/>
          <a:p>
            <a:endParaRPr lang="tr-TR" dirty="0" smtClean="0"/>
          </a:p>
          <a:p>
            <a:r>
              <a:rPr lang="tr-TR" dirty="0" smtClean="0">
                <a:latin typeface="Arial" pitchFamily="34" charset="0"/>
                <a:cs typeface="Arial" pitchFamily="34" charset="0"/>
              </a:rPr>
              <a:t>Yoğunluğunun fazla olduğu hallerde ağaçlarda genel bir zayıflama ve ince dal kurumaları görülmektedir. </a:t>
            </a:r>
          </a:p>
          <a:p>
            <a:r>
              <a:rPr lang="tr-TR" dirty="0" smtClean="0">
                <a:latin typeface="Arial" pitchFamily="34" charset="0"/>
                <a:cs typeface="Arial" pitchFamily="34" charset="0"/>
              </a:rPr>
              <a:t>• Yurdumuzun zeytin yetişen bütün bölgelerinde yayılmıştır. </a:t>
            </a:r>
          </a:p>
          <a:p>
            <a:r>
              <a:rPr lang="tr-TR" b="1" dirty="0" smtClean="0">
                <a:latin typeface="Arial" pitchFamily="34" charset="0"/>
                <a:cs typeface="Arial" pitchFamily="34" charset="0"/>
              </a:rPr>
              <a:t>Zararlı Olduğu Bitkiler </a:t>
            </a:r>
          </a:p>
          <a:p>
            <a:r>
              <a:rPr lang="tr-TR" dirty="0" smtClean="0">
                <a:latin typeface="Arial" pitchFamily="34" charset="0"/>
                <a:cs typeface="Arial" pitchFamily="34" charset="0"/>
              </a:rPr>
              <a:t>Ülkede tüm zeytin alanlarında yer yer görülmekte olup tek konukçusu zeytindir.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Zararlı genellikle yol kenarlarında ki zeytinliklerin etek dalları ve dip sürgünlerinde bulunmakta ve zarar yapmaktadır. Bunun için de tozlanmayı önleyen önlemler alınmalı, dip sürgünleri kesilmeli ve yoğunluğun az olduğu hallerde pamuklanma görülen dallarda budama yapılmalıdır. </a:t>
            </a:r>
          </a:p>
        </p:txBody>
      </p:sp>
      <p:sp>
        <p:nvSpPr>
          <p:cNvPr id="5" name="4 Dikdörtgen"/>
          <p:cNvSpPr/>
          <p:nvPr/>
        </p:nvSpPr>
        <p:spPr>
          <a:xfrm>
            <a:off x="0" y="3717032"/>
            <a:ext cx="5598368" cy="646331"/>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dirty="0" smtClean="0">
                <a:latin typeface="Arial" pitchFamily="34" charset="0"/>
                <a:cs typeface="Arial" pitchFamily="34" charset="0"/>
              </a:rPr>
              <a:t>Kimyasal mücadelesine gerek yoktur.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ZEYTİNDE PAMUKLUBİT </a:t>
            </a:r>
          </a:p>
          <a:p>
            <a:r>
              <a:rPr lang="tr-TR" sz="2000" i="1" dirty="0" smtClean="0">
                <a:latin typeface="Arial Black" pitchFamily="34" charset="0"/>
              </a:rPr>
              <a:t>(</a:t>
            </a:r>
            <a:r>
              <a:rPr lang="tr-TR" sz="2000" i="1" dirty="0" err="1" smtClean="0">
                <a:latin typeface="Arial Black" pitchFamily="34" charset="0"/>
              </a:rPr>
              <a:t>Eupyllura</a:t>
            </a:r>
            <a:r>
              <a:rPr lang="tr-TR" sz="2000" i="1" dirty="0" smtClean="0">
                <a:latin typeface="Arial Black" pitchFamily="34" charset="0"/>
              </a:rPr>
              <a:t> </a:t>
            </a:r>
            <a:r>
              <a:rPr lang="tr-TR" sz="2000" i="1" dirty="0" err="1" smtClean="0">
                <a:latin typeface="Arial Black" pitchFamily="34" charset="0"/>
              </a:rPr>
              <a:t>spp</a:t>
            </a:r>
            <a:r>
              <a:rPr lang="tr-TR" sz="2000" i="1" dirty="0" smtClean="0">
                <a:latin typeface="Arial Black" pitchFamily="34" charset="0"/>
              </a:rPr>
              <a:t>.) </a:t>
            </a:r>
            <a:endParaRPr lang="tr-TR" sz="2000" dirty="0">
              <a:latin typeface="Arial Black"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0" y="3530689"/>
            <a:ext cx="4019699" cy="3327311"/>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3995936" y="3501008"/>
            <a:ext cx="3582888" cy="3356992"/>
          </a:xfrm>
          <a:prstGeom prst="rect">
            <a:avLst/>
          </a:prstGeom>
          <a:noFill/>
          <a:ln w="9525">
            <a:noFill/>
            <a:miter lim="800000"/>
            <a:headEnd/>
            <a:tailEnd/>
          </a:ln>
        </p:spPr>
      </p:pic>
      <p:sp>
        <p:nvSpPr>
          <p:cNvPr id="7" name="6 Dikdörtgen"/>
          <p:cNvSpPr/>
          <p:nvPr/>
        </p:nvSpPr>
        <p:spPr>
          <a:xfrm>
            <a:off x="0" y="764704"/>
            <a:ext cx="8712968" cy="2308324"/>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Genç </a:t>
            </a:r>
            <a:r>
              <a:rPr lang="tr-TR" dirty="0" err="1" smtClean="0">
                <a:latin typeface="Arial" pitchFamily="34" charset="0"/>
                <a:cs typeface="Arial" pitchFamily="34" charset="0"/>
              </a:rPr>
              <a:t>nimfler</a:t>
            </a:r>
            <a:r>
              <a:rPr lang="tr-TR" dirty="0" smtClean="0">
                <a:latin typeface="Arial" pitchFamily="34" charset="0"/>
                <a:cs typeface="Arial" pitchFamily="34" charset="0"/>
              </a:rPr>
              <a:t> genel olarak sarı veya açık yeşildir. </a:t>
            </a:r>
          </a:p>
          <a:p>
            <a:r>
              <a:rPr lang="tr-TR" dirty="0" err="1" smtClean="0">
                <a:solidFill>
                  <a:srgbClr val="FF0000"/>
                </a:solidFill>
                <a:latin typeface="Arial" pitchFamily="34" charset="0"/>
                <a:cs typeface="Arial" pitchFamily="34" charset="0"/>
              </a:rPr>
              <a:t>Nimfler</a:t>
            </a:r>
            <a:r>
              <a:rPr lang="tr-TR" dirty="0" smtClean="0">
                <a:solidFill>
                  <a:srgbClr val="FF0000"/>
                </a:solidFill>
                <a:latin typeface="Arial" pitchFamily="34" charset="0"/>
                <a:cs typeface="Arial" pitchFamily="34" charset="0"/>
              </a:rPr>
              <a:t> vücutlarından, çok ince iplikçiklerden meydana gelmiş balımsı bir madde çıkarırlar. </a:t>
            </a:r>
          </a:p>
          <a:p>
            <a:r>
              <a:rPr lang="tr-TR" dirty="0" smtClean="0">
                <a:solidFill>
                  <a:srgbClr val="FF0000"/>
                </a:solidFill>
                <a:latin typeface="Arial" pitchFamily="34" charset="0"/>
                <a:cs typeface="Arial" pitchFamily="34" charset="0"/>
              </a:rPr>
              <a:t>İplikçikler bir pamuk yığını gibi toplanarak kümelenirler. *</a:t>
            </a:r>
            <a:r>
              <a:rPr lang="tr-TR" dirty="0" err="1" smtClean="0">
                <a:solidFill>
                  <a:srgbClr val="FF0000"/>
                </a:solidFill>
                <a:latin typeface="Arial" pitchFamily="34" charset="0"/>
                <a:cs typeface="Arial" pitchFamily="34" charset="0"/>
              </a:rPr>
              <a:t>Pamuklubitler</a:t>
            </a:r>
            <a:r>
              <a:rPr lang="tr-TR" dirty="0" smtClean="0">
                <a:solidFill>
                  <a:srgbClr val="FF0000"/>
                </a:solidFill>
                <a:latin typeface="Arial" pitchFamily="34" charset="0"/>
                <a:cs typeface="Arial" pitchFamily="34" charset="0"/>
              </a:rPr>
              <a:t>, kışı ergin olarak, ağaçların kabuk altlarında, yarık ve çatlaklarında ve hatta sürgün ve koltuklarında geçirirler. </a:t>
            </a:r>
          </a:p>
          <a:p>
            <a:r>
              <a:rPr lang="tr-TR" dirty="0" smtClean="0">
                <a:solidFill>
                  <a:srgbClr val="FF0000"/>
                </a:solidFill>
                <a:latin typeface="Arial" pitchFamily="34" charset="0"/>
                <a:cs typeface="Arial" pitchFamily="34" charset="0"/>
              </a:rPr>
              <a:t>Erginler şubat ayı ortalarından itibaren faal duruma geçmeye başlarlar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2585323"/>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Zeytin de pamuklu bitlerin larvaları zeytin somaklarında </a:t>
            </a:r>
            <a:r>
              <a:rPr lang="tr-TR" dirty="0" smtClean="0">
                <a:solidFill>
                  <a:srgbClr val="FF0000"/>
                </a:solidFill>
                <a:latin typeface="Arial" pitchFamily="34" charset="0"/>
                <a:cs typeface="Arial" pitchFamily="34" charset="0"/>
              </a:rPr>
              <a:t>tomurcuk sapları ve sürgün uçlarında bitkinin öz suyunu emerek, ağaçların ve sürgünlerin zayıflamasına, çiçek ve çiçek tomurcuklarının dökülmesine neden olarak zararlı olurlar. </a:t>
            </a:r>
          </a:p>
          <a:p>
            <a:r>
              <a:rPr lang="tr-TR" dirty="0" smtClean="0">
                <a:latin typeface="Arial" pitchFamily="34" charset="0"/>
                <a:cs typeface="Arial" pitchFamily="34" charset="0"/>
              </a:rPr>
              <a:t>Ayrıca ergin öncesi dönemlerinde </a:t>
            </a:r>
            <a:r>
              <a:rPr lang="tr-TR" dirty="0" smtClean="0">
                <a:solidFill>
                  <a:srgbClr val="FF0000"/>
                </a:solidFill>
                <a:latin typeface="Arial" pitchFamily="34" charset="0"/>
                <a:cs typeface="Arial" pitchFamily="34" charset="0"/>
              </a:rPr>
              <a:t>balımsı madde üreterek çiçek tomurcukları ve çiçeklerde zararlı olurlar.</a:t>
            </a:r>
            <a:r>
              <a:rPr lang="tr-TR" dirty="0" smtClean="0">
                <a:latin typeface="Arial" pitchFamily="34" charset="0"/>
                <a:cs typeface="Arial" pitchFamily="34" charset="0"/>
              </a:rPr>
              <a:t> Böylece zeytin ağaçlarının çiçeklenmesi ve dolayısıyla </a:t>
            </a:r>
            <a:r>
              <a:rPr lang="tr-TR" dirty="0" smtClean="0">
                <a:solidFill>
                  <a:srgbClr val="FF0000"/>
                </a:solidFill>
                <a:latin typeface="Arial" pitchFamily="34" charset="0"/>
                <a:cs typeface="Arial" pitchFamily="34" charset="0"/>
              </a:rPr>
              <a:t>meyve bağlamasını oldukça düşürür.</a:t>
            </a:r>
            <a:r>
              <a:rPr lang="tr-TR" dirty="0" smtClean="0">
                <a:latin typeface="Arial" pitchFamily="34" charset="0"/>
                <a:cs typeface="Arial" pitchFamily="34" charset="0"/>
              </a:rPr>
              <a:t> Zararlının yoğunluğu arttıkça zarar oranı yükselir. Ancak düşük yoğunluklarda pek zarar hissedilmez. </a:t>
            </a:r>
          </a:p>
          <a:p>
            <a:r>
              <a:rPr lang="tr-TR" dirty="0" smtClean="0">
                <a:latin typeface="Arial" pitchFamily="34" charset="0"/>
                <a:cs typeface="Arial" pitchFamily="34" charset="0"/>
              </a:rPr>
              <a:t>Ülkemizde zeytin yetiştirilen bütün bölgelerde yaygındır. </a:t>
            </a:r>
            <a:endParaRPr lang="tr-TR" dirty="0">
              <a:latin typeface="Arial" pitchFamily="34" charset="0"/>
              <a:cs typeface="Arial" pitchFamily="34" charset="0"/>
            </a:endParaRPr>
          </a:p>
        </p:txBody>
      </p:sp>
      <p:sp>
        <p:nvSpPr>
          <p:cNvPr id="5" name="4 Dikdörtgen"/>
          <p:cNvSpPr/>
          <p:nvPr/>
        </p:nvSpPr>
        <p:spPr>
          <a:xfrm>
            <a:off x="0" y="2492896"/>
            <a:ext cx="9144000" cy="3416320"/>
          </a:xfrm>
          <a:prstGeom prst="rect">
            <a:avLst/>
          </a:prstGeom>
        </p:spPr>
        <p:txBody>
          <a:bodyPr wrap="square">
            <a:spAutoFit/>
          </a:bodyPr>
          <a:lstStyle/>
          <a:p>
            <a:r>
              <a:rPr lang="tr-TR" b="1" dirty="0" smtClean="0"/>
              <a:t>Mücadele Yöntemleri: </a:t>
            </a:r>
          </a:p>
          <a:p>
            <a:r>
              <a:rPr lang="tr-TR" b="1" dirty="0" smtClean="0"/>
              <a:t>Kültürel Önlemler </a:t>
            </a:r>
          </a:p>
          <a:p>
            <a:r>
              <a:rPr lang="tr-TR" dirty="0" smtClean="0"/>
              <a:t>Bütün koşnillerde olduğu gibi bununda zararını, önlemek amacıyla </a:t>
            </a:r>
            <a:r>
              <a:rPr lang="tr-TR" dirty="0" smtClean="0">
                <a:solidFill>
                  <a:srgbClr val="FF0000"/>
                </a:solidFill>
              </a:rPr>
              <a:t>ağaçlar daima sağlıklı tutulmalı, bol güneş almasına ve havalanmasına dikkat edilmelidir. </a:t>
            </a:r>
          </a:p>
          <a:p>
            <a:r>
              <a:rPr lang="tr-TR" b="1" dirty="0" smtClean="0"/>
              <a:t>Kimyasal Mücadele: </a:t>
            </a:r>
          </a:p>
          <a:p>
            <a:r>
              <a:rPr lang="tr-TR" b="1" dirty="0" smtClean="0"/>
              <a:t>İlaçlama Zamanının Tespiti: </a:t>
            </a:r>
          </a:p>
          <a:p>
            <a:r>
              <a:rPr lang="tr-TR" dirty="0" smtClean="0"/>
              <a:t>Zeytinde pamuklu bitler, </a:t>
            </a:r>
            <a:r>
              <a:rPr lang="tr-TR" dirty="0" smtClean="0">
                <a:solidFill>
                  <a:srgbClr val="FF0000"/>
                </a:solidFill>
              </a:rPr>
              <a:t>genellikle ilkbahar aylarının yağışlı geçtiği nemli ve budama yapılmamış zeytinliklerde, zeytinin çiçeklenme döneminde zararlı olabilmektedir. Aynı dönemde zararlı olan Zeytin güvesi çiçek nesline karşı bir ilaçlama yapılmışsa, bu zararlıyı hedefleyen ayrı bir ilaçlamaya gerek yoktur.</a:t>
            </a:r>
            <a:r>
              <a:rPr lang="tr-TR" dirty="0" smtClean="0"/>
              <a:t> Zeytin güvesine karşı ilaçlama yapılmayan bahçelerde ise, ağaçların sadece yoğun zarar görmüş somakları ilaçlanmalıdır. Böylece doğal düşmanların fazla zarar görmesi önlenecek ve bunlar, somaklardaki zararlı ile beslenecekleri için</a:t>
            </a:r>
          </a:p>
        </p:txBody>
      </p:sp>
      <p:sp>
        <p:nvSpPr>
          <p:cNvPr id="6" name="5 Dikdörtgen"/>
          <p:cNvSpPr/>
          <p:nvPr/>
        </p:nvSpPr>
        <p:spPr>
          <a:xfrm>
            <a:off x="0" y="5657671"/>
            <a:ext cx="9144000" cy="1200329"/>
          </a:xfrm>
          <a:prstGeom prst="rect">
            <a:avLst/>
          </a:prstGeom>
        </p:spPr>
        <p:txBody>
          <a:bodyPr wrap="square">
            <a:spAutoFit/>
          </a:bodyPr>
          <a:lstStyle/>
          <a:p>
            <a:endParaRPr lang="tr-TR" dirty="0" smtClean="0"/>
          </a:p>
          <a:p>
            <a:r>
              <a:rPr lang="tr-TR" dirty="0" smtClean="0"/>
              <a:t>, bahçedeki doğal denge korunmuş olacaktır. İlaçlamanın mutlaka gerekli olması halinde, Zeytin pamuklu bitinin en uygun mücadele zamanı, sürgün uçlarında ilk pamuklanmalar görüldükten 10 gün sonra başlamak üzere çiçeklenme zamanına kadar olan dönemdir.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ZEYTİNDE FİLİZKIRAN </a:t>
            </a:r>
          </a:p>
          <a:p>
            <a:r>
              <a:rPr lang="tr-TR" sz="2000" i="1" dirty="0" smtClean="0">
                <a:latin typeface="Arial Black" pitchFamily="34" charset="0"/>
              </a:rPr>
              <a:t>(</a:t>
            </a:r>
            <a:r>
              <a:rPr lang="tr-TR" sz="2000" i="1" dirty="0" err="1" smtClean="0">
                <a:latin typeface="Arial Black" pitchFamily="34" charset="0"/>
              </a:rPr>
              <a:t>Phloeotribus</a:t>
            </a:r>
            <a:r>
              <a:rPr lang="tr-TR" sz="2000" i="1" dirty="0" smtClean="0">
                <a:latin typeface="Arial Black" pitchFamily="34" charset="0"/>
              </a:rPr>
              <a:t> </a:t>
            </a:r>
            <a:r>
              <a:rPr lang="tr-TR" sz="2000" i="1" dirty="0" err="1" smtClean="0">
                <a:latin typeface="Arial Black" pitchFamily="34" charset="0"/>
              </a:rPr>
              <a:t>scarabaeoides</a:t>
            </a:r>
            <a:r>
              <a:rPr lang="tr-TR" sz="2000" i="1" dirty="0" smtClean="0">
                <a:latin typeface="Arial Black" pitchFamily="34" charset="0"/>
              </a:rPr>
              <a:t> ) </a:t>
            </a:r>
            <a:endParaRPr lang="tr-TR" sz="2000" dirty="0">
              <a:latin typeface="Arial Black"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0" y="3498850"/>
            <a:ext cx="2946623" cy="335915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1" y="764704"/>
            <a:ext cx="2987824" cy="2736304"/>
          </a:xfrm>
          <a:prstGeom prst="rect">
            <a:avLst/>
          </a:prstGeom>
          <a:noFill/>
          <a:ln w="9525">
            <a:noFill/>
            <a:miter lim="800000"/>
            <a:headEnd/>
            <a:tailEnd/>
          </a:ln>
        </p:spPr>
      </p:pic>
      <p:sp>
        <p:nvSpPr>
          <p:cNvPr id="7" name="6 Dikdörtgen"/>
          <p:cNvSpPr/>
          <p:nvPr/>
        </p:nvSpPr>
        <p:spPr>
          <a:xfrm>
            <a:off x="3023320" y="404664"/>
            <a:ext cx="6120680" cy="1477328"/>
          </a:xfrm>
          <a:prstGeom prst="rect">
            <a:avLst/>
          </a:prstGeom>
        </p:spPr>
        <p:txBody>
          <a:bodyPr wrap="square">
            <a:spAutoFit/>
          </a:bodyPr>
          <a:lstStyle/>
          <a:p>
            <a:endParaRPr lang="tr-TR" dirty="0" smtClean="0"/>
          </a:p>
          <a:p>
            <a:r>
              <a:rPr lang="tr-TR" dirty="0" smtClean="0">
                <a:latin typeface="Arial" pitchFamily="34" charset="0"/>
                <a:cs typeface="Arial" pitchFamily="34" charset="0"/>
              </a:rPr>
              <a:t>Şubat sonu Mart başından itibaren bu kışlakları kitle halinde terk ederek çevredeki budama artıklarında ve zayıf ağaçlarda toplanırlar. </a:t>
            </a:r>
          </a:p>
          <a:p>
            <a:r>
              <a:rPr lang="tr-TR" dirty="0" smtClean="0">
                <a:solidFill>
                  <a:srgbClr val="FF0000"/>
                </a:solidFill>
                <a:latin typeface="Arial" pitchFamily="34" charset="0"/>
                <a:cs typeface="Arial" pitchFamily="34" charset="0"/>
              </a:rPr>
              <a:t>• Yılda 2-4 döl verir</a:t>
            </a:r>
            <a:r>
              <a:rPr lang="tr-TR" dirty="0" smtClean="0">
                <a:latin typeface="Arial" pitchFamily="34" charset="0"/>
                <a:cs typeface="Arial" pitchFamily="34" charset="0"/>
              </a:rPr>
              <a:t>. </a:t>
            </a:r>
          </a:p>
        </p:txBody>
      </p:sp>
      <p:sp>
        <p:nvSpPr>
          <p:cNvPr id="8" name="7 Dikdörtgen"/>
          <p:cNvSpPr/>
          <p:nvPr/>
        </p:nvSpPr>
        <p:spPr>
          <a:xfrm>
            <a:off x="3059832" y="1916832"/>
            <a:ext cx="5904656" cy="2308324"/>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Üreme yerlerinden yeni çıkan genç </a:t>
            </a:r>
            <a:r>
              <a:rPr lang="tr-TR" dirty="0" smtClean="0">
                <a:solidFill>
                  <a:srgbClr val="FF0000"/>
                </a:solidFill>
                <a:latin typeface="Arial" pitchFamily="34" charset="0"/>
                <a:cs typeface="Arial" pitchFamily="34" charset="0"/>
              </a:rPr>
              <a:t>erginler sürgünlerin yaprak koltuklarında galeri açarak beslenir. </a:t>
            </a:r>
          </a:p>
          <a:p>
            <a:r>
              <a:rPr lang="tr-TR" dirty="0" smtClean="0">
                <a:latin typeface="Arial" pitchFamily="34" charset="0"/>
                <a:cs typeface="Arial" pitchFamily="34" charset="0"/>
              </a:rPr>
              <a:t>Zararlının beslenmesi sırasında veya daha sonra hava koşulları nedeni ile sürgünler bu galeri yerlerinden kırılarak kurur. Bazen de bu galeri noktalarındaki veya daha uç kısımlarındaki meyvelerin ve sürgünlerin buruşup kurudukları görülür. </a:t>
            </a:r>
          </a:p>
        </p:txBody>
      </p:sp>
      <p:sp>
        <p:nvSpPr>
          <p:cNvPr id="9" name="8 Dikdörtgen"/>
          <p:cNvSpPr/>
          <p:nvPr/>
        </p:nvSpPr>
        <p:spPr>
          <a:xfrm>
            <a:off x="3059832" y="3861048"/>
            <a:ext cx="5904656" cy="1754326"/>
          </a:xfrm>
          <a:prstGeom prst="rect">
            <a:avLst/>
          </a:prstGeom>
        </p:spPr>
        <p:txBody>
          <a:bodyPr wrap="square">
            <a:spAutoFit/>
          </a:bodyPr>
          <a:lstStyle/>
          <a:p>
            <a:endParaRPr lang="tr-TR" dirty="0" smtClean="0"/>
          </a:p>
          <a:p>
            <a:r>
              <a:rPr lang="tr-TR" dirty="0" smtClean="0">
                <a:latin typeface="Arial" pitchFamily="34" charset="0"/>
                <a:cs typeface="Arial" pitchFamily="34" charset="0"/>
              </a:rPr>
              <a:t>Ayrıca, zayıf ağaçlar üreme sırasında larvaların beslenmeleri ve erginlerin çıkışları ile ağacın odun ve kabuk kısmı tahrip edileceğinden ağaç daha kısa sürede kurur. </a:t>
            </a:r>
          </a:p>
          <a:p>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260648"/>
            <a:ext cx="8352928" cy="1200329"/>
          </a:xfrm>
          <a:prstGeom prst="rect">
            <a:avLst/>
          </a:prstGeom>
        </p:spPr>
        <p:txBody>
          <a:bodyPr wrap="square">
            <a:spAutoFit/>
          </a:bodyPr>
          <a:lstStyle/>
          <a:p>
            <a:r>
              <a:rPr lang="tr-TR" b="1" dirty="0" smtClean="0">
                <a:latin typeface="Arial" pitchFamily="34" charset="0"/>
                <a:cs typeface="Arial" pitchFamily="34" charset="0"/>
              </a:rPr>
              <a:t>Hastalığın Görüldüğü Bitkiler: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Zeytin ağacından başka, zakkum, leylak, mersin, kurtbağrı, sarı yasemin ve dişbudak bitkilerinde zarar yapar. </a:t>
            </a:r>
          </a:p>
        </p:txBody>
      </p:sp>
      <p:sp>
        <p:nvSpPr>
          <p:cNvPr id="5" name="4 Dikdörtgen"/>
          <p:cNvSpPr/>
          <p:nvPr/>
        </p:nvSpPr>
        <p:spPr>
          <a:xfrm>
            <a:off x="251520" y="1268760"/>
            <a:ext cx="8496944" cy="2308324"/>
          </a:xfrm>
          <a:prstGeom prst="rect">
            <a:avLst/>
          </a:prstGeom>
        </p:spPr>
        <p:txBody>
          <a:bodyPr wrap="square">
            <a:spAutoFit/>
          </a:bodyPr>
          <a:lstStyle/>
          <a:p>
            <a:endParaRPr lang="tr-TR" b="1" dirty="0" smtClean="0">
              <a:latin typeface="Arial" pitchFamily="34" charset="0"/>
              <a:cs typeface="Arial" pitchFamily="34" charset="0"/>
            </a:endParaRPr>
          </a:p>
          <a:p>
            <a:r>
              <a:rPr lang="tr-TR" b="1" dirty="0" smtClean="0">
                <a:latin typeface="Arial" pitchFamily="34" charset="0"/>
                <a:cs typeface="Arial" pitchFamily="34" charset="0"/>
              </a:rPr>
              <a:t>Mücadele Yöntemleri: </a:t>
            </a:r>
          </a:p>
          <a:p>
            <a:endParaRPr lang="tr-TR" b="1" dirty="0" smtClean="0">
              <a:latin typeface="Arial" pitchFamily="34" charset="0"/>
              <a:cs typeface="Arial" pitchFamily="34" charset="0"/>
            </a:endParaRPr>
          </a:p>
          <a:p>
            <a:r>
              <a:rPr lang="tr-TR" b="1" dirty="0" smtClean="0">
                <a:latin typeface="Arial" pitchFamily="34" charset="0"/>
                <a:cs typeface="Arial" pitchFamily="34" charset="0"/>
              </a:rPr>
              <a:t>Kültürel Önlemler: </a:t>
            </a:r>
          </a:p>
          <a:p>
            <a:r>
              <a:rPr lang="tr-TR" dirty="0" smtClean="0">
                <a:latin typeface="Arial" pitchFamily="34" charset="0"/>
                <a:cs typeface="Arial" pitchFamily="34" charset="0"/>
              </a:rPr>
              <a:t>Zeytin dikimine elverişli olmayan, özellikle </a:t>
            </a:r>
            <a:r>
              <a:rPr lang="tr-TR" dirty="0" smtClean="0">
                <a:solidFill>
                  <a:srgbClr val="FF0000"/>
                </a:solidFill>
                <a:latin typeface="Arial" pitchFamily="34" charset="0"/>
                <a:cs typeface="Arial" pitchFamily="34" charset="0"/>
              </a:rPr>
              <a:t>sık sık don olaylarının meydana geldiği yerlerde zeytin dikiminden vazgeçilmelidir. </a:t>
            </a:r>
          </a:p>
          <a:p>
            <a:r>
              <a:rPr lang="tr-TR" dirty="0" smtClean="0">
                <a:latin typeface="Arial" pitchFamily="34" charset="0"/>
                <a:cs typeface="Arial" pitchFamily="34" charset="0"/>
              </a:rPr>
              <a:t>Fazla su tutan</a:t>
            </a:r>
            <a:r>
              <a:rPr lang="tr-TR" dirty="0" smtClean="0">
                <a:solidFill>
                  <a:srgbClr val="FF0000"/>
                </a:solidFill>
                <a:latin typeface="Arial" pitchFamily="34" charset="0"/>
                <a:cs typeface="Arial" pitchFamily="34" charset="0"/>
              </a:rPr>
              <a:t>, tabanı killi topraklara zeytin dikiminden kaçınılmalı</a:t>
            </a:r>
            <a:r>
              <a:rPr lang="tr-TR" dirty="0" smtClean="0">
                <a:latin typeface="Arial" pitchFamily="34" charset="0"/>
                <a:cs typeface="Arial" pitchFamily="34" charset="0"/>
              </a:rPr>
              <a:t>, eğer dikim yapılmışsa drenaj kanalları açılmalıdır. </a:t>
            </a:r>
          </a:p>
        </p:txBody>
      </p:sp>
      <p:sp>
        <p:nvSpPr>
          <p:cNvPr id="6" name="5 Dikdörtgen"/>
          <p:cNvSpPr/>
          <p:nvPr/>
        </p:nvSpPr>
        <p:spPr>
          <a:xfrm>
            <a:off x="179512" y="3284984"/>
            <a:ext cx="8568952" cy="3139321"/>
          </a:xfrm>
          <a:prstGeom prst="rect">
            <a:avLst/>
          </a:prstGeom>
        </p:spPr>
        <p:txBody>
          <a:bodyPr wrap="square">
            <a:spAutoFit/>
          </a:bodyPr>
          <a:lstStyle/>
          <a:p>
            <a:endParaRPr lang="tr-TR" dirty="0" smtClean="0"/>
          </a:p>
          <a:p>
            <a:r>
              <a:rPr lang="tr-TR" dirty="0" smtClean="0">
                <a:latin typeface="Arial" pitchFamily="34" charset="0"/>
                <a:cs typeface="Arial" pitchFamily="34" charset="0"/>
              </a:rPr>
              <a:t>Bahçe tesisinde </a:t>
            </a:r>
            <a:r>
              <a:rPr lang="tr-TR" dirty="0" smtClean="0">
                <a:solidFill>
                  <a:srgbClr val="FF0000"/>
                </a:solidFill>
                <a:latin typeface="Arial" pitchFamily="34" charset="0"/>
                <a:cs typeface="Arial" pitchFamily="34" charset="0"/>
              </a:rPr>
              <a:t>sağlıklı fidanlar ve aşı kalemleri kullanılmalıdır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Kanserli ağaçların budama işlemleri nemli ve yağışlı günlerde yapılmamalı, aletler sık sık %3’lük lizol eriyiği veya %10’luk sodyum </a:t>
            </a:r>
            <a:r>
              <a:rPr lang="tr-TR" dirty="0" err="1" smtClean="0">
                <a:solidFill>
                  <a:srgbClr val="FF0000"/>
                </a:solidFill>
                <a:latin typeface="Arial" pitchFamily="34" charset="0"/>
                <a:cs typeface="Arial" pitchFamily="34" charset="0"/>
              </a:rPr>
              <a:t>hipoklorite</a:t>
            </a:r>
            <a:r>
              <a:rPr lang="tr-TR" dirty="0" smtClean="0">
                <a:solidFill>
                  <a:srgbClr val="FF0000"/>
                </a:solidFill>
                <a:latin typeface="Arial" pitchFamily="34" charset="0"/>
                <a:cs typeface="Arial" pitchFamily="34" charset="0"/>
              </a:rPr>
              <a:t> batırılmalıdır. </a:t>
            </a:r>
          </a:p>
          <a:p>
            <a:r>
              <a:rPr lang="tr-TR" dirty="0" smtClean="0">
                <a:latin typeface="Arial" pitchFamily="34" charset="0"/>
                <a:cs typeface="Arial" pitchFamily="34" charset="0"/>
              </a:rPr>
              <a:t> Ağaçlara gereğinden </a:t>
            </a:r>
            <a:r>
              <a:rPr lang="tr-TR" dirty="0" smtClean="0">
                <a:solidFill>
                  <a:srgbClr val="FF0000"/>
                </a:solidFill>
                <a:latin typeface="Arial" pitchFamily="34" charset="0"/>
                <a:cs typeface="Arial" pitchFamily="34" charset="0"/>
              </a:rPr>
              <a:t>fazla azotlu gübre verilmemeli</a:t>
            </a:r>
            <a:r>
              <a:rPr lang="tr-TR" dirty="0" smtClean="0">
                <a:latin typeface="Arial" pitchFamily="34" charset="0"/>
                <a:cs typeface="Arial" pitchFamily="34" charset="0"/>
              </a:rPr>
              <a:t>, bunun yerine kompoze gübre verilmelidir. </a:t>
            </a:r>
          </a:p>
          <a:p>
            <a:r>
              <a:rPr lang="tr-TR" dirty="0" smtClean="0">
                <a:latin typeface="Arial" pitchFamily="34" charset="0"/>
                <a:cs typeface="Arial" pitchFamily="34" charset="0"/>
              </a:rPr>
              <a:t> Zeytin ağaçlarında </a:t>
            </a:r>
            <a:r>
              <a:rPr lang="tr-TR" dirty="0" smtClean="0">
                <a:solidFill>
                  <a:srgbClr val="FF0000"/>
                </a:solidFill>
                <a:latin typeface="Arial" pitchFamily="34" charset="0"/>
                <a:cs typeface="Arial" pitchFamily="34" charset="0"/>
              </a:rPr>
              <a:t>sırıkla hasat yapmaktan vazgeçilmeli </a:t>
            </a:r>
            <a:r>
              <a:rPr lang="tr-TR" dirty="0" smtClean="0">
                <a:latin typeface="Arial" pitchFamily="34" charset="0"/>
                <a:cs typeface="Arial" pitchFamily="34" charset="0"/>
              </a:rPr>
              <a:t>veya dalları zedelemeyecek şekilde önlemler alınmalıdır.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Budama artıkları</a:t>
            </a:r>
            <a:r>
              <a:rPr lang="tr-TR" dirty="0" smtClean="0">
                <a:latin typeface="Arial" pitchFamily="34" charset="0"/>
                <a:cs typeface="Arial" pitchFamily="34" charset="0"/>
              </a:rPr>
              <a:t> hemen yakılmalıdır.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Budama yerlerine önce %5’lik göztaşı </a:t>
            </a:r>
            <a:r>
              <a:rPr lang="tr-TR" dirty="0" smtClean="0">
                <a:latin typeface="Arial" pitchFamily="34" charset="0"/>
                <a:cs typeface="Arial" pitchFamily="34" charset="0"/>
              </a:rPr>
              <a:t>eriyiği, kuruduktan sonra da aşı macunu sürülmelidir.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58847"/>
            <a:ext cx="9144000" cy="3970318"/>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 </a:t>
            </a:r>
          </a:p>
          <a:p>
            <a:r>
              <a:rPr lang="tr-TR" dirty="0" smtClean="0">
                <a:solidFill>
                  <a:srgbClr val="FF0000"/>
                </a:solidFill>
                <a:latin typeface="Arial" pitchFamily="34" charset="0"/>
                <a:cs typeface="Arial" pitchFamily="34" charset="0"/>
              </a:rPr>
              <a:t>Zeytin filiz kıranı üremesini kesinlikle , zayıf kalmış ve kurumuş dallarla tarla içinde kalmış veya evlerin önüne yığılmış budama artıklarına girerek yapar. </a:t>
            </a:r>
            <a:r>
              <a:rPr lang="tr-TR" dirty="0" smtClean="0">
                <a:latin typeface="Arial" pitchFamily="34" charset="0"/>
                <a:cs typeface="Arial" pitchFamily="34" charset="0"/>
              </a:rPr>
              <a:t>Zararlının bu özelliğinden yararlanılarak en önemli döl olan ilkbahar dölünün çıkmasını önlemek veya azalmasını sağlamakla mümkündür. Bunun için şubat ayında bahçenin içine yer yer budama artıkları tuzak olarak bırakılır. Bu tuzak dallar ve bahçe içinde kurumuş ve kurumaya yüz tutmuş dallar, içine giren erginlerin açtıkları deliklerden nisan ayı içinden talaş çıkmaya başlayınca bu dallar toplanır ve hemen yakılır. Bu kültürel önlemlerin bölgesel olarak bütün çiftçiler tarafından benimsenerek yapılması ile sorun ortadan kalkar. </a:t>
            </a:r>
          </a:p>
          <a:p>
            <a:r>
              <a:rPr lang="tr-TR" dirty="0" smtClean="0">
                <a:latin typeface="Arial" pitchFamily="34" charset="0"/>
                <a:cs typeface="Arial" pitchFamily="34" charset="0"/>
              </a:rPr>
              <a:t>Zeytin filiz kıranı mart ve nisan aylarında üreme için budama artıkları kırılmış dallar ve herhangi bir nedenle zayıf düşmüş ağaçlarda bulunacağından bu gibi yerler kontrol edilir. Zararlının buralarda bulunma durumuna göre mücadeleye karar verilir. </a:t>
            </a:r>
          </a:p>
        </p:txBody>
      </p:sp>
      <p:sp>
        <p:nvSpPr>
          <p:cNvPr id="5" name="4 Dikdörtgen"/>
          <p:cNvSpPr/>
          <p:nvPr/>
        </p:nvSpPr>
        <p:spPr>
          <a:xfrm>
            <a:off x="0" y="3861048"/>
            <a:ext cx="9144000" cy="2308324"/>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Yaz aylarında ise </a:t>
            </a:r>
            <a:r>
              <a:rPr lang="tr-TR" dirty="0" err="1" smtClean="0">
                <a:solidFill>
                  <a:srgbClr val="FF0000"/>
                </a:solidFill>
                <a:latin typeface="Arial" pitchFamily="34" charset="0"/>
                <a:cs typeface="Arial" pitchFamily="34" charset="0"/>
              </a:rPr>
              <a:t>populasyonun</a:t>
            </a:r>
            <a:r>
              <a:rPr lang="tr-TR" dirty="0" smtClean="0">
                <a:solidFill>
                  <a:srgbClr val="FF0000"/>
                </a:solidFill>
                <a:latin typeface="Arial" pitchFamily="34" charset="0"/>
                <a:cs typeface="Arial" pitchFamily="34" charset="0"/>
              </a:rPr>
              <a:t> durumunu öğrenebilmek için 10 ağaçtan 20 şer sürgünde meyve, yaprak koltukları kontrol edilir. Sağlam ve zarar görmüş göz sayıları bulunarak % zarar saptanır. Eğer gözlerde %15 ve daha yukarı oranda zarar saptanırsa önlem alınmalıdır. </a:t>
            </a:r>
          </a:p>
          <a:p>
            <a:r>
              <a:rPr lang="tr-TR" b="1" dirty="0" smtClean="0">
                <a:latin typeface="Arial" pitchFamily="34" charset="0"/>
                <a:cs typeface="Arial" pitchFamily="34" charset="0"/>
              </a:rPr>
              <a:t>Kimyasal Mücadele: </a:t>
            </a:r>
          </a:p>
          <a:p>
            <a:r>
              <a:rPr lang="tr-TR" dirty="0" smtClean="0">
                <a:latin typeface="Arial" pitchFamily="34" charset="0"/>
                <a:cs typeface="Arial" pitchFamily="34" charset="0"/>
              </a:rPr>
              <a:t>Zeytin filiz kıranı yaşamının büyük bir kısmını kabuk altında geçirdiğinden etkili ve ekonomik bir ilaçlaması yoktur.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 ÇİÇEK SAP SOKANI </a:t>
            </a:r>
          </a:p>
          <a:p>
            <a:r>
              <a:rPr lang="tr-TR" sz="2000" i="1" dirty="0" smtClean="0">
                <a:latin typeface="Arial Black" pitchFamily="34" charset="0"/>
              </a:rPr>
              <a:t>(</a:t>
            </a:r>
            <a:r>
              <a:rPr lang="tr-TR" sz="2000" i="1" dirty="0" err="1" smtClean="0">
                <a:latin typeface="Arial Black" pitchFamily="34" charset="0"/>
              </a:rPr>
              <a:t>Calocoris</a:t>
            </a:r>
            <a:r>
              <a:rPr lang="tr-TR" sz="2000" i="1" dirty="0" smtClean="0">
                <a:latin typeface="Arial Black" pitchFamily="34" charset="0"/>
              </a:rPr>
              <a:t> </a:t>
            </a:r>
            <a:r>
              <a:rPr lang="tr-TR" sz="2000" i="1" dirty="0" err="1" smtClean="0">
                <a:latin typeface="Arial Black" pitchFamily="34" charset="0"/>
              </a:rPr>
              <a:t>trivialis</a:t>
            </a:r>
            <a:r>
              <a:rPr lang="tr-TR" sz="2000" i="1" dirty="0" smtClean="0">
                <a:latin typeface="Arial Black" pitchFamily="34" charset="0"/>
              </a:rPr>
              <a:t>) </a:t>
            </a:r>
            <a:endParaRPr lang="tr-TR" sz="2000" dirty="0">
              <a:latin typeface="Arial Black" pitchFamily="34" charset="0"/>
            </a:endParaRPr>
          </a:p>
        </p:txBody>
      </p:sp>
      <p:pic>
        <p:nvPicPr>
          <p:cNvPr id="36866" name="Picture 2"/>
          <p:cNvPicPr>
            <a:picLocks noChangeAspect="1" noChangeArrowheads="1"/>
          </p:cNvPicPr>
          <p:nvPr/>
        </p:nvPicPr>
        <p:blipFill>
          <a:blip r:embed="rId2" cstate="print"/>
          <a:srcRect/>
          <a:stretch>
            <a:fillRect/>
          </a:stretch>
        </p:blipFill>
        <p:spPr bwMode="auto">
          <a:xfrm>
            <a:off x="0" y="3317610"/>
            <a:ext cx="4225627" cy="3540390"/>
          </a:xfrm>
          <a:prstGeom prst="rect">
            <a:avLst/>
          </a:prstGeom>
          <a:noFill/>
          <a:ln w="9525">
            <a:noFill/>
            <a:miter lim="800000"/>
            <a:headEnd/>
            <a:tailEnd/>
          </a:ln>
        </p:spPr>
      </p:pic>
      <p:pic>
        <p:nvPicPr>
          <p:cNvPr id="36868" name="Picture 4" descr="http://img.haberler.com/haber/001/aydin-da-zeytin-cicek-sap-sokani-mucadelesi-7304001_x_o.jpg">
            <a:hlinkClick r:id="rId3"/>
          </p:cNvPr>
          <p:cNvPicPr>
            <a:picLocks noChangeAspect="1" noChangeArrowheads="1"/>
          </p:cNvPicPr>
          <p:nvPr/>
        </p:nvPicPr>
        <p:blipFill>
          <a:blip r:embed="rId4" cstate="print"/>
          <a:srcRect/>
          <a:stretch>
            <a:fillRect/>
          </a:stretch>
        </p:blipFill>
        <p:spPr bwMode="auto">
          <a:xfrm>
            <a:off x="3887416" y="3284985"/>
            <a:ext cx="5256584" cy="3573016"/>
          </a:xfrm>
          <a:prstGeom prst="rect">
            <a:avLst/>
          </a:prstGeom>
          <a:noFill/>
        </p:spPr>
      </p:pic>
      <p:sp>
        <p:nvSpPr>
          <p:cNvPr id="7" name="6 Dikdörtgen"/>
          <p:cNvSpPr/>
          <p:nvPr/>
        </p:nvSpPr>
        <p:spPr>
          <a:xfrm>
            <a:off x="0" y="751344"/>
            <a:ext cx="9144000" cy="2308324"/>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Genel görünüş itibari ile uzunca bir vücut yapısına sahiptir. </a:t>
            </a:r>
          </a:p>
          <a:p>
            <a:r>
              <a:rPr lang="tr-TR" dirty="0" smtClean="0">
                <a:latin typeface="Arial" pitchFamily="34" charset="0"/>
                <a:cs typeface="Arial" pitchFamily="34" charset="0"/>
              </a:rPr>
              <a:t>Yumurtadan ilk çıkan </a:t>
            </a:r>
            <a:r>
              <a:rPr lang="tr-TR" dirty="0" err="1" smtClean="0">
                <a:latin typeface="Arial" pitchFamily="34" charset="0"/>
                <a:cs typeface="Arial" pitchFamily="34" charset="0"/>
              </a:rPr>
              <a:t>nimfler</a:t>
            </a:r>
            <a:r>
              <a:rPr lang="tr-TR" dirty="0" smtClean="0">
                <a:latin typeface="Arial" pitchFamily="34" charset="0"/>
                <a:cs typeface="Arial" pitchFamily="34" charset="0"/>
              </a:rPr>
              <a:t> yeşil renklidir. </a:t>
            </a:r>
          </a:p>
          <a:p>
            <a:r>
              <a:rPr lang="tr-TR" dirty="0" smtClean="0">
                <a:latin typeface="Arial" pitchFamily="34" charset="0"/>
                <a:cs typeface="Arial" pitchFamily="34" charset="0"/>
              </a:rPr>
              <a:t>Kışı, sürgünlerde açılan yarıklar içinde yumurta halinde geçirir. Havaların ısınmaya başladığı mart sonu nisan başlarında yumurtalar açılmaya başlar. </a:t>
            </a:r>
          </a:p>
          <a:p>
            <a:r>
              <a:rPr lang="tr-TR" dirty="0" err="1" smtClean="0">
                <a:latin typeface="Arial" pitchFamily="34" charset="0"/>
                <a:cs typeface="Arial" pitchFamily="34" charset="0"/>
              </a:rPr>
              <a:t>Nimf</a:t>
            </a:r>
            <a:r>
              <a:rPr lang="tr-TR" dirty="0" smtClean="0">
                <a:latin typeface="Arial" pitchFamily="34" charset="0"/>
                <a:cs typeface="Arial" pitchFamily="34" charset="0"/>
              </a:rPr>
              <a:t> ve ergin dönemleri tamamen zeytinde geçer. </a:t>
            </a:r>
          </a:p>
          <a:p>
            <a:r>
              <a:rPr lang="tr-TR" dirty="0" smtClean="0">
                <a:solidFill>
                  <a:srgbClr val="FF0000"/>
                </a:solidFill>
                <a:latin typeface="Arial" pitchFamily="34" charset="0"/>
                <a:cs typeface="Arial" pitchFamily="34" charset="0"/>
              </a:rPr>
              <a:t>Gerek </a:t>
            </a:r>
            <a:r>
              <a:rPr lang="tr-TR" dirty="0" err="1" smtClean="0">
                <a:solidFill>
                  <a:srgbClr val="FF0000"/>
                </a:solidFill>
                <a:latin typeface="Arial" pitchFamily="34" charset="0"/>
                <a:cs typeface="Arial" pitchFamily="34" charset="0"/>
              </a:rPr>
              <a:t>nimf</a:t>
            </a:r>
            <a:r>
              <a:rPr lang="tr-TR" dirty="0" smtClean="0">
                <a:solidFill>
                  <a:srgbClr val="FF0000"/>
                </a:solidFill>
                <a:latin typeface="Arial" pitchFamily="34" charset="0"/>
                <a:cs typeface="Arial" pitchFamily="34" charset="0"/>
              </a:rPr>
              <a:t> ve gerekse erginler hortumlarını çiçek tomurcuklarına sokarak beslenirler. </a:t>
            </a:r>
          </a:p>
          <a:p>
            <a:r>
              <a:rPr lang="tr-TR" dirty="0" smtClean="0">
                <a:solidFill>
                  <a:srgbClr val="FF0000"/>
                </a:solidFill>
                <a:latin typeface="Arial" pitchFamily="34" charset="0"/>
                <a:cs typeface="Arial" pitchFamily="34" charset="0"/>
              </a:rPr>
              <a:t>Bu zararlı yılda 1 döl verir</a:t>
            </a:r>
            <a:r>
              <a:rPr lang="tr-TR"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3416320"/>
          </a:xfrm>
          <a:prstGeom prst="rect">
            <a:avLst/>
          </a:prstGeom>
        </p:spPr>
        <p:txBody>
          <a:bodyPr wrap="square">
            <a:spAutoFit/>
          </a:bodyPr>
          <a:lstStyle/>
          <a:p>
            <a:r>
              <a:rPr lang="tr-TR" b="1" dirty="0" smtClean="0">
                <a:latin typeface="Arial" pitchFamily="34" charset="0"/>
                <a:cs typeface="Arial" pitchFamily="34" charset="0"/>
              </a:rPr>
              <a:t>Zarar Şekli </a:t>
            </a:r>
          </a:p>
          <a:p>
            <a:r>
              <a:rPr lang="tr-TR" dirty="0" smtClean="0">
                <a:latin typeface="Arial" pitchFamily="34" charset="0"/>
                <a:cs typeface="Arial" pitchFamily="34" charset="0"/>
              </a:rPr>
              <a:t>Zeytin çiçek sap sokanları doğrudan doğruya bir çiçek zararlısıdır. Çiçek tomurcuklarının belirmesi ve kabarması ile başlayan zarar çiçeklerin meyve bağlamasına kadar devam eder. </a:t>
            </a:r>
            <a:r>
              <a:rPr lang="tr-TR" dirty="0" smtClean="0">
                <a:solidFill>
                  <a:srgbClr val="FF0000"/>
                </a:solidFill>
                <a:latin typeface="Arial" pitchFamily="34" charset="0"/>
                <a:cs typeface="Arial" pitchFamily="34" charset="0"/>
              </a:rPr>
              <a:t>Zarar </a:t>
            </a:r>
            <a:r>
              <a:rPr lang="tr-TR" dirty="0" err="1" smtClean="0">
                <a:solidFill>
                  <a:srgbClr val="FF0000"/>
                </a:solidFill>
                <a:latin typeface="Arial" pitchFamily="34" charset="0"/>
                <a:cs typeface="Arial" pitchFamily="34" charset="0"/>
              </a:rPr>
              <a:t>nimf</a:t>
            </a:r>
            <a:r>
              <a:rPr lang="tr-TR" dirty="0" smtClean="0">
                <a:solidFill>
                  <a:srgbClr val="FF0000"/>
                </a:solidFill>
                <a:latin typeface="Arial" pitchFamily="34" charset="0"/>
                <a:cs typeface="Arial" pitchFamily="34" charset="0"/>
              </a:rPr>
              <a:t> döneminde başlar, ancak ergin döneminde oburca beslendiği için zarar daha da artar.</a:t>
            </a:r>
            <a:r>
              <a:rPr lang="tr-TR" dirty="0" smtClean="0">
                <a:latin typeface="Arial" pitchFamily="34" charset="0"/>
                <a:cs typeface="Arial" pitchFamily="34" charset="0"/>
              </a:rPr>
              <a:t> Her iki dönemde de böcek, hortumu vasıtasıyla önce tomurcuğun çanak yaprağını ve daha sonra çiçek iç organlarını emerek beslenir. Çanak yaprağının emilmesi sırasında dairesel bir leke meydana gelir. </a:t>
            </a:r>
            <a:r>
              <a:rPr lang="tr-TR" dirty="0" smtClean="0">
                <a:solidFill>
                  <a:srgbClr val="FF0000"/>
                </a:solidFill>
                <a:latin typeface="Arial" pitchFamily="34" charset="0"/>
                <a:cs typeface="Arial" pitchFamily="34" charset="0"/>
              </a:rPr>
              <a:t>Zaman ilerledikçe </a:t>
            </a:r>
            <a:r>
              <a:rPr lang="tr-TR" dirty="0" err="1" smtClean="0">
                <a:solidFill>
                  <a:srgbClr val="FF0000"/>
                </a:solidFill>
                <a:latin typeface="Arial" pitchFamily="34" charset="0"/>
                <a:cs typeface="Arial" pitchFamily="34" charset="0"/>
              </a:rPr>
              <a:t>emgi</a:t>
            </a:r>
            <a:r>
              <a:rPr lang="tr-TR" dirty="0" smtClean="0">
                <a:solidFill>
                  <a:srgbClr val="FF0000"/>
                </a:solidFill>
                <a:latin typeface="Arial" pitchFamily="34" charset="0"/>
                <a:cs typeface="Arial" pitchFamily="34" charset="0"/>
              </a:rPr>
              <a:t> yeri koyulaşır, çiçek açılamaz, renk kahverengiye dönüşür ve sonuçta da zarar gören tomurcuk kuruyup dökülür.</a:t>
            </a:r>
            <a:r>
              <a:rPr lang="tr-TR" dirty="0" smtClean="0">
                <a:latin typeface="Arial" pitchFamily="34" charset="0"/>
                <a:cs typeface="Arial" pitchFamily="34" charset="0"/>
              </a:rPr>
              <a:t> Açılmış çiçeklerde de üreme organlarının tahrip edilmesi suretiyle, zararı devam eder. Normal yıllarda bir çiçek salkımındaki 30-40 tomurcuktan 4-8 tanesi bu zararlıya hedef olmakta ve meyve bağlayamamaktadır. </a:t>
            </a:r>
          </a:p>
          <a:p>
            <a:endParaRPr lang="tr-TR" dirty="0" smtClean="0">
              <a:latin typeface="Arial" pitchFamily="34" charset="0"/>
              <a:cs typeface="Arial" pitchFamily="34" charset="0"/>
            </a:endParaRPr>
          </a:p>
        </p:txBody>
      </p:sp>
      <p:sp>
        <p:nvSpPr>
          <p:cNvPr id="5" name="4 Dikdörtgen"/>
          <p:cNvSpPr/>
          <p:nvPr/>
        </p:nvSpPr>
        <p:spPr>
          <a:xfrm>
            <a:off x="0" y="2708920"/>
            <a:ext cx="9144000" cy="1200329"/>
          </a:xfrm>
          <a:prstGeom prst="rect">
            <a:avLst/>
          </a:prstGeom>
        </p:spPr>
        <p:txBody>
          <a:bodyPr wrap="square">
            <a:spAutoFit/>
          </a:bodyPr>
          <a:lstStyle/>
          <a:p>
            <a:endParaRPr lang="tr-TR" dirty="0" smtClean="0"/>
          </a:p>
          <a:p>
            <a:r>
              <a:rPr lang="tr-TR" dirty="0" smtClean="0">
                <a:latin typeface="Arial" pitchFamily="34" charset="0"/>
                <a:cs typeface="Arial" pitchFamily="34" charset="0"/>
              </a:rPr>
              <a:t>Ayrıca ergin dişi, yumurta koymak için genç sürgünler üzerinde </a:t>
            </a:r>
            <a:r>
              <a:rPr lang="tr-TR" dirty="0" err="1" smtClean="0">
                <a:latin typeface="Arial" pitchFamily="34" charset="0"/>
                <a:cs typeface="Arial" pitchFamily="34" charset="0"/>
              </a:rPr>
              <a:t>ovipozitorü</a:t>
            </a:r>
            <a:r>
              <a:rPr lang="tr-TR" dirty="0" smtClean="0">
                <a:latin typeface="Arial" pitchFamily="34" charset="0"/>
                <a:cs typeface="Arial" pitchFamily="34" charset="0"/>
              </a:rPr>
              <a:t> vasıtasıyla yaralar oluşturmaktadır. Böylece sürgünler, sanki dolu vurmuş gibi bir görünüm alırlar. Bu gibi sürgünlerde gelişme yavaşlar. </a:t>
            </a:r>
          </a:p>
        </p:txBody>
      </p:sp>
      <p:sp>
        <p:nvSpPr>
          <p:cNvPr id="6" name="5 Dikdörtgen"/>
          <p:cNvSpPr/>
          <p:nvPr/>
        </p:nvSpPr>
        <p:spPr>
          <a:xfrm>
            <a:off x="0" y="3995678"/>
            <a:ext cx="9144000" cy="2862322"/>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Kimyasal Mücadele </a:t>
            </a:r>
          </a:p>
          <a:p>
            <a:r>
              <a:rPr lang="tr-TR" b="1" dirty="0" smtClean="0">
                <a:latin typeface="Arial" pitchFamily="34" charset="0"/>
                <a:cs typeface="Arial" pitchFamily="34" charset="0"/>
              </a:rPr>
              <a:t>İlaçlama Zamanının Tespiti </a:t>
            </a:r>
          </a:p>
          <a:p>
            <a:r>
              <a:rPr lang="tr-TR" dirty="0" smtClean="0">
                <a:latin typeface="Arial" pitchFamily="34" charset="0"/>
                <a:cs typeface="Arial" pitchFamily="34" charset="0"/>
              </a:rPr>
              <a:t>Zeytin çiçek sap sokanı mücadelesi, </a:t>
            </a:r>
            <a:r>
              <a:rPr lang="tr-TR" dirty="0" smtClean="0">
                <a:solidFill>
                  <a:srgbClr val="FF0000"/>
                </a:solidFill>
                <a:latin typeface="Arial" pitchFamily="34" charset="0"/>
                <a:cs typeface="Arial" pitchFamily="34" charset="0"/>
              </a:rPr>
              <a:t>Zeytin güvesinin çiçek nesli mücadelesi ile aynı zamana rastladığından,Zeytin güvesi mücadelesinin yapıldığı bahçelerde, bu zararlı için ayrıca kimyasal mücadeleye gerek yoktur. </a:t>
            </a:r>
          </a:p>
          <a:p>
            <a:r>
              <a:rPr lang="tr-TR" dirty="0" smtClean="0">
                <a:latin typeface="Arial" pitchFamily="34" charset="0"/>
                <a:cs typeface="Arial" pitchFamily="34" charset="0"/>
              </a:rPr>
              <a:t>Zeytin güvesi mücadelesinin yapılmadığı bahçelerde ise, zeytinin çiçek açma zamanında, Zeytin çiçek sap sokanının </a:t>
            </a:r>
            <a:r>
              <a:rPr lang="tr-TR" dirty="0" err="1" smtClean="0">
                <a:latin typeface="Arial" pitchFamily="34" charset="0"/>
                <a:cs typeface="Arial" pitchFamily="34" charset="0"/>
              </a:rPr>
              <a:t>nimf</a:t>
            </a:r>
            <a:r>
              <a:rPr lang="tr-TR" dirty="0" smtClean="0">
                <a:latin typeface="Arial" pitchFamily="34" charset="0"/>
                <a:cs typeface="Arial" pitchFamily="34" charset="0"/>
              </a:rPr>
              <a:t> ve erginlerin zararlı olmaya başladığı nisan sonu mayıs başlarında</a:t>
            </a:r>
            <a:r>
              <a:rPr lang="tr-TR" dirty="0" smtClean="0">
                <a:solidFill>
                  <a:srgbClr val="FF0000"/>
                </a:solidFill>
                <a:latin typeface="Arial" pitchFamily="34" charset="0"/>
                <a:cs typeface="Arial" pitchFamily="34" charset="0"/>
              </a:rPr>
              <a:t>, ağaç başına 25 civarında zararlı saptandığında ilaçlama yapılmalıdır.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 KIRLANGIÇ BÖCEĞİ </a:t>
            </a:r>
          </a:p>
          <a:p>
            <a:r>
              <a:rPr lang="tr-TR" sz="2000" i="1" dirty="0" smtClean="0">
                <a:latin typeface="Arial Black" pitchFamily="34" charset="0"/>
              </a:rPr>
              <a:t>(</a:t>
            </a:r>
            <a:r>
              <a:rPr lang="tr-TR" sz="2000" i="1" dirty="0" err="1" smtClean="0">
                <a:latin typeface="Arial Black" pitchFamily="34" charset="0"/>
              </a:rPr>
              <a:t>Agalmatium</a:t>
            </a:r>
            <a:r>
              <a:rPr lang="tr-TR" sz="2000" i="1" dirty="0" smtClean="0">
                <a:latin typeface="Arial Black" pitchFamily="34" charset="0"/>
              </a:rPr>
              <a:t> </a:t>
            </a:r>
            <a:r>
              <a:rPr lang="tr-TR" sz="2000" i="1" dirty="0" err="1" smtClean="0">
                <a:latin typeface="Arial Black" pitchFamily="34" charset="0"/>
              </a:rPr>
              <a:t>flavescens</a:t>
            </a:r>
            <a:r>
              <a:rPr lang="tr-TR" sz="2000" i="1" dirty="0" smtClean="0">
                <a:latin typeface="Arial Black" pitchFamily="34" charset="0"/>
              </a:rPr>
              <a:t>) </a:t>
            </a:r>
            <a:endParaRPr lang="tr-TR" sz="2000" dirty="0">
              <a:latin typeface="Arial Black" pitchFamily="34" charset="0"/>
            </a:endParaRPr>
          </a:p>
        </p:txBody>
      </p:sp>
      <p:pic>
        <p:nvPicPr>
          <p:cNvPr id="46082" name="Picture 2"/>
          <p:cNvPicPr>
            <a:picLocks noChangeAspect="1" noChangeArrowheads="1"/>
          </p:cNvPicPr>
          <p:nvPr/>
        </p:nvPicPr>
        <p:blipFill>
          <a:blip r:embed="rId2" cstate="print"/>
          <a:srcRect/>
          <a:stretch>
            <a:fillRect/>
          </a:stretch>
        </p:blipFill>
        <p:spPr bwMode="auto">
          <a:xfrm>
            <a:off x="0" y="3485992"/>
            <a:ext cx="4063702" cy="3372008"/>
          </a:xfrm>
          <a:prstGeom prst="rect">
            <a:avLst/>
          </a:prstGeom>
          <a:noFill/>
          <a:ln w="9525">
            <a:noFill/>
            <a:miter lim="800000"/>
            <a:headEnd/>
            <a:tailEnd/>
          </a:ln>
        </p:spPr>
      </p:pic>
      <p:pic>
        <p:nvPicPr>
          <p:cNvPr id="46084" name="Picture 4" descr="http://www.agrobestgrup.com/images/icerik/Hysteropterum-sp.jpg">
            <a:hlinkClick r:id="rId3"/>
          </p:cNvPr>
          <p:cNvPicPr>
            <a:picLocks noChangeAspect="1" noChangeArrowheads="1"/>
          </p:cNvPicPr>
          <p:nvPr/>
        </p:nvPicPr>
        <p:blipFill>
          <a:blip r:embed="rId4" cstate="print"/>
          <a:srcRect/>
          <a:stretch>
            <a:fillRect/>
          </a:stretch>
        </p:blipFill>
        <p:spPr bwMode="auto">
          <a:xfrm>
            <a:off x="1" y="764704"/>
            <a:ext cx="4067944" cy="2824362"/>
          </a:xfrm>
          <a:prstGeom prst="rect">
            <a:avLst/>
          </a:prstGeom>
          <a:noFill/>
        </p:spPr>
      </p:pic>
      <p:sp>
        <p:nvSpPr>
          <p:cNvPr id="7" name="6 Dikdörtgen"/>
          <p:cNvSpPr/>
          <p:nvPr/>
        </p:nvSpPr>
        <p:spPr>
          <a:xfrm>
            <a:off x="4139952" y="548680"/>
            <a:ext cx="4572000" cy="3970318"/>
          </a:xfrm>
          <a:prstGeom prst="rect">
            <a:avLst/>
          </a:prstGeom>
        </p:spPr>
        <p:txBody>
          <a:bodyPr wrap="square">
            <a:spAutoFit/>
          </a:bodyPr>
          <a:lstStyle/>
          <a:p>
            <a:r>
              <a:rPr lang="tr-TR" b="1" dirty="0" smtClean="0">
                <a:latin typeface="Arial" pitchFamily="34" charset="0"/>
                <a:cs typeface="Arial" pitchFamily="34" charset="0"/>
              </a:rPr>
              <a:t>Tanımı ve Yaşayışı: </a:t>
            </a:r>
          </a:p>
          <a:p>
            <a:r>
              <a:rPr lang="tr-TR" dirty="0" smtClean="0">
                <a:solidFill>
                  <a:srgbClr val="FF0000"/>
                </a:solidFill>
                <a:latin typeface="Arial" pitchFamily="34" charset="0"/>
                <a:cs typeface="Arial" pitchFamily="34" charset="0"/>
              </a:rPr>
              <a:t>Genel görünüş itibariyle Ağustos böceğinin küçültülmüş bir modeli gibidir</a:t>
            </a:r>
            <a:r>
              <a:rPr lang="tr-TR" dirty="0" smtClean="0">
                <a:latin typeface="Arial" pitchFamily="34" charset="0"/>
                <a:cs typeface="Arial" pitchFamily="34" charset="0"/>
              </a:rPr>
              <a:t>. Erginler 4-5 mm boyunda, genellikle kirli sarı renkte olup bazı farklı beslenme ortamlarının etkisiyle bal, fındık rengi gibi değişik renklerde de görülebilirler. </a:t>
            </a:r>
          </a:p>
          <a:p>
            <a:r>
              <a:rPr lang="tr-TR" dirty="0" smtClean="0">
                <a:latin typeface="Arial" pitchFamily="34" charset="0"/>
                <a:cs typeface="Arial" pitchFamily="34" charset="0"/>
              </a:rPr>
              <a:t>Yumurtalar elips şeklinde, kırmızımsı kahverengindedir. Düz yüzeyli, 1 mm boyundaki yumurtalarını 5-14’lük grup ve 2 sıralı olarak çamurdan yapılmış paketler halinde zeytin ağaçlarının dal ve gövdeleri üzerine bırakılır. </a:t>
            </a:r>
            <a:r>
              <a:rPr lang="tr-TR" dirty="0" smtClean="0">
                <a:solidFill>
                  <a:srgbClr val="FF0000"/>
                </a:solidFill>
                <a:latin typeface="Arial" pitchFamily="34" charset="0"/>
                <a:cs typeface="Arial" pitchFamily="34" charset="0"/>
              </a:rPr>
              <a:t>Kışı yumurtadan halinde geçirir. Yılda bir döl verirler. </a:t>
            </a:r>
          </a:p>
        </p:txBody>
      </p:sp>
      <p:sp>
        <p:nvSpPr>
          <p:cNvPr id="8" name="7 Dikdörtgen"/>
          <p:cNvSpPr/>
          <p:nvPr/>
        </p:nvSpPr>
        <p:spPr>
          <a:xfrm>
            <a:off x="4211960" y="4549676"/>
            <a:ext cx="4572000" cy="2308324"/>
          </a:xfrm>
          <a:prstGeom prst="rect">
            <a:avLst/>
          </a:prstGeom>
        </p:spPr>
        <p:txBody>
          <a:bodyPr>
            <a:spAutoFit/>
          </a:bodyPr>
          <a:lstStyle/>
          <a:p>
            <a:r>
              <a:rPr lang="tr-TR" b="1" dirty="0" smtClean="0">
                <a:latin typeface="Arial" pitchFamily="34" charset="0"/>
                <a:cs typeface="Arial" pitchFamily="34" charset="0"/>
              </a:rPr>
              <a:t>Zarar Şekli: </a:t>
            </a:r>
          </a:p>
          <a:p>
            <a:r>
              <a:rPr lang="tr-TR" dirty="0" smtClean="0">
                <a:solidFill>
                  <a:srgbClr val="FF0000"/>
                </a:solidFill>
                <a:latin typeface="Arial" pitchFamily="34" charset="0"/>
                <a:cs typeface="Arial" pitchFamily="34" charset="0"/>
              </a:rPr>
              <a:t>Bu böcek konukçusu olduğu bitkilerin çiçek, taze sürgün ve meyve saplarına hortumunu sokarak beslenir. </a:t>
            </a:r>
            <a:r>
              <a:rPr lang="tr-TR" dirty="0" smtClean="0">
                <a:latin typeface="Arial" pitchFamily="34" charset="0"/>
                <a:cs typeface="Arial" pitchFamily="34" charset="0"/>
              </a:rPr>
              <a:t>Bu beslenme sırasında yara alan dokunun zamanla rengi değişir, kurur ve dökülür. Zeytinliklerde çokça görülmesine karşılık </a:t>
            </a:r>
            <a:r>
              <a:rPr lang="tr-TR" dirty="0" smtClean="0">
                <a:solidFill>
                  <a:srgbClr val="FF0000"/>
                </a:solidFill>
                <a:latin typeface="Arial" pitchFamily="34" charset="0"/>
                <a:cs typeface="Arial" pitchFamily="34" charset="0"/>
              </a:rPr>
              <a:t>ekonomik bir zararlı değildir.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443841"/>
            <a:ext cx="9144000" cy="3139321"/>
          </a:xfrm>
          <a:prstGeom prst="rect">
            <a:avLst/>
          </a:prstGeom>
        </p:spPr>
        <p:txBody>
          <a:bodyPr wrap="square">
            <a:spAutoFit/>
          </a:bodyPr>
          <a:lstStyle/>
          <a:p>
            <a:r>
              <a:rPr lang="tr-TR" b="1" dirty="0" smtClean="0">
                <a:latin typeface="Arial" pitchFamily="34" charset="0"/>
                <a:cs typeface="Arial" pitchFamily="34" charset="0"/>
              </a:rPr>
              <a:t>Zararlı Olduğu Bitkiler: </a:t>
            </a:r>
          </a:p>
          <a:p>
            <a:r>
              <a:rPr lang="tr-TR" dirty="0" err="1" smtClean="0">
                <a:latin typeface="Arial" pitchFamily="34" charset="0"/>
                <a:cs typeface="Arial" pitchFamily="34" charset="0"/>
              </a:rPr>
              <a:t>Polifag</a:t>
            </a:r>
            <a:r>
              <a:rPr lang="tr-TR" dirty="0" smtClean="0">
                <a:latin typeface="Arial" pitchFamily="34" charset="0"/>
                <a:cs typeface="Arial" pitchFamily="34" charset="0"/>
              </a:rPr>
              <a:t> bir zararlıdır. Zeytin ve zeytin altlarındaki otsu bitkiler, elma, armut, incir ve antepfıstığı ağaçları konukçuları olarak sayılabilir.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Ağaçların gövde ve kalın dallarına temmuz ayından </a:t>
            </a:r>
            <a:r>
              <a:rPr lang="tr-TR" dirty="0" err="1" smtClean="0">
                <a:solidFill>
                  <a:srgbClr val="FF0000"/>
                </a:solidFill>
                <a:latin typeface="Arial" pitchFamily="34" charset="0"/>
                <a:cs typeface="Arial" pitchFamily="34" charset="0"/>
              </a:rPr>
              <a:t>itibaran</a:t>
            </a:r>
            <a:r>
              <a:rPr lang="tr-TR" dirty="0" smtClean="0">
                <a:solidFill>
                  <a:srgbClr val="FF0000"/>
                </a:solidFill>
                <a:latin typeface="Arial" pitchFamily="34" charset="0"/>
                <a:cs typeface="Arial" pitchFamily="34" charset="0"/>
              </a:rPr>
              <a:t> bırakılan yumurta paketleri sert fırça veya çuval parçasıyla kazınır ve ezilir.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Kimyasal Mücadele: </a:t>
            </a:r>
          </a:p>
          <a:p>
            <a:r>
              <a:rPr lang="tr-TR" dirty="0" smtClean="0">
                <a:latin typeface="Arial" pitchFamily="34" charset="0"/>
                <a:cs typeface="Arial" pitchFamily="34" charset="0"/>
              </a:rPr>
              <a:t>Kimyasal mücadelesine gerek yoktur.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4572000" cy="707886"/>
          </a:xfrm>
          <a:prstGeom prst="rect">
            <a:avLst/>
          </a:prstGeom>
        </p:spPr>
        <p:txBody>
          <a:bodyPr>
            <a:spAutoFit/>
          </a:bodyPr>
          <a:lstStyle/>
          <a:p>
            <a:r>
              <a:rPr lang="tr-TR" sz="2000" b="1" dirty="0" smtClean="0">
                <a:latin typeface="Arial Black" pitchFamily="34" charset="0"/>
              </a:rPr>
              <a:t>ZEYTİN KURDU </a:t>
            </a:r>
          </a:p>
          <a:p>
            <a:r>
              <a:rPr lang="tr-TR" sz="2000" i="1" dirty="0" smtClean="0">
                <a:latin typeface="Arial Black" pitchFamily="34" charset="0"/>
              </a:rPr>
              <a:t>(</a:t>
            </a:r>
            <a:r>
              <a:rPr lang="tr-TR" sz="2000" i="1" dirty="0" err="1" smtClean="0">
                <a:latin typeface="Arial Black" pitchFamily="34" charset="0"/>
              </a:rPr>
              <a:t>Coenorrhinus</a:t>
            </a:r>
            <a:r>
              <a:rPr lang="tr-TR" sz="2000" i="1" dirty="0" smtClean="0">
                <a:latin typeface="Arial Black" pitchFamily="34" charset="0"/>
              </a:rPr>
              <a:t> </a:t>
            </a:r>
            <a:r>
              <a:rPr lang="tr-TR" sz="2000" i="1" dirty="0" err="1" smtClean="0">
                <a:latin typeface="Arial Black" pitchFamily="34" charset="0"/>
              </a:rPr>
              <a:t>cribripennis</a:t>
            </a:r>
            <a:r>
              <a:rPr lang="tr-TR" sz="2000" i="1" dirty="0" smtClean="0">
                <a:latin typeface="Arial Black" pitchFamily="34" charset="0"/>
              </a:rPr>
              <a:t>) </a:t>
            </a:r>
            <a:endParaRPr lang="tr-TR" sz="2000" dirty="0">
              <a:latin typeface="Arial Black" pitchFamily="34" charset="0"/>
            </a:endParaRPr>
          </a:p>
        </p:txBody>
      </p:sp>
      <p:pic>
        <p:nvPicPr>
          <p:cNvPr id="48130" name="Picture 2" descr="http://www.tarimpusulasi.com/images/haberler/zeytin-kurdu.jpg">
            <a:hlinkClick r:id="rId2"/>
          </p:cNvPr>
          <p:cNvPicPr>
            <a:picLocks noChangeAspect="1" noChangeArrowheads="1"/>
          </p:cNvPicPr>
          <p:nvPr/>
        </p:nvPicPr>
        <p:blipFill>
          <a:blip r:embed="rId3" cstate="print"/>
          <a:srcRect/>
          <a:stretch>
            <a:fillRect/>
          </a:stretch>
        </p:blipFill>
        <p:spPr bwMode="auto">
          <a:xfrm>
            <a:off x="0" y="3933056"/>
            <a:ext cx="4860032" cy="2924944"/>
          </a:xfrm>
          <a:prstGeom prst="rect">
            <a:avLst/>
          </a:prstGeom>
          <a:noFill/>
        </p:spPr>
      </p:pic>
      <p:pic>
        <p:nvPicPr>
          <p:cNvPr id="48132" name="Picture 4" descr="http://www.kurt.gen.tr/images/zeytin-kurdu.jpg">
            <a:hlinkClick r:id="rId4"/>
          </p:cNvPr>
          <p:cNvPicPr>
            <a:picLocks noChangeAspect="1" noChangeArrowheads="1"/>
          </p:cNvPicPr>
          <p:nvPr/>
        </p:nvPicPr>
        <p:blipFill>
          <a:blip r:embed="rId5" cstate="print"/>
          <a:srcRect/>
          <a:stretch>
            <a:fillRect/>
          </a:stretch>
        </p:blipFill>
        <p:spPr bwMode="auto">
          <a:xfrm>
            <a:off x="0" y="908720"/>
            <a:ext cx="4427984" cy="3152400"/>
          </a:xfrm>
          <a:prstGeom prst="rect">
            <a:avLst/>
          </a:prstGeom>
          <a:noFill/>
        </p:spPr>
      </p:pic>
      <p:sp>
        <p:nvSpPr>
          <p:cNvPr id="7" name="6 Dikdörtgen"/>
          <p:cNvSpPr/>
          <p:nvPr/>
        </p:nvSpPr>
        <p:spPr>
          <a:xfrm>
            <a:off x="4355976" y="476672"/>
            <a:ext cx="4572000" cy="2862322"/>
          </a:xfrm>
          <a:prstGeom prst="rect">
            <a:avLst/>
          </a:prstGeom>
        </p:spPr>
        <p:txBody>
          <a:bodyPr>
            <a:spAutoFit/>
          </a:bodyPr>
          <a:lstStyle/>
          <a:p>
            <a:r>
              <a:rPr lang="tr-TR" b="1" dirty="0" smtClean="0">
                <a:latin typeface="Arial" pitchFamily="34" charset="0"/>
                <a:cs typeface="Arial" pitchFamily="34" charset="0"/>
              </a:rPr>
              <a:t>Tanımı ve Yaşayışı: </a:t>
            </a:r>
          </a:p>
          <a:p>
            <a:r>
              <a:rPr lang="tr-TR" dirty="0" smtClean="0">
                <a:latin typeface="Arial" pitchFamily="34" charset="0"/>
                <a:cs typeface="Arial" pitchFamily="34" charset="0"/>
              </a:rPr>
              <a:t>Genel görünüş itibariyle baştan arkaya doğru hafif konik ve yuvarlak şekillidir. Ergin genellikle kızıl kahve renkli ve üzeri sarımsı renkte sık tüylerle örtülüdür. Kışı toprakta pupa döneminde </a:t>
            </a:r>
            <a:r>
              <a:rPr lang="tr-TR" dirty="0" err="1" smtClean="0">
                <a:latin typeface="Arial" pitchFamily="34" charset="0"/>
                <a:cs typeface="Arial" pitchFamily="34" charset="0"/>
              </a:rPr>
              <a:t>diyapoz</a:t>
            </a:r>
            <a:r>
              <a:rPr lang="tr-TR" dirty="0" smtClean="0">
                <a:latin typeface="Arial" pitchFamily="34" charset="0"/>
                <a:cs typeface="Arial" pitchFamily="34" charset="0"/>
              </a:rPr>
              <a:t> halinde geçiren böcekler yıllara göre havaların erken ısınmasına bağlı olarak mart sonu ve genellikle nisan ayından itibaren çıkmaya başlarlar. </a:t>
            </a:r>
            <a:r>
              <a:rPr lang="tr-TR" dirty="0" smtClean="0">
                <a:solidFill>
                  <a:srgbClr val="FF0000"/>
                </a:solidFill>
                <a:latin typeface="Arial" pitchFamily="34" charset="0"/>
                <a:cs typeface="Arial" pitchFamily="34" charset="0"/>
              </a:rPr>
              <a:t>Yılda bir döl verir. </a:t>
            </a:r>
          </a:p>
        </p:txBody>
      </p:sp>
      <p:sp>
        <p:nvSpPr>
          <p:cNvPr id="8" name="7 Dikdörtgen"/>
          <p:cNvSpPr/>
          <p:nvPr/>
        </p:nvSpPr>
        <p:spPr>
          <a:xfrm>
            <a:off x="4788024" y="3789040"/>
            <a:ext cx="4572000" cy="2031325"/>
          </a:xfrm>
          <a:prstGeom prst="rect">
            <a:avLst/>
          </a:prstGeom>
        </p:spPr>
        <p:txBody>
          <a:bodyPr>
            <a:spAutoFit/>
          </a:bodyPr>
          <a:lstStyle/>
          <a:p>
            <a:r>
              <a:rPr lang="tr-TR" b="1" dirty="0" smtClean="0">
                <a:latin typeface="Arial" pitchFamily="34" charset="0"/>
                <a:cs typeface="Arial" pitchFamily="34" charset="0"/>
              </a:rPr>
              <a:t>Zarar Şekli: </a:t>
            </a:r>
          </a:p>
          <a:p>
            <a:r>
              <a:rPr lang="tr-TR" dirty="0" smtClean="0">
                <a:solidFill>
                  <a:srgbClr val="FF0000"/>
                </a:solidFill>
                <a:latin typeface="Arial" pitchFamily="34" charset="0"/>
                <a:cs typeface="Arial" pitchFamily="34" charset="0"/>
              </a:rPr>
              <a:t>Zeytin Kurdu önemli bir zeytin zararlısıdır. Değişik zamanlarda muhtelif bitki aksamlarında yaptığı zarar şekli ve derecesi ile dikkati çeker. Bu nedenle böceğin zeytin ağacındaki zararı 3’ e ayrılarak incelenir.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97346"/>
            <a:ext cx="9144000" cy="4247317"/>
          </a:xfrm>
          <a:prstGeom prst="rect">
            <a:avLst/>
          </a:prstGeom>
        </p:spPr>
        <p:txBody>
          <a:bodyPr wrap="square">
            <a:spAutoFit/>
          </a:bodyPr>
          <a:lstStyle/>
          <a:p>
            <a:r>
              <a:rPr lang="tr-TR" b="1" dirty="0" smtClean="0">
                <a:solidFill>
                  <a:srgbClr val="FF0000"/>
                </a:solidFill>
                <a:latin typeface="Arial" pitchFamily="34" charset="0"/>
                <a:cs typeface="Arial" pitchFamily="34" charset="0"/>
              </a:rPr>
              <a:t>Taze Sürgün ve Yapraklardaki Zararı </a:t>
            </a:r>
          </a:p>
          <a:p>
            <a:r>
              <a:rPr lang="tr-TR" dirty="0" smtClean="0">
                <a:solidFill>
                  <a:srgbClr val="FF0000"/>
                </a:solidFill>
                <a:latin typeface="Arial" pitchFamily="34" charset="0"/>
                <a:cs typeface="Arial" pitchFamily="34" charset="0"/>
              </a:rPr>
              <a:t>Mart sonu nisan başında kışlaktan çıkan erginler beslenmek amacıyla henüz çiçek ve meyve teşekkülünün olmadığı bu devrede genç sürgün ve taze yapraklarla beslenerek zararlı olurlar. </a:t>
            </a:r>
          </a:p>
          <a:p>
            <a:endParaRPr lang="tr-TR" dirty="0" smtClean="0">
              <a:solidFill>
                <a:srgbClr val="FF0000"/>
              </a:solidFill>
              <a:latin typeface="Arial" pitchFamily="34" charset="0"/>
              <a:cs typeface="Arial" pitchFamily="34" charset="0"/>
            </a:endParaRPr>
          </a:p>
          <a:p>
            <a:r>
              <a:rPr lang="tr-TR" b="1" dirty="0" smtClean="0">
                <a:solidFill>
                  <a:srgbClr val="FF0000"/>
                </a:solidFill>
                <a:latin typeface="Arial" pitchFamily="34" charset="0"/>
                <a:cs typeface="Arial" pitchFamily="34" charset="0"/>
              </a:rPr>
              <a:t>Çiçeklerdeki Zararı </a:t>
            </a:r>
          </a:p>
          <a:p>
            <a:r>
              <a:rPr lang="tr-TR" dirty="0" smtClean="0">
                <a:solidFill>
                  <a:srgbClr val="FF0000"/>
                </a:solidFill>
                <a:latin typeface="Arial" pitchFamily="34" charset="0"/>
                <a:cs typeface="Arial" pitchFamily="34" charset="0"/>
              </a:rPr>
              <a:t>Erginler beslenmelerini ve dolayısıyla zararlarını diğer bir </a:t>
            </a:r>
            <a:r>
              <a:rPr lang="tr-TR" dirty="0" err="1" smtClean="0">
                <a:solidFill>
                  <a:srgbClr val="FF0000"/>
                </a:solidFill>
                <a:latin typeface="Arial" pitchFamily="34" charset="0"/>
                <a:cs typeface="Arial" pitchFamily="34" charset="0"/>
              </a:rPr>
              <a:t>fenolojik</a:t>
            </a:r>
            <a:r>
              <a:rPr lang="tr-TR" dirty="0" smtClean="0">
                <a:solidFill>
                  <a:srgbClr val="FF0000"/>
                </a:solidFill>
                <a:latin typeface="Arial" pitchFamily="34" charset="0"/>
                <a:cs typeface="Arial" pitchFamily="34" charset="0"/>
              </a:rPr>
              <a:t> dönem olan çiçekte de devam ettirir. Zarar gören çiçek tomurcuğunun zamanla rengi değişir, açılamaz ve meyve bağlayamadan kuruyup dökülür. </a:t>
            </a:r>
          </a:p>
          <a:p>
            <a:endParaRPr lang="tr-TR" dirty="0" smtClean="0">
              <a:solidFill>
                <a:srgbClr val="FF0000"/>
              </a:solidFill>
              <a:latin typeface="Arial" pitchFamily="34" charset="0"/>
              <a:cs typeface="Arial" pitchFamily="34" charset="0"/>
            </a:endParaRPr>
          </a:p>
          <a:p>
            <a:r>
              <a:rPr lang="tr-TR" b="1" dirty="0" smtClean="0">
                <a:solidFill>
                  <a:srgbClr val="FF0000"/>
                </a:solidFill>
                <a:latin typeface="Arial" pitchFamily="34" charset="0"/>
                <a:cs typeface="Arial" pitchFamily="34" charset="0"/>
              </a:rPr>
              <a:t>Meyvelerdeki Zararı </a:t>
            </a:r>
          </a:p>
          <a:p>
            <a:r>
              <a:rPr lang="tr-TR" dirty="0" smtClean="0">
                <a:solidFill>
                  <a:srgbClr val="FF0000"/>
                </a:solidFill>
                <a:latin typeface="Arial" pitchFamily="34" charset="0"/>
                <a:cs typeface="Arial" pitchFamily="34" charset="0"/>
              </a:rPr>
              <a:t>Erginlerin en önemli zararı meyvelerde görülür. Leblebi kadar büyüdükten 1-1,5 cm boy alıncaya kadarki zamanda böceğin beslenmesi sonucu meyvelerde birçok yaralar belirir. Zarar görmüş meyveler gelişemez, buruşup kurur ve dökülmeye başlarlar. Kuruma esnasında yara yerlerinin kenarları kabarır ve ortası çökük karakteristik bir durum alır. </a:t>
            </a:r>
          </a:p>
        </p:txBody>
      </p:sp>
      <p:sp>
        <p:nvSpPr>
          <p:cNvPr id="6" name="5 Dikdörtgen"/>
          <p:cNvSpPr/>
          <p:nvPr/>
        </p:nvSpPr>
        <p:spPr>
          <a:xfrm>
            <a:off x="0" y="4149080"/>
            <a:ext cx="9144000" cy="923330"/>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Erginlerin meyvelerde yapmış olduğu bu zarar çok önemlidir ve gerçek ürün kaybına sebep olmaktadır.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166843"/>
            <a:ext cx="9144000" cy="3416320"/>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Zeytin kurdu, ufak bir sarsıntıda kendisini yere atar veya uçar. Güneşli havalarda çok hareketli ve çeviktir. Güneşsiz havalarda ise uyuşukturlar. Bu sebeple mart-nisan aylarından itibaren güneş doğmadan ağaçların altına çarşaf serilip, ağaçlar silkelenmeli ve düşen böcekler toplanıp imha edilmelidir. Temmuz, ağustos ve eylül aylarında da dibe dökülen zeytinler toplanarak imha edilmelidir.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Kimyasal Mücadele: </a:t>
            </a:r>
          </a:p>
          <a:p>
            <a:r>
              <a:rPr lang="tr-TR" b="1" dirty="0" smtClean="0">
                <a:latin typeface="Arial" pitchFamily="34" charset="0"/>
                <a:cs typeface="Arial" pitchFamily="34" charset="0"/>
              </a:rPr>
              <a:t>İlaçlama Zamanının Tespiti: </a:t>
            </a:r>
          </a:p>
          <a:p>
            <a:r>
              <a:rPr lang="tr-TR" dirty="0" smtClean="0">
                <a:solidFill>
                  <a:srgbClr val="FF0000"/>
                </a:solidFill>
                <a:latin typeface="Arial" pitchFamily="34" charset="0"/>
                <a:cs typeface="Arial" pitchFamily="34" charset="0"/>
              </a:rPr>
              <a:t>Yapılacak </a:t>
            </a:r>
            <a:r>
              <a:rPr lang="tr-TR" dirty="0" err="1" smtClean="0">
                <a:solidFill>
                  <a:srgbClr val="FF0000"/>
                </a:solidFill>
                <a:latin typeface="Arial" pitchFamily="34" charset="0"/>
                <a:cs typeface="Arial" pitchFamily="34" charset="0"/>
              </a:rPr>
              <a:t>sürveyler</a:t>
            </a:r>
            <a:r>
              <a:rPr lang="tr-TR" dirty="0" smtClean="0">
                <a:solidFill>
                  <a:srgbClr val="FF0000"/>
                </a:solidFill>
                <a:latin typeface="Arial" pitchFamily="34" charset="0"/>
                <a:cs typeface="Arial" pitchFamily="34" charset="0"/>
              </a:rPr>
              <a:t> sonucunda bir ergin dahi görülse hemen ilaçlamaya başlamak gerekir.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3000" y="0"/>
            <a:ext cx="9001000" cy="1323439"/>
          </a:xfrm>
          <a:prstGeom prst="rect">
            <a:avLst/>
          </a:prstGeom>
          <a:noFill/>
        </p:spPr>
        <p:txBody>
          <a:bodyPr wrap="square" rtlCol="0">
            <a:spAutoFit/>
          </a:bodyPr>
          <a:lstStyle/>
          <a:p>
            <a:r>
              <a:rPr lang="tr-TR" sz="8000" dirty="0" smtClean="0">
                <a:solidFill>
                  <a:schemeClr val="accent3">
                    <a:lumMod val="50000"/>
                  </a:schemeClr>
                </a:solidFill>
                <a:latin typeface="Arial Black" pitchFamily="34" charset="0"/>
              </a:rPr>
              <a:t>TEŞEKKÜRLER</a:t>
            </a:r>
            <a:endParaRPr lang="tr-TR" sz="8000" dirty="0">
              <a:solidFill>
                <a:schemeClr val="accent3">
                  <a:lumMod val="50000"/>
                </a:schemeClr>
              </a:solidFill>
              <a:latin typeface="Arial Black" pitchFamily="34" charset="0"/>
            </a:endParaRPr>
          </a:p>
        </p:txBody>
      </p:sp>
      <p:pic>
        <p:nvPicPr>
          <p:cNvPr id="50178" name="Picture 2" descr="http://www.olive.info.tr/wp-content/uploads/2014/07/zeytinyagi-resim105.jpg">
            <a:hlinkClick r:id="rId2"/>
          </p:cNvPr>
          <p:cNvPicPr>
            <a:picLocks noChangeAspect="1" noChangeArrowheads="1"/>
          </p:cNvPicPr>
          <p:nvPr/>
        </p:nvPicPr>
        <p:blipFill>
          <a:blip r:embed="rId3" cstate="print"/>
          <a:srcRect/>
          <a:stretch>
            <a:fillRect/>
          </a:stretch>
        </p:blipFill>
        <p:spPr bwMode="auto">
          <a:xfrm>
            <a:off x="0" y="1196752"/>
            <a:ext cx="9144000" cy="56612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10800000" flipV="1">
            <a:off x="323528" y="1460977"/>
            <a:ext cx="8568952" cy="1200329"/>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Kanserle bulaşık zeytinlikler iki yıl budama yapmaksızın yılda 4 defa ilaçlanır. İlkbahar ilaçlamasında %1’lik, diğer ilaçlamalarda %2’lik Bordo bulamacı kullanılır. İki yılın sonunda temmuz-ağustos aylarında budama yapılır.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7884368" cy="646331"/>
          </a:xfrm>
          <a:prstGeom prst="rect">
            <a:avLst/>
          </a:prstGeom>
        </p:spPr>
        <p:txBody>
          <a:bodyPr wrap="square">
            <a:spAutoFit/>
          </a:bodyPr>
          <a:lstStyle/>
          <a:p>
            <a:r>
              <a:rPr lang="tr-TR" b="1" dirty="0" smtClean="0">
                <a:latin typeface="Arial Black" pitchFamily="34" charset="0"/>
              </a:rPr>
              <a:t>ZEYTİN AĞAÇLARINDA VERTİSİLYUM SOLGUNLUĞU </a:t>
            </a:r>
          </a:p>
          <a:p>
            <a:r>
              <a:rPr lang="tr-TR" i="1" dirty="0" smtClean="0">
                <a:latin typeface="Arial Black" pitchFamily="34" charset="0"/>
              </a:rPr>
              <a:t>(</a:t>
            </a:r>
            <a:r>
              <a:rPr lang="tr-TR" i="1" dirty="0" err="1" smtClean="0">
                <a:latin typeface="Arial Black" pitchFamily="34" charset="0"/>
              </a:rPr>
              <a:t>Verticillium</a:t>
            </a:r>
            <a:r>
              <a:rPr lang="tr-TR" i="1" dirty="0" smtClean="0">
                <a:latin typeface="Arial Black" pitchFamily="34" charset="0"/>
              </a:rPr>
              <a:t> </a:t>
            </a:r>
            <a:r>
              <a:rPr lang="tr-TR" i="1" dirty="0" err="1" smtClean="0">
                <a:latin typeface="Arial Black" pitchFamily="34" charset="0"/>
              </a:rPr>
              <a:t>dahliae</a:t>
            </a:r>
            <a:r>
              <a:rPr lang="tr-TR" i="1" dirty="0" smtClean="0">
                <a:latin typeface="Arial Black" pitchFamily="34" charset="0"/>
              </a:rPr>
              <a:t>) </a:t>
            </a:r>
            <a:endParaRPr lang="tr-TR" dirty="0">
              <a:latin typeface="Arial Black" pitchFamily="34" charset="0"/>
            </a:endParaRPr>
          </a:p>
        </p:txBody>
      </p:sp>
      <p:sp>
        <p:nvSpPr>
          <p:cNvPr id="5" name="4 Dikdörtgen"/>
          <p:cNvSpPr/>
          <p:nvPr/>
        </p:nvSpPr>
        <p:spPr>
          <a:xfrm>
            <a:off x="0" y="908720"/>
            <a:ext cx="8964488" cy="2031325"/>
          </a:xfrm>
          <a:prstGeom prst="rect">
            <a:avLst/>
          </a:prstGeom>
        </p:spPr>
        <p:txBody>
          <a:bodyPr wrap="square">
            <a:spAutoFit/>
          </a:bodyPr>
          <a:lstStyle/>
          <a:p>
            <a:r>
              <a:rPr lang="tr-TR" b="1" dirty="0" smtClean="0">
                <a:latin typeface="Arial" pitchFamily="34" charset="0"/>
                <a:cs typeface="Arial" pitchFamily="34" charset="0"/>
              </a:rPr>
              <a:t>Hastalık Belirtisi </a:t>
            </a:r>
          </a:p>
          <a:p>
            <a:r>
              <a:rPr lang="tr-TR" dirty="0" smtClean="0">
                <a:latin typeface="Arial" pitchFamily="34" charset="0"/>
                <a:cs typeface="Arial" pitchFamily="34" charset="0"/>
              </a:rPr>
              <a:t>Hastalığın </a:t>
            </a:r>
            <a:r>
              <a:rPr lang="tr-TR" dirty="0" smtClean="0">
                <a:solidFill>
                  <a:srgbClr val="FF0000"/>
                </a:solidFill>
                <a:latin typeface="Arial" pitchFamily="34" charset="0"/>
                <a:cs typeface="Arial" pitchFamily="34" charset="0"/>
              </a:rPr>
              <a:t>ani ve yavaş </a:t>
            </a:r>
            <a:r>
              <a:rPr lang="tr-TR" dirty="0" smtClean="0">
                <a:latin typeface="Arial" pitchFamily="34" charset="0"/>
                <a:cs typeface="Arial" pitchFamily="34" charset="0"/>
              </a:rPr>
              <a:t>solgunluk olmak üzere 2 tip belirtisi bulunmaktadır. </a:t>
            </a:r>
          </a:p>
          <a:p>
            <a:r>
              <a:rPr lang="tr-TR" b="1" dirty="0" smtClean="0">
                <a:solidFill>
                  <a:srgbClr val="FF0000"/>
                </a:solidFill>
                <a:latin typeface="Arial" pitchFamily="34" charset="0"/>
                <a:cs typeface="Arial" pitchFamily="34" charset="0"/>
              </a:rPr>
              <a:t>Ani solgunluk: Bu durum kış sonundan erken ilkbahara kadar görülür. Sürgün ve dallar aniden kurur. Bu belirtiler ağacın tek bir yönünde veya daha fazla yönde olabilir. </a:t>
            </a:r>
          </a:p>
          <a:p>
            <a:r>
              <a:rPr lang="tr-TR" dirty="0" smtClean="0">
                <a:latin typeface="Arial" pitchFamily="34" charset="0"/>
                <a:cs typeface="Arial" pitchFamily="34" charset="0"/>
              </a:rPr>
              <a:t>Kabuk dokusu erguvan rengine döner. Böyle bir dalın kabuğunun altından boyuna kesitler alındığında iletim demetleri koyu kestane renge dönüştüğü görülür. </a:t>
            </a:r>
          </a:p>
        </p:txBody>
      </p:sp>
      <p:sp>
        <p:nvSpPr>
          <p:cNvPr id="6" name="5 Dikdörtgen"/>
          <p:cNvSpPr/>
          <p:nvPr/>
        </p:nvSpPr>
        <p:spPr>
          <a:xfrm>
            <a:off x="0" y="2996952"/>
            <a:ext cx="8892480" cy="3416320"/>
          </a:xfrm>
          <a:prstGeom prst="rect">
            <a:avLst/>
          </a:prstGeom>
        </p:spPr>
        <p:txBody>
          <a:bodyPr wrap="square">
            <a:spAutoFit/>
          </a:bodyPr>
          <a:lstStyle/>
          <a:p>
            <a:endParaRPr lang="tr-TR" dirty="0" smtClean="0"/>
          </a:p>
          <a:p>
            <a:r>
              <a:rPr lang="tr-TR" dirty="0" smtClean="0">
                <a:latin typeface="Arial" pitchFamily="34" charset="0"/>
                <a:cs typeface="Arial" pitchFamily="34" charset="0"/>
              </a:rPr>
              <a:t>Hastalıklı ağaçların sürgün ve dalları kuruyarak ölür. </a:t>
            </a:r>
          </a:p>
          <a:p>
            <a:r>
              <a:rPr lang="tr-TR" dirty="0" smtClean="0">
                <a:latin typeface="Arial" pitchFamily="34" charset="0"/>
                <a:cs typeface="Arial" pitchFamily="34" charset="0"/>
              </a:rPr>
              <a:t>• Yapraklar yeşilimsi renklerini kaybederek açık kahverengine döner ve orta damar boyunca geriye doğru kıvrılır. </a:t>
            </a:r>
          </a:p>
          <a:p>
            <a:r>
              <a:rPr lang="tr-TR" b="1" dirty="0" smtClean="0">
                <a:latin typeface="Arial" pitchFamily="34" charset="0"/>
                <a:cs typeface="Arial" pitchFamily="34" charset="0"/>
              </a:rPr>
              <a:t>• </a:t>
            </a:r>
            <a:r>
              <a:rPr lang="tr-TR" b="1" dirty="0" smtClean="0">
                <a:solidFill>
                  <a:srgbClr val="FF0000"/>
                </a:solidFill>
                <a:latin typeface="Arial" pitchFamily="34" charset="0"/>
                <a:cs typeface="Arial" pitchFamily="34" charset="0"/>
              </a:rPr>
              <a:t>Yavaş solgunluk: İlkbaharda görülmeye başlar. Çiçeklerdeki belirtiler yapraklardan önce ortaya çıkar. Hastalık çiçeklenme döneminin başında olursa çiçekler dökülebilir. Mumyalaşan çiçek tomurcukları kahverengileşerek ölür ve ağaçta asılı kalır. </a:t>
            </a:r>
          </a:p>
          <a:p>
            <a:r>
              <a:rPr lang="tr-TR" dirty="0" smtClean="0">
                <a:latin typeface="Arial" pitchFamily="34" charset="0"/>
                <a:cs typeface="Arial" pitchFamily="34" charset="0"/>
              </a:rPr>
              <a:t>• Hastalıklı dallardaki yapraklar önce mat yeşil renklidir. Uç yapraklar dışındakiler kurumadan dökülür. </a:t>
            </a:r>
          </a:p>
          <a:p>
            <a:r>
              <a:rPr lang="tr-TR" dirty="0" smtClean="0">
                <a:latin typeface="Arial" pitchFamily="34" charset="0"/>
                <a:cs typeface="Arial" pitchFamily="34" charset="0"/>
              </a:rPr>
              <a:t>• Hastalıklı sürgünlerde iletim demetleri koyu kahverengidir. </a:t>
            </a:r>
          </a:p>
          <a:p>
            <a:r>
              <a:rPr lang="tr-TR" dirty="0" smtClean="0">
                <a:latin typeface="Arial" pitchFamily="34" charset="0"/>
                <a:cs typeface="Arial" pitchFamily="34" charset="0"/>
              </a:rPr>
              <a:t>• Hastalık zeytin ağaçlarında verim düşüklüğü ve ölüme neden olmaktadır.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260648"/>
            <a:ext cx="3816424" cy="364824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9512" y="3573016"/>
            <a:ext cx="3871150" cy="3024336"/>
          </a:xfrm>
          <a:prstGeom prst="rect">
            <a:avLst/>
          </a:prstGeom>
          <a:noFill/>
          <a:ln w="9525">
            <a:noFill/>
            <a:miter lim="800000"/>
            <a:headEnd/>
            <a:tailEnd/>
          </a:ln>
        </p:spPr>
      </p:pic>
      <p:sp>
        <p:nvSpPr>
          <p:cNvPr id="4" name="3 Dikdörtgen"/>
          <p:cNvSpPr/>
          <p:nvPr/>
        </p:nvSpPr>
        <p:spPr>
          <a:xfrm>
            <a:off x="4283968" y="0"/>
            <a:ext cx="4572000" cy="2585323"/>
          </a:xfrm>
          <a:prstGeom prst="rect">
            <a:avLst/>
          </a:prstGeom>
        </p:spPr>
        <p:txBody>
          <a:bodyPr>
            <a:spAutoFit/>
          </a:bodyPr>
          <a:lstStyle/>
          <a:p>
            <a:r>
              <a:rPr lang="tr-TR" b="1" dirty="0" smtClean="0">
                <a:latin typeface="Arial" pitchFamily="34" charset="0"/>
                <a:cs typeface="Arial" pitchFamily="34" charset="0"/>
              </a:rPr>
              <a:t>Hastalığın Görüldüğü Bitkiler: </a:t>
            </a:r>
          </a:p>
          <a:p>
            <a:r>
              <a:rPr lang="tr-TR" dirty="0" smtClean="0">
                <a:latin typeface="Arial" pitchFamily="34" charset="0"/>
                <a:cs typeface="Arial" pitchFamily="34" charset="0"/>
              </a:rPr>
              <a:t>Zeytin, sert çekirdekli meyve türleri, badem, antepfıstığı, asma, </a:t>
            </a:r>
            <a:r>
              <a:rPr lang="tr-TR" dirty="0" err="1" smtClean="0">
                <a:latin typeface="Arial" pitchFamily="34" charset="0"/>
                <a:cs typeface="Arial" pitchFamily="34" charset="0"/>
              </a:rPr>
              <a:t>berberis</a:t>
            </a:r>
            <a:r>
              <a:rPr lang="tr-TR" dirty="0" smtClean="0">
                <a:latin typeface="Arial" pitchFamily="34" charset="0"/>
                <a:cs typeface="Arial" pitchFamily="34" charset="0"/>
              </a:rPr>
              <a:t>, akçaağaç, atkestanesi, karaağaç, böğürtlen, karpuz, çilek, pamuk, bamya, şerbetçiotu, domates, biber, patlıcan, ayçiçeği, begonya, gül, yabancı otlar başta olmak üzere çok geniş bir konukçu dizisi vardır. </a:t>
            </a:r>
          </a:p>
        </p:txBody>
      </p:sp>
      <p:sp>
        <p:nvSpPr>
          <p:cNvPr id="5" name="4 Dikdörtgen"/>
          <p:cNvSpPr/>
          <p:nvPr/>
        </p:nvSpPr>
        <p:spPr>
          <a:xfrm>
            <a:off x="4067944" y="2610683"/>
            <a:ext cx="5076056" cy="3416320"/>
          </a:xfrm>
          <a:prstGeom prst="rect">
            <a:avLst/>
          </a:prstGeom>
        </p:spPr>
        <p:txBody>
          <a:bodyPr wrap="square">
            <a:spAutoFit/>
          </a:bodyPr>
          <a:lstStyle/>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r>
              <a:rPr lang="tr-TR" dirty="0" smtClean="0">
                <a:solidFill>
                  <a:srgbClr val="FF0000"/>
                </a:solidFill>
                <a:latin typeface="Arial" pitchFamily="34" charset="0"/>
                <a:cs typeface="Arial" pitchFamily="34" charset="0"/>
              </a:rPr>
              <a:t>Sağlıklı üretim materyali kullanılmalı</a:t>
            </a:r>
            <a:r>
              <a:rPr lang="tr-TR" dirty="0" smtClean="0">
                <a:latin typeface="Arial" pitchFamily="34" charset="0"/>
                <a:cs typeface="Arial" pitchFamily="34" charset="0"/>
              </a:rPr>
              <a:t>, </a:t>
            </a:r>
          </a:p>
          <a:p>
            <a:r>
              <a:rPr lang="tr-TR" dirty="0" smtClean="0">
                <a:latin typeface="Arial" pitchFamily="34" charset="0"/>
                <a:cs typeface="Arial" pitchFamily="34" charset="0"/>
              </a:rPr>
              <a:t>Daha önce hastalığın görülmediği alanlarda zeytinlik tesis edilmelidir. Ancak hastalığın konukçusu olan bitkilerin tarımının yapıldığı yerlerde yetiştiricilik yapılacaksa bu topraklarda </a:t>
            </a:r>
            <a:r>
              <a:rPr lang="tr-TR" dirty="0" smtClean="0">
                <a:solidFill>
                  <a:srgbClr val="FF0000"/>
                </a:solidFill>
                <a:latin typeface="Arial" pitchFamily="34" charset="0"/>
                <a:cs typeface="Arial" pitchFamily="34" charset="0"/>
              </a:rPr>
              <a:t>en az 2 yıl V.</a:t>
            </a:r>
            <a:r>
              <a:rPr lang="tr-TR" dirty="0" err="1" smtClean="0">
                <a:solidFill>
                  <a:srgbClr val="FF0000"/>
                </a:solidFill>
                <a:latin typeface="Arial" pitchFamily="34" charset="0"/>
                <a:cs typeface="Arial" pitchFamily="34" charset="0"/>
              </a:rPr>
              <a:t>dahliae’nin</a:t>
            </a:r>
            <a:r>
              <a:rPr lang="tr-TR" dirty="0" smtClean="0">
                <a:solidFill>
                  <a:srgbClr val="FF0000"/>
                </a:solidFill>
                <a:latin typeface="Arial" pitchFamily="34" charset="0"/>
                <a:cs typeface="Arial" pitchFamily="34" charset="0"/>
              </a:rPr>
              <a:t> konukçusu olmayan arpa, yulaf, buğday gibi tahıllar yetiştirildikten sonra zeytinlik tesis edilmelidir. </a:t>
            </a:r>
          </a:p>
          <a:p>
            <a:r>
              <a:rPr lang="tr-TR" dirty="0" smtClean="0">
                <a:solidFill>
                  <a:srgbClr val="FF0000"/>
                </a:solidFill>
                <a:latin typeface="Arial" pitchFamily="34" charset="0"/>
                <a:cs typeface="Arial" pitchFamily="34" charset="0"/>
              </a:rPr>
              <a:t>Toprak işleme yüzeysel ve ağacın taç izdüşümüne girmeden yapılmalıdır.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836712"/>
            <a:ext cx="8640960" cy="2585323"/>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Aşırı sulama </a:t>
            </a:r>
            <a:r>
              <a:rPr lang="tr-TR" dirty="0" smtClean="0">
                <a:latin typeface="Arial" pitchFamily="34" charset="0"/>
                <a:cs typeface="Arial" pitchFamily="34" charset="0"/>
              </a:rPr>
              <a:t>ve salma sulama yapılmamalıdır. </a:t>
            </a:r>
          </a:p>
          <a:p>
            <a:r>
              <a:rPr lang="tr-TR" dirty="0" smtClean="0">
                <a:latin typeface="Arial" pitchFamily="34" charset="0"/>
                <a:cs typeface="Arial" pitchFamily="34" charset="0"/>
              </a:rPr>
              <a:t>• Zeytin bahçelerinde hastalığın bulaşma ve taşınma riskini arttırdığı için kesinlikle </a:t>
            </a:r>
            <a:r>
              <a:rPr lang="tr-TR" dirty="0" smtClean="0">
                <a:solidFill>
                  <a:srgbClr val="FF0000"/>
                </a:solidFill>
                <a:latin typeface="Arial" pitchFamily="34" charset="0"/>
                <a:cs typeface="Arial" pitchFamily="34" charset="0"/>
              </a:rPr>
              <a:t>ara tarım yapılmamalı, yabancı otlarla da mücadele </a:t>
            </a:r>
            <a:r>
              <a:rPr lang="tr-TR" dirty="0" smtClean="0">
                <a:latin typeface="Arial" pitchFamily="34" charset="0"/>
                <a:cs typeface="Arial" pitchFamily="34" charset="0"/>
              </a:rPr>
              <a:t>edilmelidir. </a:t>
            </a:r>
          </a:p>
          <a:p>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Hastalıklı sürgünler budanmalı, yapraklar dökülmeden önce budama tamamlanmalı ve budama artıkları bahçeden uzaklaştırılmalıdır. Budama aletleri %10’luk çamaşır suyu ile dezenfekte edilmelidir. </a:t>
            </a:r>
          </a:p>
          <a:p>
            <a:r>
              <a:rPr lang="tr-TR" dirty="0" smtClean="0">
                <a:latin typeface="Arial" pitchFamily="34" charset="0"/>
                <a:cs typeface="Arial" pitchFamily="34" charset="0"/>
              </a:rPr>
              <a:t>• Ayrıca hastalık etmeninin topraktaki yoğunluğunu azaltmak için </a:t>
            </a:r>
            <a:r>
              <a:rPr lang="tr-TR" dirty="0" err="1" smtClean="0">
                <a:latin typeface="Arial" pitchFamily="34" charset="0"/>
                <a:cs typeface="Arial" pitchFamily="34" charset="0"/>
              </a:rPr>
              <a:t>solarizasyon</a:t>
            </a:r>
            <a:r>
              <a:rPr lang="tr-TR" dirty="0" smtClean="0">
                <a:latin typeface="Arial" pitchFamily="34" charset="0"/>
                <a:cs typeface="Arial" pitchFamily="34" charset="0"/>
              </a:rPr>
              <a:t> uygulanabilir. </a:t>
            </a:r>
          </a:p>
        </p:txBody>
      </p:sp>
      <p:sp>
        <p:nvSpPr>
          <p:cNvPr id="5" name="4 Dikdörtgen"/>
          <p:cNvSpPr/>
          <p:nvPr/>
        </p:nvSpPr>
        <p:spPr>
          <a:xfrm>
            <a:off x="0" y="3717032"/>
            <a:ext cx="8964488" cy="646331"/>
          </a:xfrm>
          <a:prstGeom prst="rect">
            <a:avLst/>
          </a:prstGeom>
        </p:spPr>
        <p:txBody>
          <a:bodyPr wrap="square">
            <a:spAutoFit/>
          </a:bodyPr>
          <a:lstStyle/>
          <a:p>
            <a:r>
              <a:rPr lang="tr-TR" b="1" dirty="0" smtClean="0">
                <a:latin typeface="Arial" pitchFamily="34" charset="0"/>
                <a:cs typeface="Arial" pitchFamily="34" charset="0"/>
              </a:rPr>
              <a:t>Kimyasal Mücadele: </a:t>
            </a:r>
          </a:p>
          <a:p>
            <a:r>
              <a:rPr lang="tr-TR" dirty="0" smtClean="0">
                <a:latin typeface="Arial" pitchFamily="34" charset="0"/>
                <a:cs typeface="Arial" pitchFamily="34" charset="0"/>
              </a:rPr>
              <a:t>Bu hastalığa karşı etkili bir kimyasal mücadele yöntemi yoktur. </a:t>
            </a:r>
            <a:endParaRPr lang="tr-TR" dirty="0">
              <a:latin typeface="Arial" pitchFamily="34" charset="0"/>
              <a:cs typeface="Arial" pitchFamily="34" charset="0"/>
            </a:endParaRPr>
          </a:p>
        </p:txBody>
      </p:sp>
      <p:sp>
        <p:nvSpPr>
          <p:cNvPr id="6" name="5 Dikdörtgen"/>
          <p:cNvSpPr/>
          <p:nvPr/>
        </p:nvSpPr>
        <p:spPr>
          <a:xfrm>
            <a:off x="0" y="548680"/>
            <a:ext cx="8496944" cy="646331"/>
          </a:xfrm>
          <a:prstGeom prst="rect">
            <a:avLst/>
          </a:prstGeom>
        </p:spPr>
        <p:txBody>
          <a:bodyPr wrap="square">
            <a:spAutoFit/>
          </a:bodyPr>
          <a:lstStyle/>
          <a:p>
            <a:r>
              <a:rPr lang="tr-TR" dirty="0" smtClean="0">
                <a:solidFill>
                  <a:srgbClr val="FF0000"/>
                </a:solidFill>
                <a:latin typeface="Arial" pitchFamily="34" charset="0"/>
                <a:cs typeface="Arial" pitchFamily="34" charset="0"/>
              </a:rPr>
              <a:t>Gübreleme yaprak ve toprak analiz </a:t>
            </a:r>
            <a:r>
              <a:rPr lang="tr-TR" dirty="0" smtClean="0">
                <a:latin typeface="Arial" pitchFamily="34" charset="0"/>
                <a:cs typeface="Arial" pitchFamily="34" charset="0"/>
              </a:rPr>
              <a:t>sonuçlarına göre yapılmalıdır. Aşırı </a:t>
            </a:r>
            <a:r>
              <a:rPr lang="tr-TR" dirty="0" smtClean="0">
                <a:solidFill>
                  <a:srgbClr val="FF0000"/>
                </a:solidFill>
                <a:latin typeface="Arial" pitchFamily="34" charset="0"/>
                <a:cs typeface="Arial" pitchFamily="34" charset="0"/>
              </a:rPr>
              <a:t>azotlu</a:t>
            </a:r>
            <a:r>
              <a:rPr lang="tr-TR" dirty="0" smtClean="0">
                <a:latin typeface="Arial" pitchFamily="34" charset="0"/>
                <a:cs typeface="Arial" pitchFamily="34" charset="0"/>
              </a:rPr>
              <a:t> gübrelemeden kaçınılmalıdır.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8784976" cy="646331"/>
          </a:xfrm>
          <a:prstGeom prst="rect">
            <a:avLst/>
          </a:prstGeom>
        </p:spPr>
        <p:txBody>
          <a:bodyPr wrap="square">
            <a:spAutoFit/>
          </a:bodyPr>
          <a:lstStyle/>
          <a:p>
            <a:r>
              <a:rPr lang="tr-TR" b="1" dirty="0" smtClean="0">
                <a:latin typeface="Arial Black" pitchFamily="34" charset="0"/>
              </a:rPr>
              <a:t>ZEYTİNLERDE HALKALI LEKE HASTALIĞI </a:t>
            </a:r>
          </a:p>
          <a:p>
            <a:r>
              <a:rPr lang="tr-TR" i="1" dirty="0" smtClean="0">
                <a:latin typeface="Arial Black" pitchFamily="34" charset="0"/>
              </a:rPr>
              <a:t>(</a:t>
            </a:r>
            <a:r>
              <a:rPr lang="tr-TR" i="1" dirty="0" err="1" smtClean="0">
                <a:latin typeface="Arial Black" pitchFamily="34" charset="0"/>
              </a:rPr>
              <a:t>Spilocaea</a:t>
            </a:r>
            <a:r>
              <a:rPr lang="tr-TR" i="1" dirty="0" smtClean="0">
                <a:latin typeface="Arial Black" pitchFamily="34" charset="0"/>
              </a:rPr>
              <a:t> </a:t>
            </a:r>
            <a:r>
              <a:rPr lang="tr-TR" i="1" dirty="0" err="1" smtClean="0">
                <a:latin typeface="Arial Black" pitchFamily="34" charset="0"/>
              </a:rPr>
              <a:t>oleaginea</a:t>
            </a:r>
            <a:r>
              <a:rPr lang="tr-TR" i="1" dirty="0" smtClean="0">
                <a:latin typeface="Arial Black" pitchFamily="34" charset="0"/>
              </a:rPr>
              <a:t>=</a:t>
            </a:r>
            <a:r>
              <a:rPr lang="tr-TR" i="1" dirty="0" err="1" smtClean="0">
                <a:latin typeface="Arial Black" pitchFamily="34" charset="0"/>
              </a:rPr>
              <a:t>Cycloconium</a:t>
            </a:r>
            <a:r>
              <a:rPr lang="tr-TR" i="1" dirty="0" smtClean="0">
                <a:latin typeface="Arial Black" pitchFamily="34" charset="0"/>
              </a:rPr>
              <a:t> </a:t>
            </a:r>
            <a:r>
              <a:rPr lang="tr-TR" i="1" dirty="0" err="1" smtClean="0">
                <a:latin typeface="Arial Black" pitchFamily="34" charset="0"/>
              </a:rPr>
              <a:t>oleaginum</a:t>
            </a:r>
            <a:r>
              <a:rPr lang="tr-TR" i="1" dirty="0" smtClean="0">
                <a:latin typeface="Arial Black" pitchFamily="34" charset="0"/>
              </a:rPr>
              <a:t>) </a:t>
            </a:r>
            <a:endParaRPr lang="tr-TR" dirty="0">
              <a:latin typeface="Arial Black" pitchFamily="34" charset="0"/>
            </a:endParaRPr>
          </a:p>
        </p:txBody>
      </p:sp>
      <p:sp>
        <p:nvSpPr>
          <p:cNvPr id="5" name="4 Dikdörtgen"/>
          <p:cNvSpPr/>
          <p:nvPr/>
        </p:nvSpPr>
        <p:spPr>
          <a:xfrm>
            <a:off x="251520" y="980728"/>
            <a:ext cx="2044149" cy="369332"/>
          </a:xfrm>
          <a:prstGeom prst="rect">
            <a:avLst/>
          </a:prstGeom>
        </p:spPr>
        <p:txBody>
          <a:bodyPr wrap="none">
            <a:spAutoFit/>
          </a:bodyPr>
          <a:lstStyle/>
          <a:p>
            <a:r>
              <a:rPr lang="tr-TR" b="1" dirty="0" smtClean="0">
                <a:latin typeface="Arial" pitchFamily="34" charset="0"/>
                <a:cs typeface="Arial" pitchFamily="34" charset="0"/>
              </a:rPr>
              <a:t>Hastalık Belirtisi </a:t>
            </a:r>
            <a:endParaRPr lang="tr-TR"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51520" y="1484784"/>
            <a:ext cx="4447002" cy="34758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9992" y="1484784"/>
            <a:ext cx="4427984" cy="346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332656"/>
            <a:ext cx="8640960" cy="1754326"/>
          </a:xfrm>
          <a:prstGeom prst="rect">
            <a:avLst/>
          </a:prstGeom>
        </p:spPr>
        <p:txBody>
          <a:bodyPr wrap="square">
            <a:spAutoFit/>
          </a:bodyPr>
          <a:lstStyle/>
          <a:p>
            <a:endParaRPr lang="tr-TR" dirty="0" smtClean="0"/>
          </a:p>
          <a:p>
            <a:r>
              <a:rPr lang="tr-TR" dirty="0" smtClean="0">
                <a:solidFill>
                  <a:srgbClr val="FF0000"/>
                </a:solidFill>
                <a:latin typeface="Arial" pitchFamily="34" charset="0"/>
                <a:cs typeface="Arial" pitchFamily="34" charset="0"/>
              </a:rPr>
              <a:t>İlk belirtiler ilkbaharda yaprak üst yüzeyinde görülen siyahımsı-gri renkte yuvarlak nokta şeklindeki lekelerdir. </a:t>
            </a:r>
            <a:r>
              <a:rPr lang="tr-TR" dirty="0" smtClean="0">
                <a:latin typeface="Arial" pitchFamily="34" charset="0"/>
                <a:cs typeface="Arial" pitchFamily="34" charset="0"/>
              </a:rPr>
              <a:t>Bu noktaların olduğu yerde renk açılır, etrafında açık renkli bir halka oluşur. Bunu dıştan ikinci bir halka çevirir. Bu görünüm nedeni ile hastalığa halkalı leke denmektedir. </a:t>
            </a:r>
            <a:r>
              <a:rPr lang="tr-TR" dirty="0" smtClean="0">
                <a:solidFill>
                  <a:srgbClr val="FF0000"/>
                </a:solidFill>
                <a:latin typeface="Arial" pitchFamily="34" charset="0"/>
                <a:cs typeface="Arial" pitchFamily="34" charset="0"/>
              </a:rPr>
              <a:t>Hastalıklı yapraklar dökülür</a:t>
            </a:r>
            <a:r>
              <a:rPr lang="tr-TR" dirty="0" smtClean="0">
                <a:latin typeface="Arial" pitchFamily="34" charset="0"/>
                <a:cs typeface="Arial" pitchFamily="34" charset="0"/>
              </a:rPr>
              <a:t>. Bu da verim azalmasına ve erken meyve dökümüne yol açar. </a:t>
            </a:r>
          </a:p>
        </p:txBody>
      </p:sp>
      <p:sp>
        <p:nvSpPr>
          <p:cNvPr id="5" name="4 Dikdörtgen"/>
          <p:cNvSpPr/>
          <p:nvPr/>
        </p:nvSpPr>
        <p:spPr>
          <a:xfrm>
            <a:off x="251520" y="2274838"/>
            <a:ext cx="8640960" cy="2308324"/>
          </a:xfrm>
          <a:prstGeom prst="rect">
            <a:avLst/>
          </a:prstGeom>
        </p:spPr>
        <p:txBody>
          <a:bodyPr wrap="square">
            <a:spAutoFit/>
          </a:bodyPr>
          <a:lstStyle/>
          <a:p>
            <a:r>
              <a:rPr lang="tr-TR" b="1" dirty="0" smtClean="0">
                <a:latin typeface="Arial" pitchFamily="34" charset="0"/>
                <a:cs typeface="Arial" pitchFamily="34" charset="0"/>
              </a:rPr>
              <a:t>Hastalığın Görüldüğü Bitkiler: </a:t>
            </a:r>
          </a:p>
          <a:p>
            <a:r>
              <a:rPr lang="tr-TR" dirty="0" smtClean="0">
                <a:latin typeface="Arial" pitchFamily="34" charset="0"/>
                <a:cs typeface="Arial" pitchFamily="34" charset="0"/>
              </a:rPr>
              <a:t>Zeytin ve yabani zeytin ağaçlarıdır. </a:t>
            </a:r>
          </a:p>
          <a:p>
            <a:endParaRPr lang="tr-TR" dirty="0" smtClean="0">
              <a:latin typeface="Arial" pitchFamily="34" charset="0"/>
              <a:cs typeface="Arial" pitchFamily="34" charset="0"/>
            </a:endParaRPr>
          </a:p>
          <a:p>
            <a:r>
              <a:rPr lang="tr-TR" b="1" dirty="0" smtClean="0">
                <a:latin typeface="Arial" pitchFamily="34" charset="0"/>
                <a:cs typeface="Arial" pitchFamily="34" charset="0"/>
              </a:rPr>
              <a:t>Mücadele Yöntemleri: </a:t>
            </a:r>
          </a:p>
          <a:p>
            <a:r>
              <a:rPr lang="tr-TR" b="1" dirty="0" smtClean="0">
                <a:latin typeface="Arial" pitchFamily="34" charset="0"/>
                <a:cs typeface="Arial" pitchFamily="34" charset="0"/>
              </a:rPr>
              <a:t>Kültürel Önlemler: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Taban arazide</a:t>
            </a:r>
            <a:r>
              <a:rPr lang="tr-TR" dirty="0" smtClean="0">
                <a:solidFill>
                  <a:srgbClr val="FF0000"/>
                </a:solidFill>
                <a:latin typeface="Arial" pitchFamily="34" charset="0"/>
                <a:cs typeface="Arial" pitchFamily="34" charset="0"/>
              </a:rPr>
              <a:t>, ağır su tutan topraklarda zeytinlik tesis edilmemeli </a:t>
            </a:r>
            <a:r>
              <a:rPr lang="tr-TR" dirty="0" smtClean="0">
                <a:latin typeface="Arial" pitchFamily="34" charset="0"/>
                <a:cs typeface="Arial" pitchFamily="34" charset="0"/>
              </a:rPr>
              <a:t>drenaj kanalları açılmalıdır</a:t>
            </a:r>
          </a:p>
        </p:txBody>
      </p:sp>
      <p:sp>
        <p:nvSpPr>
          <p:cNvPr id="6" name="5 Dikdörtgen"/>
          <p:cNvSpPr/>
          <p:nvPr/>
        </p:nvSpPr>
        <p:spPr>
          <a:xfrm>
            <a:off x="251520" y="4293096"/>
            <a:ext cx="8496944" cy="1754326"/>
          </a:xfrm>
          <a:prstGeom prst="rect">
            <a:avLst/>
          </a:prstGeom>
        </p:spPr>
        <p:txBody>
          <a:bodyPr wrap="square">
            <a:spAutoFit/>
          </a:bodyPr>
          <a:lstStyle/>
          <a:p>
            <a:endParaRPr lang="tr-TR" dirty="0" smtClean="0"/>
          </a:p>
          <a:p>
            <a:r>
              <a:rPr lang="tr-TR" dirty="0" smtClean="0">
                <a:latin typeface="Arial" pitchFamily="34" charset="0"/>
                <a:cs typeface="Arial" pitchFamily="34" charset="0"/>
              </a:rPr>
              <a:t>Gübreleme ve sulama tekniğine uygun olarak yapılmalı, </a:t>
            </a:r>
            <a:r>
              <a:rPr lang="tr-TR" dirty="0" smtClean="0">
                <a:solidFill>
                  <a:srgbClr val="FF0000"/>
                </a:solidFill>
                <a:latin typeface="Arial" pitchFamily="34" charset="0"/>
                <a:cs typeface="Arial" pitchFamily="34" charset="0"/>
              </a:rPr>
              <a:t>aşırı azotlu gübre </a:t>
            </a:r>
            <a:r>
              <a:rPr lang="tr-TR" dirty="0" smtClean="0">
                <a:latin typeface="Arial" pitchFamily="34" charset="0"/>
                <a:cs typeface="Arial" pitchFamily="34" charset="0"/>
              </a:rPr>
              <a:t>kullanılmamalıdır. </a:t>
            </a:r>
          </a:p>
          <a:p>
            <a:r>
              <a:rPr lang="tr-TR" dirty="0" smtClean="0">
                <a:latin typeface="Arial" pitchFamily="34" charset="0"/>
                <a:cs typeface="Arial" pitchFamily="34" charset="0"/>
              </a:rPr>
              <a:t> Ağaçlar havalanacak ve </a:t>
            </a:r>
            <a:r>
              <a:rPr lang="tr-TR" dirty="0" smtClean="0">
                <a:solidFill>
                  <a:srgbClr val="FF0000"/>
                </a:solidFill>
                <a:latin typeface="Arial" pitchFamily="34" charset="0"/>
                <a:cs typeface="Arial" pitchFamily="34" charset="0"/>
              </a:rPr>
              <a:t>ışık alacak şekilde budanmalı</a:t>
            </a:r>
            <a:r>
              <a:rPr lang="tr-TR" dirty="0" smtClean="0">
                <a:latin typeface="Arial" pitchFamily="34" charset="0"/>
                <a:cs typeface="Arial" pitchFamily="34" charset="0"/>
              </a:rPr>
              <a:t>, kuru dal ve dalcıklar budanarak temizlenmelidir. </a:t>
            </a:r>
          </a:p>
          <a:p>
            <a:r>
              <a:rPr lang="tr-TR" dirty="0" smtClean="0">
                <a:solidFill>
                  <a:srgbClr val="FF0000"/>
                </a:solidFill>
                <a:latin typeface="Arial" pitchFamily="34" charset="0"/>
                <a:cs typeface="Arial" pitchFamily="34" charset="0"/>
              </a:rPr>
              <a:t> Yere dökülen lekeli yapraklar toplanıp yakılmalı veya sürülerek gömülmelidir</a:t>
            </a:r>
            <a:r>
              <a:rPr lang="tr-TR"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4249</Words>
  <Application>Microsoft Office PowerPoint</Application>
  <PresentationFormat>Ekran Gösterisi (4:3)</PresentationFormat>
  <Paragraphs>313</Paragraphs>
  <Slides>38</Slides>
  <Notes>1</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tarimdairesi</dc:creator>
  <cp:lastModifiedBy>TDL</cp:lastModifiedBy>
  <cp:revision>53</cp:revision>
  <dcterms:created xsi:type="dcterms:W3CDTF">2016-07-14T06:42:39Z</dcterms:created>
  <dcterms:modified xsi:type="dcterms:W3CDTF">2016-08-03T16:41:18Z</dcterms:modified>
</cp:coreProperties>
</file>