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93" r:id="rId7"/>
    <p:sldId id="295" r:id="rId8"/>
    <p:sldId id="297" r:id="rId9"/>
    <p:sldId id="299" r:id="rId10"/>
    <p:sldId id="270" r:id="rId11"/>
    <p:sldId id="303" r:id="rId12"/>
    <p:sldId id="271" r:id="rId13"/>
    <p:sldId id="264" r:id="rId14"/>
    <p:sldId id="272" r:id="rId15"/>
    <p:sldId id="273" r:id="rId16"/>
    <p:sldId id="274" r:id="rId17"/>
    <p:sldId id="275" r:id="rId18"/>
    <p:sldId id="276" r:id="rId19"/>
    <p:sldId id="301" r:id="rId20"/>
    <p:sldId id="281" r:id="rId21"/>
    <p:sldId id="311" r:id="rId22"/>
    <p:sldId id="312" r:id="rId23"/>
    <p:sldId id="313" r:id="rId24"/>
    <p:sldId id="314" r:id="rId25"/>
    <p:sldId id="308" r:id="rId26"/>
    <p:sldId id="310" r:id="rId27"/>
    <p:sldId id="289"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22.03.2017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Desktop\3.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Başlık"/>
          <p:cNvSpPr>
            <a:spLocks noGrp="1"/>
          </p:cNvSpPr>
          <p:nvPr>
            <p:ph type="ctrTitle"/>
          </p:nvPr>
        </p:nvSpPr>
        <p:spPr/>
        <p:txBody>
          <a:bodyPr/>
          <a:lstStyle/>
          <a:p>
            <a:r>
              <a:rPr lang="tr-TR" dirty="0" smtClean="0">
                <a:solidFill>
                  <a:srgbClr val="FF0000"/>
                </a:solidFill>
              </a:rPr>
              <a:t>DOMATES </a:t>
            </a:r>
            <a:r>
              <a:rPr lang="tr-TR" dirty="0" smtClean="0">
                <a:solidFill>
                  <a:srgbClr val="FF0000"/>
                </a:solidFill>
              </a:rPr>
              <a:t>YETİŞTİRİCİLİĞİ</a:t>
            </a:r>
            <a:endParaRPr lang="tr-TR" dirty="0">
              <a:solidFill>
                <a:srgbClr val="FF0000"/>
              </a:solidFill>
            </a:endParaRPr>
          </a:p>
        </p:txBody>
      </p:sp>
      <p:sp>
        <p:nvSpPr>
          <p:cNvPr id="3" name="2 Alt Başlık"/>
          <p:cNvSpPr>
            <a:spLocks noGrp="1"/>
          </p:cNvSpPr>
          <p:nvPr>
            <p:ph type="subTitle" idx="1"/>
          </p:nvPr>
        </p:nvSpPr>
        <p:spPr>
          <a:xfrm>
            <a:off x="1357290" y="4071942"/>
            <a:ext cx="6400800" cy="2328882"/>
          </a:xfrm>
        </p:spPr>
        <p:txBody>
          <a:bodyPr>
            <a:normAutofit/>
          </a:bodyPr>
          <a:lstStyle/>
          <a:p>
            <a:r>
              <a:rPr lang="tr-TR" sz="3600" b="1" dirty="0" smtClean="0">
                <a:solidFill>
                  <a:schemeClr val="tx1"/>
                </a:solidFill>
              </a:rPr>
              <a:t>Mehmet EMİNEL</a:t>
            </a:r>
          </a:p>
          <a:p>
            <a:r>
              <a:rPr lang="tr-TR" sz="3600" b="1" dirty="0" smtClean="0">
                <a:solidFill>
                  <a:schemeClr val="tx1"/>
                </a:solidFill>
              </a:rPr>
              <a:t>Girne Tarım Dairesi</a:t>
            </a:r>
          </a:p>
          <a:p>
            <a:r>
              <a:rPr lang="tr-TR" sz="3600" b="1" dirty="0" smtClean="0">
                <a:solidFill>
                  <a:schemeClr val="tx1"/>
                </a:solidFill>
              </a:rPr>
              <a:t>2017</a:t>
            </a:r>
            <a:endParaRPr lang="tr-TR"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357274"/>
          </a:xfrm>
        </p:spPr>
        <p:txBody>
          <a:bodyPr>
            <a:normAutofit fontScale="90000"/>
          </a:bodyPr>
          <a:lstStyle/>
          <a:p>
            <a:r>
              <a:rPr lang="tr-TR" b="1" dirty="0" smtClean="0"/>
              <a:t/>
            </a:r>
            <a:br>
              <a:rPr lang="tr-TR" b="1" dirty="0" smtClean="0"/>
            </a:br>
            <a:r>
              <a:rPr lang="tr-TR" b="1" dirty="0" smtClean="0"/>
              <a:t>Seralarda Dikim Yerlerinin Hazırlanması ve Dikim</a:t>
            </a:r>
            <a:r>
              <a:rPr lang="tr-TR" dirty="0" smtClean="0"/>
              <a:t/>
            </a:r>
            <a:br>
              <a:rPr lang="tr-TR" dirty="0" smtClean="0"/>
            </a:br>
            <a:endParaRPr lang="tr-TR" dirty="0"/>
          </a:p>
        </p:txBody>
      </p:sp>
      <p:sp>
        <p:nvSpPr>
          <p:cNvPr id="3" name="2 İçerik Yer Tutucusu"/>
          <p:cNvSpPr>
            <a:spLocks noGrp="1"/>
          </p:cNvSpPr>
          <p:nvPr>
            <p:ph idx="1"/>
          </p:nvPr>
        </p:nvSpPr>
        <p:spPr>
          <a:xfrm>
            <a:off x="0" y="1357298"/>
            <a:ext cx="6215074" cy="5500702"/>
          </a:xfrm>
        </p:spPr>
        <p:txBody>
          <a:bodyPr>
            <a:normAutofit fontScale="85000" lnSpcReduction="20000"/>
          </a:bodyPr>
          <a:lstStyle/>
          <a:p>
            <a:r>
              <a:rPr lang="tr-TR" dirty="0" smtClean="0"/>
              <a:t>Serada toprak hazırlığı yapılırken toprak analizleri yapılıp gerekli taban gübreleri verildikten sonra son kez sulama yapılır ve toprak tava geldiğinde dikim yerleri hazırlanır.</a:t>
            </a:r>
          </a:p>
          <a:p>
            <a:r>
              <a:rPr lang="tr-TR" dirty="0" smtClean="0"/>
              <a:t>Dikim tek sıralı düşünülüyorsa 100*50, 80*50 ölçülerinde çift sıralı düşünülüyorsa 100*(60*50) ölçülerinde ve kuzey -güney istikametinde yapılır. </a:t>
            </a:r>
          </a:p>
          <a:p>
            <a:r>
              <a:rPr lang="tr-TR" dirty="0" smtClean="0"/>
              <a:t>Dikim yapılacak fidelerin uygun büyüklüğü 5-6 gerçek yapraklı olduğu dönemdir.</a:t>
            </a:r>
          </a:p>
          <a:p>
            <a:r>
              <a:rPr lang="tr-TR" dirty="0" smtClean="0"/>
              <a:t>Diğer bütün fidelerde olduğu gibi şaşırtmada en önemli konu can suyudur.</a:t>
            </a:r>
          </a:p>
          <a:p>
            <a:pPr>
              <a:buNone/>
            </a:pPr>
            <a:endParaRPr lang="tr-TR" dirty="0" smtClean="0"/>
          </a:p>
          <a:p>
            <a:endParaRPr lang="tr-TR" dirty="0"/>
          </a:p>
        </p:txBody>
      </p:sp>
      <p:pic>
        <p:nvPicPr>
          <p:cNvPr id="6" name="Picture 2" descr="C:\Documents and Settings\User\Desktop\1.jpg"/>
          <p:cNvPicPr>
            <a:picLocks noChangeAspect="1" noChangeArrowheads="1"/>
          </p:cNvPicPr>
          <p:nvPr/>
        </p:nvPicPr>
        <p:blipFill>
          <a:blip r:embed="rId2"/>
          <a:srcRect/>
          <a:stretch>
            <a:fillRect/>
          </a:stretch>
        </p:blipFill>
        <p:spPr bwMode="auto">
          <a:xfrm>
            <a:off x="6337518" y="571480"/>
            <a:ext cx="2806482" cy="3062281"/>
          </a:xfrm>
          <a:prstGeom prst="rect">
            <a:avLst/>
          </a:prstGeom>
          <a:noFill/>
        </p:spPr>
      </p:pic>
      <p:pic>
        <p:nvPicPr>
          <p:cNvPr id="5" name="Picture 2" descr="C:\Documents and Settings\User\Desktop\7.jpg"/>
          <p:cNvPicPr>
            <a:picLocks noChangeAspect="1" noChangeArrowheads="1"/>
          </p:cNvPicPr>
          <p:nvPr/>
        </p:nvPicPr>
        <p:blipFill>
          <a:blip r:embed="rId3"/>
          <a:srcRect/>
          <a:stretch>
            <a:fillRect/>
          </a:stretch>
        </p:blipFill>
        <p:spPr bwMode="auto">
          <a:xfrm>
            <a:off x="6286512" y="3714750"/>
            <a:ext cx="2857488" cy="314324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3786189"/>
          </a:xfrm>
        </p:spPr>
        <p:txBody>
          <a:bodyPr>
            <a:normAutofit/>
          </a:bodyPr>
          <a:lstStyle/>
          <a:p>
            <a:r>
              <a:rPr lang="tr-TR" sz="4900" b="1" dirty="0" smtClean="0"/>
              <a:t>GÜBRELEME:</a:t>
            </a:r>
            <a:br>
              <a:rPr lang="tr-TR" sz="4900" b="1" dirty="0" smtClean="0"/>
            </a:br>
            <a:r>
              <a:rPr lang="tr-TR" sz="4900" b="1" dirty="0" smtClean="0"/>
              <a:t>     </a:t>
            </a:r>
            <a:r>
              <a:rPr lang="tr-TR" sz="4900" dirty="0" smtClean="0"/>
              <a:t>Domates yetiştiriciliğinde aşağıdaki temel bilgilere iyi uyulmalıdır.</a:t>
            </a:r>
            <a:r>
              <a:rPr lang="tr-TR" dirty="0" smtClean="0"/>
              <a:t/>
            </a:r>
            <a:br>
              <a:rPr lang="tr-TR" dirty="0" smtClean="0"/>
            </a:br>
            <a:endParaRPr lang="tr-TR" dirty="0"/>
          </a:p>
        </p:txBody>
      </p:sp>
      <p:sp>
        <p:nvSpPr>
          <p:cNvPr id="3" name="2 İçerik Yer Tutucusu"/>
          <p:cNvSpPr>
            <a:spLocks noGrp="1"/>
          </p:cNvSpPr>
          <p:nvPr>
            <p:ph idx="1"/>
          </p:nvPr>
        </p:nvSpPr>
        <p:spPr>
          <a:xfrm>
            <a:off x="0" y="3214686"/>
            <a:ext cx="9144000" cy="3643314"/>
          </a:xfrm>
        </p:spPr>
        <p:txBody>
          <a:bodyPr>
            <a:normAutofit fontScale="85000" lnSpcReduction="20000"/>
          </a:bodyPr>
          <a:lstStyle/>
          <a:p>
            <a:endParaRPr lang="tr-TR" dirty="0" smtClean="0"/>
          </a:p>
          <a:p>
            <a:endParaRPr lang="tr-TR" dirty="0" smtClean="0"/>
          </a:p>
          <a:p>
            <a:r>
              <a:rPr lang="tr-TR" dirty="0" smtClean="0"/>
              <a:t>Domates ilk meyve büyümeye başlayıncaya kadar azotlu gübre uygulamalarına dikkat etmek gerekir. Bu aşamaya kadar bitkinin azot ihtiyacı düşüktür. Erken dönemdeki fazla azotlu gübreleme bitkilerin </a:t>
            </a:r>
            <a:r>
              <a:rPr lang="tr-TR" dirty="0" err="1" smtClean="0"/>
              <a:t>veğatatif</a:t>
            </a:r>
            <a:r>
              <a:rPr lang="tr-TR" dirty="0" smtClean="0"/>
              <a:t> olarak aşırı gelişmesine neden olurken meyve tutumunu azaltır.</a:t>
            </a:r>
          </a:p>
          <a:p>
            <a:r>
              <a:rPr lang="tr-TR" dirty="0" smtClean="0"/>
              <a:t>Domateste kaliteyi etkileyen element potasyum olup, azot potasyum oranı en az 1/2 veya 2/3 düzeyinde tutulmalıdır.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Domates üretiminde toplam azotun % 10-30 u, Fosforun % 90-100 ü ve potasın % 50-60 ı fide dikim öncesinde taban gübresi olarak verilirken geriye kalan kısımlar üst gübre olarak verilir.</a:t>
            </a:r>
          </a:p>
          <a:p>
            <a:endParaRPr lang="tr-TR" dirty="0" smtClean="0"/>
          </a:p>
          <a:p>
            <a:r>
              <a:rPr lang="tr-TR" dirty="0" smtClean="0"/>
              <a:t>Domates yetiştiriciliğinde iyi yanmış çiftlik gübresi de kuşkusuz diğer bir çok üründe olduğu gibi domateste de çok önemlidir. Fide dikimden 10-15 gün önce 1 dekar sera için tabana 8-10 ton çiftlik gübresi kimyevi gübrelerle karıştırılarak toprağın yüzüne serilerek en az 20-25 cm derinliğinde işlenmelidir.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74638"/>
            <a:ext cx="7572428" cy="1082660"/>
          </a:xfrm>
        </p:spPr>
        <p:txBody>
          <a:bodyPr>
            <a:normAutofit/>
          </a:bodyPr>
          <a:lstStyle/>
          <a:p>
            <a:r>
              <a:rPr lang="tr-TR" b="1" dirty="0" smtClean="0"/>
              <a:t> Sulama</a:t>
            </a:r>
            <a:endParaRPr lang="tr-TR" b="1" dirty="0"/>
          </a:p>
        </p:txBody>
      </p:sp>
      <p:sp>
        <p:nvSpPr>
          <p:cNvPr id="3" name="2 İçerik Yer Tutucusu"/>
          <p:cNvSpPr>
            <a:spLocks noGrp="1"/>
          </p:cNvSpPr>
          <p:nvPr>
            <p:ph idx="1"/>
          </p:nvPr>
        </p:nvSpPr>
        <p:spPr>
          <a:xfrm>
            <a:off x="500034" y="1285860"/>
            <a:ext cx="8229600" cy="2686056"/>
          </a:xfrm>
        </p:spPr>
        <p:txBody>
          <a:bodyPr/>
          <a:lstStyle/>
          <a:p>
            <a:r>
              <a:rPr lang="tr-TR" dirty="0" smtClean="0"/>
              <a:t>Domates </a:t>
            </a:r>
            <a:r>
              <a:rPr lang="tr-TR" dirty="0" smtClean="0"/>
              <a:t>üretiminde sulamaya çok dikkat etmek gerekir. Dengeli bir gelişme için bitki meyveye yatana kadar az fakat sık sulama yapılmalı meyve tutumundan itibaren su miktarı artırılmalıdır.</a:t>
            </a:r>
            <a:endParaRPr lang="tr-TR" dirty="0"/>
          </a:p>
        </p:txBody>
      </p:sp>
      <p:pic>
        <p:nvPicPr>
          <p:cNvPr id="6" name="Picture 2" descr="C:\Documents and Settings\User\Desktop\8.jpeg"/>
          <p:cNvPicPr>
            <a:picLocks noChangeAspect="1" noChangeArrowheads="1"/>
          </p:cNvPicPr>
          <p:nvPr/>
        </p:nvPicPr>
        <p:blipFill>
          <a:blip r:embed="rId2"/>
          <a:srcRect/>
          <a:stretch>
            <a:fillRect/>
          </a:stretch>
        </p:blipFill>
        <p:spPr bwMode="auto">
          <a:xfrm>
            <a:off x="4429123" y="3286124"/>
            <a:ext cx="4720767" cy="35718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normAutofit fontScale="90000"/>
          </a:bodyPr>
          <a:lstStyle/>
          <a:p>
            <a:r>
              <a:rPr lang="tr-TR" b="1" dirty="0" smtClean="0"/>
              <a:t>Domates Yetiştiriciliğinde Askıya alma </a:t>
            </a:r>
            <a:endParaRPr lang="tr-TR" b="1" dirty="0"/>
          </a:p>
        </p:txBody>
      </p:sp>
      <p:sp>
        <p:nvSpPr>
          <p:cNvPr id="3" name="2 İçerik Yer Tutucusu"/>
          <p:cNvSpPr>
            <a:spLocks noGrp="1"/>
          </p:cNvSpPr>
          <p:nvPr>
            <p:ph idx="1"/>
          </p:nvPr>
        </p:nvSpPr>
        <p:spPr>
          <a:xfrm>
            <a:off x="500034" y="1071547"/>
            <a:ext cx="8229600" cy="3429023"/>
          </a:xfrm>
        </p:spPr>
        <p:txBody>
          <a:bodyPr>
            <a:normAutofit lnSpcReduction="10000"/>
          </a:bodyPr>
          <a:lstStyle/>
          <a:p>
            <a:r>
              <a:rPr lang="tr-TR" dirty="0" smtClean="0"/>
              <a:t>Serada domates yetiştiriciliğinde daha çok sırık çeşitler kullanılır. Tek başına dik büyüyemeyen domates bitkilerinin mutlaka askıya alınmaları veya bir herekle dik tutulmaları gerekir.</a:t>
            </a:r>
          </a:p>
          <a:p>
            <a:r>
              <a:rPr lang="tr-TR" dirty="0" smtClean="0"/>
              <a:t>Askıda dikkat edilecek en önemli konu özellikle meyveler oluştuğunda bitkilerin alacağı ağırlığı çekecek dirençte olmalıdır.</a:t>
            </a:r>
            <a:endParaRPr lang="tr-TR" dirty="0"/>
          </a:p>
        </p:txBody>
      </p:sp>
      <p:pic>
        <p:nvPicPr>
          <p:cNvPr id="4" name="Picture 2" descr="C:\Documents and Settings\User\Desktop\9.jpeg"/>
          <p:cNvPicPr>
            <a:picLocks noChangeAspect="1" noChangeArrowheads="1"/>
          </p:cNvPicPr>
          <p:nvPr/>
        </p:nvPicPr>
        <p:blipFill>
          <a:blip r:embed="rId2"/>
          <a:srcRect/>
          <a:stretch>
            <a:fillRect/>
          </a:stretch>
        </p:blipFill>
        <p:spPr bwMode="auto">
          <a:xfrm>
            <a:off x="0" y="4286256"/>
            <a:ext cx="3528785" cy="2571744"/>
          </a:xfrm>
          <a:prstGeom prst="rect">
            <a:avLst/>
          </a:prstGeom>
          <a:noFill/>
        </p:spPr>
      </p:pic>
      <p:pic>
        <p:nvPicPr>
          <p:cNvPr id="6" name="Picture 2" descr="F:\Yeni Klasör\Microsoft Clip Organizer\AEC8AEC5.jpg"/>
          <p:cNvPicPr>
            <a:picLocks noChangeAspect="1" noChangeArrowheads="1"/>
          </p:cNvPicPr>
          <p:nvPr/>
        </p:nvPicPr>
        <p:blipFill>
          <a:blip r:embed="rId3" cstate="print"/>
          <a:srcRect/>
          <a:stretch>
            <a:fillRect/>
          </a:stretch>
        </p:blipFill>
        <p:spPr bwMode="auto">
          <a:xfrm>
            <a:off x="5429225" y="4071919"/>
            <a:ext cx="3714775" cy="278608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Budama</a:t>
            </a:r>
            <a:endParaRPr lang="tr-TR" b="1" dirty="0"/>
          </a:p>
        </p:txBody>
      </p:sp>
      <p:sp>
        <p:nvSpPr>
          <p:cNvPr id="3" name="2 İçerik Yer Tutucusu"/>
          <p:cNvSpPr>
            <a:spLocks noGrp="1"/>
          </p:cNvSpPr>
          <p:nvPr>
            <p:ph idx="1"/>
          </p:nvPr>
        </p:nvSpPr>
        <p:spPr>
          <a:xfrm>
            <a:off x="0" y="1426562"/>
            <a:ext cx="9144000" cy="5431438"/>
          </a:xfrm>
        </p:spPr>
        <p:txBody>
          <a:bodyPr>
            <a:normAutofit fontScale="47500" lnSpcReduction="20000"/>
          </a:bodyPr>
          <a:lstStyle/>
          <a:p>
            <a:endParaRPr lang="tr-TR" dirty="0" smtClean="0"/>
          </a:p>
          <a:p>
            <a:endParaRPr lang="tr-TR" dirty="0" smtClean="0"/>
          </a:p>
          <a:p>
            <a:r>
              <a:rPr lang="tr-TR" sz="6700" dirty="0" smtClean="0"/>
              <a:t>Domates bitkisi sabah öğleye kadar su içeriği yüksek olduğu için daha kırılgandır. Bu sebeple bütün budama işlemleri bu aralıkta yapılmalıdır. Bu işçilik süresini ve yara tabakası oluşmasını azaltır. Budamada  dikkat edilecek diğer önemli nokta ise budama yapılırken tırnak tabakası bırakılmamalıdır.</a:t>
            </a:r>
          </a:p>
          <a:p>
            <a:pPr>
              <a:buNone/>
            </a:pPr>
            <a:r>
              <a:rPr lang="tr-TR" sz="6700" dirty="0" smtClean="0"/>
              <a:t>    Budama İşlemleri:</a:t>
            </a:r>
          </a:p>
          <a:p>
            <a:r>
              <a:rPr lang="tr-TR" sz="6700" dirty="0" smtClean="0"/>
              <a:t>Koltuk Alma</a:t>
            </a:r>
          </a:p>
          <a:p>
            <a:r>
              <a:rPr lang="tr-TR" sz="6700" dirty="0" smtClean="0"/>
              <a:t>Yaprak Alma </a:t>
            </a:r>
          </a:p>
          <a:p>
            <a:r>
              <a:rPr lang="tr-TR" sz="6700" dirty="0" smtClean="0"/>
              <a:t>Uç alma</a:t>
            </a:r>
            <a:endParaRPr lang="tr-TR" sz="6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900" b="1" dirty="0" smtClean="0"/>
              <a:t>Koltuk Alma</a:t>
            </a:r>
            <a:r>
              <a:rPr lang="tr-TR" dirty="0" smtClean="0"/>
              <a:t/>
            </a:r>
            <a:br>
              <a:rPr lang="tr-TR" dirty="0" smtClean="0"/>
            </a:br>
            <a:endParaRPr lang="tr-TR" dirty="0"/>
          </a:p>
        </p:txBody>
      </p:sp>
      <p:sp>
        <p:nvSpPr>
          <p:cNvPr id="3" name="2 İçerik Yer Tutucusu"/>
          <p:cNvSpPr>
            <a:spLocks noGrp="1"/>
          </p:cNvSpPr>
          <p:nvPr>
            <p:ph idx="1"/>
          </p:nvPr>
        </p:nvSpPr>
        <p:spPr>
          <a:xfrm>
            <a:off x="642910" y="785795"/>
            <a:ext cx="8229600" cy="3143272"/>
          </a:xfrm>
        </p:spPr>
        <p:txBody>
          <a:bodyPr/>
          <a:lstStyle/>
          <a:p>
            <a:r>
              <a:rPr lang="tr-TR" dirty="0" smtClean="0"/>
              <a:t>Koltukların alınma devresi 5-15 cm boya eriştikleri zamandır. Erken koparıldıklarında yeniden çıkma ihtimalleri varken, büyük koparıldıklarında hem boşa besin maddesi tüketmiş olurlar, hem de bitkide açılacak yara yüzeyi artmış olacaktır.</a:t>
            </a:r>
            <a:endParaRPr lang="tr-TR" dirty="0"/>
          </a:p>
        </p:txBody>
      </p:sp>
      <p:pic>
        <p:nvPicPr>
          <p:cNvPr id="4" name="Picture 2" descr="C:\Documents and Settings\User\Desktop\11.jpeg"/>
          <p:cNvPicPr>
            <a:picLocks noChangeAspect="1" noChangeArrowheads="1"/>
          </p:cNvPicPr>
          <p:nvPr/>
        </p:nvPicPr>
        <p:blipFill>
          <a:blip r:embed="rId2"/>
          <a:srcRect/>
          <a:stretch>
            <a:fillRect/>
          </a:stretch>
        </p:blipFill>
        <p:spPr bwMode="auto">
          <a:xfrm>
            <a:off x="4857752" y="3214686"/>
            <a:ext cx="3732338" cy="364331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Yaprak Alma</a:t>
            </a:r>
            <a:endParaRPr lang="tr-TR" b="1" dirty="0"/>
          </a:p>
        </p:txBody>
      </p:sp>
      <p:sp>
        <p:nvSpPr>
          <p:cNvPr id="3" name="2 İçerik Yer Tutucusu"/>
          <p:cNvSpPr>
            <a:spLocks noGrp="1"/>
          </p:cNvSpPr>
          <p:nvPr>
            <p:ph idx="1"/>
          </p:nvPr>
        </p:nvSpPr>
        <p:spPr>
          <a:xfrm>
            <a:off x="500034" y="1142985"/>
            <a:ext cx="8229600" cy="3071834"/>
          </a:xfrm>
        </p:spPr>
        <p:txBody>
          <a:bodyPr/>
          <a:lstStyle/>
          <a:p>
            <a:r>
              <a:rPr lang="tr-TR" dirty="0" smtClean="0"/>
              <a:t>Olgunlaşmaya başlayan salkımların altındaki yapraklar alınarak olgunlaşma hızlandığı gibi havalanma ve ışıklanma da sağlanmış olur. Ayrıca yaşlı ve hasta yapraklarda alınır. Yapraklar aşağı doğru değil de yukarı koparılmalıdır.</a:t>
            </a:r>
            <a:endParaRPr lang="tr-TR" dirty="0"/>
          </a:p>
        </p:txBody>
      </p:sp>
      <p:pic>
        <p:nvPicPr>
          <p:cNvPr id="4" name="Picture 2" descr="C:\Documents and Settings\User\Desktop\12.jpeg"/>
          <p:cNvPicPr>
            <a:picLocks noChangeAspect="1" noChangeArrowheads="1"/>
          </p:cNvPicPr>
          <p:nvPr/>
        </p:nvPicPr>
        <p:blipFill>
          <a:blip r:embed="rId2"/>
          <a:srcRect/>
          <a:stretch>
            <a:fillRect/>
          </a:stretch>
        </p:blipFill>
        <p:spPr bwMode="auto">
          <a:xfrm>
            <a:off x="3357554" y="3786190"/>
            <a:ext cx="5467090" cy="307181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Uç Alma</a:t>
            </a:r>
            <a:endParaRPr lang="tr-TR" b="1" dirty="0"/>
          </a:p>
        </p:txBody>
      </p:sp>
      <p:sp>
        <p:nvSpPr>
          <p:cNvPr id="3" name="2 İçerik Yer Tutucusu"/>
          <p:cNvSpPr>
            <a:spLocks noGrp="1"/>
          </p:cNvSpPr>
          <p:nvPr>
            <p:ph idx="1"/>
          </p:nvPr>
        </p:nvSpPr>
        <p:spPr/>
        <p:txBody>
          <a:bodyPr/>
          <a:lstStyle/>
          <a:p>
            <a:r>
              <a:rPr lang="tr-TR" dirty="0" smtClean="0"/>
              <a:t>Bitkilerin fazla uzamalarına engellemek için uç alma işlemi yapılır. Uç alma işlemi planlanan son hasat tarihinden kış aylarında 8-12 hafta, yaz aylarında 5-6 hafta önce bırakılacak </a:t>
            </a:r>
            <a:r>
              <a:rPr lang="tr-TR" b="1" dirty="0" smtClean="0"/>
              <a:t>son</a:t>
            </a:r>
            <a:r>
              <a:rPr lang="tr-TR" dirty="0" smtClean="0"/>
              <a:t> </a:t>
            </a:r>
            <a:r>
              <a:rPr lang="tr-TR" b="1" dirty="0" smtClean="0"/>
              <a:t>salkımın 3-4 yaprak üzerinden yapılır</a:t>
            </a:r>
            <a:r>
              <a:rPr lang="tr-TR" dirty="0" smtClean="0"/>
              <a:t>. Uç alma işlemi ayrıca bitkinin gelişmesini durdurarak meyvenin olgunlaşmasını hızlandırır.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3143248"/>
          </a:xfrm>
        </p:spPr>
        <p:txBody>
          <a:bodyPr>
            <a:normAutofit fontScale="90000"/>
          </a:bodyPr>
          <a:lstStyle/>
          <a:p>
            <a:r>
              <a:rPr lang="tr-TR" b="1" i="1" dirty="0" smtClean="0"/>
              <a:t>Seralarda Toprak Sağlığı ve Alınacak Tedbirler: </a:t>
            </a:r>
            <a:r>
              <a:rPr lang="tr-TR" dirty="0" smtClean="0"/>
              <a:t>Toprak sağlığından amacımız, toprağın gıda analizi, </a:t>
            </a:r>
            <a:r>
              <a:rPr lang="tr-TR" dirty="0" err="1" smtClean="0"/>
              <a:t>pH</a:t>
            </a:r>
            <a:r>
              <a:rPr lang="tr-TR" dirty="0" smtClean="0"/>
              <a:t> tayini ve organik maddece zenginleştirilmesi dışında kalan diğer tedbirlerdir. Birkaçı;</a:t>
            </a:r>
            <a:endParaRPr lang="tr-TR" dirty="0"/>
          </a:p>
        </p:txBody>
      </p:sp>
      <p:sp>
        <p:nvSpPr>
          <p:cNvPr id="3" name="2 İçerik Yer Tutucusu"/>
          <p:cNvSpPr>
            <a:spLocks noGrp="1"/>
          </p:cNvSpPr>
          <p:nvPr>
            <p:ph idx="1"/>
          </p:nvPr>
        </p:nvSpPr>
        <p:spPr>
          <a:xfrm>
            <a:off x="214282" y="3214686"/>
            <a:ext cx="5072098" cy="3643314"/>
          </a:xfrm>
        </p:spPr>
        <p:txBody>
          <a:bodyPr>
            <a:normAutofit fontScale="85000" lnSpcReduction="20000"/>
          </a:bodyPr>
          <a:lstStyle/>
          <a:p>
            <a:r>
              <a:rPr lang="tr-TR" dirty="0" smtClean="0"/>
              <a:t>Topraktan kaynaklanan hastalık ve zararlı problemi</a:t>
            </a:r>
          </a:p>
          <a:p>
            <a:r>
              <a:rPr lang="tr-TR" dirty="0" smtClean="0"/>
              <a:t>Aynı derinlikte toprak işlenmesinden dolayı oluşan pulluk tabanı.</a:t>
            </a:r>
          </a:p>
          <a:p>
            <a:r>
              <a:rPr lang="tr-TR" dirty="0" smtClean="0"/>
              <a:t>Aşırı gübre kullanımı sonucu tuz birikimi,</a:t>
            </a:r>
          </a:p>
          <a:p>
            <a:r>
              <a:rPr lang="tr-TR" dirty="0" smtClean="0"/>
              <a:t>Hatalı alana kurulmuş seralarda ıslah çalışmaları</a:t>
            </a:r>
            <a:endParaRPr lang="tr-TR" dirty="0"/>
          </a:p>
        </p:txBody>
      </p:sp>
      <p:pic>
        <p:nvPicPr>
          <p:cNvPr id="4" name="Picture 2" descr="C:\Documents and Settings\User\Desktop\1.jpeg"/>
          <p:cNvPicPr>
            <a:picLocks noChangeAspect="1" noChangeArrowheads="1"/>
          </p:cNvPicPr>
          <p:nvPr/>
        </p:nvPicPr>
        <p:blipFill>
          <a:blip r:embed="rId2"/>
          <a:srcRect/>
          <a:stretch>
            <a:fillRect/>
          </a:stretch>
        </p:blipFill>
        <p:spPr bwMode="auto">
          <a:xfrm>
            <a:off x="5214909" y="3000372"/>
            <a:ext cx="3929091" cy="36574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Bitki Sistematiğindeki Yeri ve Anayurdu</a:t>
            </a:r>
            <a:endParaRPr lang="tr-TR" b="1" dirty="0"/>
          </a:p>
        </p:txBody>
      </p:sp>
      <p:sp>
        <p:nvSpPr>
          <p:cNvPr id="3" name="2 İçerik Yer Tutucusu"/>
          <p:cNvSpPr>
            <a:spLocks noGrp="1"/>
          </p:cNvSpPr>
          <p:nvPr>
            <p:ph idx="1"/>
          </p:nvPr>
        </p:nvSpPr>
        <p:spPr>
          <a:xfrm>
            <a:off x="0" y="2500306"/>
            <a:ext cx="9144000" cy="2400303"/>
          </a:xfrm>
        </p:spPr>
        <p:txBody>
          <a:bodyPr/>
          <a:lstStyle/>
          <a:p>
            <a:r>
              <a:rPr lang="tr-TR" dirty="0" smtClean="0"/>
              <a:t>Domates patlıcangiller olarak isimlendirilen </a:t>
            </a:r>
            <a:r>
              <a:rPr lang="tr-TR" dirty="0" err="1" smtClean="0"/>
              <a:t>Solanaceae</a:t>
            </a:r>
            <a:r>
              <a:rPr lang="tr-TR" dirty="0" smtClean="0"/>
              <a:t> familyasının bir üyesidir. Aynı familya içinde bulunan patlıcan, biber ve patates ile akrabadır.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85728"/>
            <a:ext cx="8715404" cy="868346"/>
          </a:xfrm>
        </p:spPr>
        <p:txBody>
          <a:bodyPr/>
          <a:lstStyle/>
          <a:p>
            <a:r>
              <a:rPr lang="tr-TR" b="1" dirty="0" smtClean="0"/>
              <a:t>Hasat</a:t>
            </a:r>
            <a:endParaRPr lang="tr-TR" b="1" dirty="0"/>
          </a:p>
        </p:txBody>
      </p:sp>
      <p:sp>
        <p:nvSpPr>
          <p:cNvPr id="3" name="2 İçerik Yer Tutucusu"/>
          <p:cNvSpPr>
            <a:spLocks noGrp="1"/>
          </p:cNvSpPr>
          <p:nvPr>
            <p:ph idx="1"/>
          </p:nvPr>
        </p:nvSpPr>
        <p:spPr>
          <a:xfrm>
            <a:off x="0" y="1714464"/>
            <a:ext cx="6929454" cy="5143536"/>
          </a:xfrm>
        </p:spPr>
        <p:txBody>
          <a:bodyPr>
            <a:normAutofit fontScale="85000" lnSpcReduction="10000"/>
          </a:bodyPr>
          <a:lstStyle/>
          <a:p>
            <a:r>
              <a:rPr lang="tr-TR" dirty="0" smtClean="0"/>
              <a:t>Serada domates yetiştiriciliğinde hasat ilk çiçeklenmeden itibaren yaklaşık 60-70 gün sonra başlar. Tek ürün yetiştiriciliğinde Şubat ayında başlayan hasat temmuz ayına kadar sürer. Sonbahar yetiştiriciliğinde Kasım ayı ortalarında başlar, şubat ayı ortalarında biter. İlkbaharda yetiştiriciliğinde ise Nisan ayından Temmuz ayına devam eder.</a:t>
            </a:r>
          </a:p>
          <a:p>
            <a:r>
              <a:rPr lang="tr-TR" dirty="0" smtClean="0"/>
              <a:t>Domatesin yeşilden kırmızıya kadar oluşan farklı olum dönemlerinde hasat edilmesi nedeniyle, hasat zamanı; pazara olan uzaklığa, yol durumuna ve tüketici istekleri gibi faktörlere bağlı olarak belirlenir.</a:t>
            </a:r>
            <a:endParaRPr lang="tr-TR" dirty="0"/>
          </a:p>
        </p:txBody>
      </p:sp>
      <p:pic>
        <p:nvPicPr>
          <p:cNvPr id="4" name="Picture 2" descr="C:\Documents and Settings\User\Desktop\7.jpg"/>
          <p:cNvPicPr>
            <a:picLocks noChangeAspect="1" noChangeArrowheads="1"/>
          </p:cNvPicPr>
          <p:nvPr/>
        </p:nvPicPr>
        <p:blipFill>
          <a:blip r:embed="rId2" cstate="print"/>
          <a:srcRect/>
          <a:stretch>
            <a:fillRect/>
          </a:stretch>
        </p:blipFill>
        <p:spPr bwMode="auto">
          <a:xfrm>
            <a:off x="6707670" y="0"/>
            <a:ext cx="2436330" cy="366870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Domateslerde Görülen Fizyolojik Hastalıklar</a:t>
            </a:r>
            <a:endParaRPr lang="tr-TR" b="1" dirty="0"/>
          </a:p>
        </p:txBody>
      </p:sp>
      <p:sp>
        <p:nvSpPr>
          <p:cNvPr id="3" name="2 İçerik Yer Tutucusu"/>
          <p:cNvSpPr>
            <a:spLocks noGrp="1"/>
          </p:cNvSpPr>
          <p:nvPr>
            <p:ph idx="1"/>
          </p:nvPr>
        </p:nvSpPr>
        <p:spPr/>
        <p:txBody>
          <a:bodyPr/>
          <a:lstStyle/>
          <a:p>
            <a:r>
              <a:rPr lang="tr-TR" dirty="0" smtClean="0"/>
              <a:t>Meyve Çatlaması</a:t>
            </a:r>
          </a:p>
          <a:p>
            <a:endParaRPr lang="tr-TR" dirty="0" smtClean="0"/>
          </a:p>
          <a:p>
            <a:r>
              <a:rPr lang="tr-TR" dirty="0" smtClean="0"/>
              <a:t>Çiçek Burnu Çürüklüğü</a:t>
            </a:r>
          </a:p>
          <a:p>
            <a:endParaRPr lang="tr-TR" dirty="0" smtClean="0"/>
          </a:p>
          <a:p>
            <a:r>
              <a:rPr lang="tr-TR" dirty="0" smtClean="0"/>
              <a:t>Güneş Yanıklığı</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1.jpg"/>
          <p:cNvPicPr>
            <a:picLocks noGrp="1" noChangeAspect="1" noChangeArrowheads="1"/>
          </p:cNvPicPr>
          <p:nvPr>
            <p:ph idx="1"/>
          </p:nvPr>
        </p:nvPicPr>
        <p:blipFill>
          <a:blip r:embed="rId2"/>
          <a:srcRect/>
          <a:stretch>
            <a:fillRect/>
          </a:stretch>
        </p:blipFill>
        <p:spPr bwMode="auto">
          <a:xfrm>
            <a:off x="0" y="29497"/>
            <a:ext cx="9144000" cy="6828503"/>
          </a:xfrm>
          <a:prstGeom prst="rect">
            <a:avLst/>
          </a:prstGeom>
          <a:noFill/>
        </p:spPr>
      </p:pic>
      <p:sp>
        <p:nvSpPr>
          <p:cNvPr id="2" name="1 Başlık"/>
          <p:cNvSpPr>
            <a:spLocks noGrp="1"/>
          </p:cNvSpPr>
          <p:nvPr>
            <p:ph type="title"/>
          </p:nvPr>
        </p:nvSpPr>
        <p:spPr/>
        <p:txBody>
          <a:bodyPr/>
          <a:lstStyle/>
          <a:p>
            <a:r>
              <a:rPr lang="tr-TR" b="1" dirty="0" smtClean="0">
                <a:solidFill>
                  <a:srgbClr val="FFFF00"/>
                </a:solidFill>
              </a:rPr>
              <a:t>Meyve Çatlaması</a:t>
            </a:r>
            <a:endParaRPr lang="tr-TR" b="1"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Desktop\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p:txBody>
          <a:bodyPr/>
          <a:lstStyle/>
          <a:p>
            <a:r>
              <a:rPr lang="tr-TR" dirty="0" smtClean="0">
                <a:solidFill>
                  <a:srgbClr val="FFFF00"/>
                </a:solidFill>
              </a:rPr>
              <a:t>Çiçek Burnu Çürüklüğü</a:t>
            </a:r>
            <a:endParaRPr lang="tr-TR"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Desktop\3.jpg"/>
          <p:cNvPicPr>
            <a:picLocks noGrp="1" noChangeAspect="1" noChangeArrowheads="1"/>
          </p:cNvPicPr>
          <p:nvPr>
            <p:ph idx="1"/>
          </p:nvPr>
        </p:nvPicPr>
        <p:blipFill>
          <a:blip r:embed="rId2"/>
          <a:srcRect/>
          <a:stretch>
            <a:fillRect/>
          </a:stretch>
        </p:blipFill>
        <p:spPr bwMode="auto">
          <a:xfrm>
            <a:off x="-214346" y="0"/>
            <a:ext cx="9143999" cy="6631320"/>
          </a:xfrm>
          <a:prstGeom prst="rect">
            <a:avLst/>
          </a:prstGeom>
          <a:noFill/>
        </p:spPr>
      </p:pic>
      <p:sp>
        <p:nvSpPr>
          <p:cNvPr id="2" name="1 Başlık"/>
          <p:cNvSpPr>
            <a:spLocks noGrp="1"/>
          </p:cNvSpPr>
          <p:nvPr>
            <p:ph type="title"/>
          </p:nvPr>
        </p:nvSpPr>
        <p:spPr/>
        <p:txBody>
          <a:bodyPr/>
          <a:lstStyle/>
          <a:p>
            <a:r>
              <a:rPr lang="tr-TR" b="1" dirty="0" smtClean="0">
                <a:solidFill>
                  <a:srgbClr val="FFFF00"/>
                </a:solidFill>
              </a:rPr>
              <a:t>Güneş Yanıklığı</a:t>
            </a:r>
            <a:endParaRPr lang="tr-TR" b="1"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Belgelerim\2.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
        <p:nvSpPr>
          <p:cNvPr id="2" name="1 Başlık"/>
          <p:cNvSpPr>
            <a:spLocks noGrp="1"/>
          </p:cNvSpPr>
          <p:nvPr>
            <p:ph type="title"/>
          </p:nvPr>
        </p:nvSpPr>
        <p:spPr>
          <a:xfrm>
            <a:off x="0" y="0"/>
            <a:ext cx="8143900" cy="1643050"/>
          </a:xfrm>
        </p:spPr>
        <p:txBody>
          <a:bodyPr>
            <a:normAutofit fontScale="90000"/>
          </a:bodyPr>
          <a:lstStyle/>
          <a:p>
            <a:r>
              <a:rPr lang="tr-TR" b="1" dirty="0" smtClean="0"/>
              <a:t>Açık Alanlarda Domates </a:t>
            </a:r>
            <a:r>
              <a:rPr lang="tr-TR" b="1" dirty="0" smtClean="0"/>
              <a:t>Yetiştiriciliğinde Gölgeleme Sistemleri</a:t>
            </a:r>
            <a:r>
              <a:rPr lang="tr-TR" dirty="0" smtClean="0"/>
              <a:t/>
            </a:r>
            <a:br>
              <a:rPr lang="tr-TR" dirty="0" smtClean="0"/>
            </a:b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4.jpg"/>
          <p:cNvPicPr>
            <a:picLocks noChangeAspect="1" noChangeArrowheads="1"/>
          </p:cNvPicPr>
          <p:nvPr/>
        </p:nvPicPr>
        <p:blipFill>
          <a:blip r:embed="rId2"/>
          <a:srcRect/>
          <a:stretch>
            <a:fillRect/>
          </a:stretch>
        </p:blipFill>
        <p:spPr bwMode="auto">
          <a:xfrm>
            <a:off x="0" y="0"/>
            <a:ext cx="9144000" cy="7072337"/>
          </a:xfrm>
          <a:prstGeom prst="rect">
            <a:avLst/>
          </a:prstGeom>
          <a:noFill/>
        </p:spPr>
      </p:pic>
      <p:sp>
        <p:nvSpPr>
          <p:cNvPr id="2" name="1 Başlık"/>
          <p:cNvSpPr>
            <a:spLocks noGrp="1"/>
          </p:cNvSpPr>
          <p:nvPr>
            <p:ph type="title"/>
          </p:nvPr>
        </p:nvSpPr>
        <p:spPr>
          <a:xfrm>
            <a:off x="0" y="2643182"/>
            <a:ext cx="9144000" cy="1143000"/>
          </a:xfrm>
        </p:spPr>
        <p:txBody>
          <a:bodyPr/>
          <a:lstStyle/>
          <a:p>
            <a:r>
              <a:rPr lang="tr-TR" sz="6000" dirty="0" smtClean="0">
                <a:solidFill>
                  <a:schemeClr val="bg2"/>
                </a:solidFill>
              </a:rPr>
              <a:t>  Teşekkürler…….</a:t>
            </a:r>
            <a:r>
              <a:rPr lang="tr-TR" dirty="0" smtClean="0">
                <a:solidFill>
                  <a:schemeClr val="bg2"/>
                </a:solidFill>
              </a:rPr>
              <a:t>.</a:t>
            </a:r>
            <a:endParaRPr lang="tr-TR" dirty="0">
              <a:solidFill>
                <a:schemeClr val="bg2"/>
              </a:solidFill>
            </a:endParaRPr>
          </a:p>
        </p:txBody>
      </p:sp>
      <p:sp>
        <p:nvSpPr>
          <p:cNvPr id="3" name="2 İçerik Yer Tutucusu"/>
          <p:cNvSpPr>
            <a:spLocks noGrp="1"/>
          </p:cNvSpPr>
          <p:nvPr>
            <p:ph idx="1"/>
          </p:nvPr>
        </p:nvSpPr>
        <p:spPr>
          <a:xfrm>
            <a:off x="928662" y="4929198"/>
            <a:ext cx="7358114" cy="1697031"/>
          </a:xfrm>
        </p:spPr>
        <p:txBody>
          <a:bodyPr>
            <a:normAutofit fontScale="85000" lnSpcReduction="20000"/>
          </a:bodyPr>
          <a:lstStyle/>
          <a:p>
            <a:pPr>
              <a:buNone/>
            </a:pPr>
            <a:r>
              <a:rPr lang="tr-TR" dirty="0" smtClean="0"/>
              <a:t>                                   Zir. Müh.  </a:t>
            </a:r>
          </a:p>
          <a:p>
            <a:pPr>
              <a:buNone/>
            </a:pPr>
            <a:r>
              <a:rPr lang="tr-TR" dirty="0" smtClean="0"/>
              <a:t>                            Mehmet </a:t>
            </a:r>
            <a:r>
              <a:rPr lang="tr-TR" dirty="0" err="1" smtClean="0"/>
              <a:t>Eminel</a:t>
            </a:r>
            <a:r>
              <a:rPr lang="tr-TR" dirty="0" smtClean="0"/>
              <a:t>                                                      </a:t>
            </a:r>
          </a:p>
          <a:p>
            <a:pPr>
              <a:buNone/>
            </a:pPr>
            <a:r>
              <a:rPr lang="tr-TR" dirty="0" smtClean="0"/>
              <a:t>                          Girne Tarım Dairesi</a:t>
            </a:r>
          </a:p>
          <a:p>
            <a:pPr>
              <a:buNone/>
            </a:pPr>
            <a:r>
              <a:rPr lang="tr-TR" dirty="0" smtClean="0"/>
              <a:t>                                  </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Domatesin bitkisel Karakteri</a:t>
            </a:r>
            <a:endParaRPr lang="tr-TR" b="1" dirty="0"/>
          </a:p>
        </p:txBody>
      </p:sp>
      <p:sp>
        <p:nvSpPr>
          <p:cNvPr id="3" name="2 İçerik Yer Tutucusu"/>
          <p:cNvSpPr>
            <a:spLocks noGrp="1"/>
          </p:cNvSpPr>
          <p:nvPr>
            <p:ph idx="1"/>
          </p:nvPr>
        </p:nvSpPr>
        <p:spPr>
          <a:xfrm>
            <a:off x="0" y="1571612"/>
            <a:ext cx="5000628" cy="5286388"/>
          </a:xfrm>
        </p:spPr>
        <p:txBody>
          <a:bodyPr>
            <a:normAutofit fontScale="85000" lnSpcReduction="20000"/>
          </a:bodyPr>
          <a:lstStyle/>
          <a:p>
            <a:r>
              <a:rPr lang="tr-TR" dirty="0" smtClean="0"/>
              <a:t>Kök ve Saçak Yapısı: Domates, kök yapısı itibariyle 90-100 cm ye kadar inebilen bir kazık kök ile 60-70 cm derinliğe ve bir o kadar da genişliğe dağılabilen saçak köke sahiptir.</a:t>
            </a:r>
          </a:p>
          <a:p>
            <a:r>
              <a:rPr lang="tr-TR" dirty="0" smtClean="0"/>
              <a:t>Domates kök ve saçak yapısı itibarıyla akrabası olan patlıcandan biraz, biberden ise çok daha derin saçak kök yapısına sahiptir. Bu özelliği nedeniyle sudan en çok istifade eden bitkidir.</a:t>
            </a:r>
          </a:p>
          <a:p>
            <a:pPr>
              <a:buNone/>
            </a:pPr>
            <a:r>
              <a:rPr lang="tr-TR" dirty="0" smtClean="0"/>
              <a:t>  </a:t>
            </a:r>
            <a:endParaRPr lang="tr-TR" dirty="0"/>
          </a:p>
        </p:txBody>
      </p:sp>
      <p:pic>
        <p:nvPicPr>
          <p:cNvPr id="4" name="Picture 2" descr="C:\Documents and Settings\User\Desktop\2.jpg"/>
          <p:cNvPicPr>
            <a:picLocks noChangeAspect="1" noChangeArrowheads="1"/>
          </p:cNvPicPr>
          <p:nvPr/>
        </p:nvPicPr>
        <p:blipFill>
          <a:blip r:embed="rId2"/>
          <a:srcRect/>
          <a:stretch>
            <a:fillRect/>
          </a:stretch>
        </p:blipFill>
        <p:spPr bwMode="auto">
          <a:xfrm>
            <a:off x="4714876" y="1714488"/>
            <a:ext cx="4353758" cy="326866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Toprak üstü Yapısı ve Karakteri</a:t>
            </a:r>
            <a:endParaRPr lang="tr-TR" b="1" dirty="0"/>
          </a:p>
        </p:txBody>
      </p:sp>
      <p:sp>
        <p:nvSpPr>
          <p:cNvPr id="3" name="2 İçerik Yer Tutucusu"/>
          <p:cNvSpPr>
            <a:spLocks noGrp="1"/>
          </p:cNvSpPr>
          <p:nvPr>
            <p:ph idx="1"/>
          </p:nvPr>
        </p:nvSpPr>
        <p:spPr>
          <a:xfrm>
            <a:off x="0" y="1600200"/>
            <a:ext cx="6429388" cy="5257800"/>
          </a:xfrm>
        </p:spPr>
        <p:txBody>
          <a:bodyPr>
            <a:normAutofit fontScale="92500" lnSpcReduction="20000"/>
          </a:bodyPr>
          <a:lstStyle/>
          <a:p>
            <a:r>
              <a:rPr lang="tr-TR" dirty="0" smtClean="0"/>
              <a:t>Domatesin toprak üstü aksamı, büyüme şekline göre iki kategoride özetlenir.</a:t>
            </a:r>
          </a:p>
          <a:p>
            <a:pPr>
              <a:buNone/>
            </a:pPr>
            <a:r>
              <a:rPr lang="tr-TR" dirty="0" smtClean="0"/>
              <a:t>A) Bodur ve yarı bodur çeşitler: 3-5 meyve dölü (salkım) bağladıktan sonra büyümeleri durur.</a:t>
            </a:r>
          </a:p>
          <a:p>
            <a:pPr>
              <a:buNone/>
            </a:pPr>
            <a:r>
              <a:rPr lang="tr-TR" dirty="0" smtClean="0"/>
              <a:t>B)Serbest büyüyen çeşitler: Bu tiplerde iklim şartlarına bağlı olarak meyve dölü (salkım)sayısı değişkendir. Örneğin sera şartlarında teknolojinin tüm imkanları kullanılarak 18-20 döl ve hatta üzerinde meyve salkımından hasat yapılabilmektedir. </a:t>
            </a:r>
            <a:endParaRPr lang="tr-TR" dirty="0"/>
          </a:p>
        </p:txBody>
      </p:sp>
      <p:pic>
        <p:nvPicPr>
          <p:cNvPr id="4" name="Picture 2" descr="C:\Documents and Settings\User\Desktop\3.jpeg"/>
          <p:cNvPicPr>
            <a:picLocks noChangeAspect="1" noChangeArrowheads="1"/>
          </p:cNvPicPr>
          <p:nvPr/>
        </p:nvPicPr>
        <p:blipFill>
          <a:blip r:embed="rId2"/>
          <a:srcRect/>
          <a:stretch>
            <a:fillRect/>
          </a:stretch>
        </p:blipFill>
        <p:spPr bwMode="auto">
          <a:xfrm>
            <a:off x="6072198" y="1071546"/>
            <a:ext cx="2786067" cy="2714629"/>
          </a:xfrm>
          <a:prstGeom prst="rect">
            <a:avLst/>
          </a:prstGeom>
          <a:noFill/>
        </p:spPr>
      </p:pic>
      <p:pic>
        <p:nvPicPr>
          <p:cNvPr id="5" name="Picture 3" descr="C:\Documents and Settings\User\Desktop\4.JPG"/>
          <p:cNvPicPr>
            <a:picLocks noChangeAspect="1" noChangeArrowheads="1"/>
          </p:cNvPicPr>
          <p:nvPr/>
        </p:nvPicPr>
        <p:blipFill>
          <a:blip r:embed="rId3" cstate="print"/>
          <a:srcRect/>
          <a:stretch>
            <a:fillRect/>
          </a:stretch>
        </p:blipFill>
        <p:spPr bwMode="auto">
          <a:xfrm>
            <a:off x="6143636" y="3929090"/>
            <a:ext cx="2750345" cy="30003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Toprak İsteği</a:t>
            </a:r>
            <a:endParaRPr lang="tr-TR" b="1" dirty="0"/>
          </a:p>
        </p:txBody>
      </p:sp>
      <p:sp>
        <p:nvSpPr>
          <p:cNvPr id="3" name="2 İçerik Yer Tutucusu"/>
          <p:cNvSpPr>
            <a:spLocks noGrp="1"/>
          </p:cNvSpPr>
          <p:nvPr>
            <p:ph idx="1"/>
          </p:nvPr>
        </p:nvSpPr>
        <p:spPr>
          <a:xfrm>
            <a:off x="428596" y="1500174"/>
            <a:ext cx="8229600" cy="4525963"/>
          </a:xfrm>
        </p:spPr>
        <p:txBody>
          <a:bodyPr>
            <a:normAutofit lnSpcReduction="10000"/>
          </a:bodyPr>
          <a:lstStyle/>
          <a:p>
            <a:r>
              <a:rPr lang="tr-TR" dirty="0" smtClean="0"/>
              <a:t>Domates toprak bakımından seçici değildir. Kumlu topraklardan hafif killi topraklara kadar hemen her toprak tipinde yetişir. Derin, geçirgen, su tutma kapasitesi iyi, humus ve besin maddelerince zengin PH sı 5-7 (hafif asit) olan topraklarda en iyi sonucu verir.</a:t>
            </a:r>
          </a:p>
          <a:p>
            <a:r>
              <a:rPr lang="tr-TR" dirty="0" smtClean="0"/>
              <a:t>Domates derin köklü bir bitki olduğu için yapılacak toprak işlemesinde sürüm derince yapılmalıdır.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Sera </a:t>
            </a:r>
            <a:r>
              <a:rPr lang="tr-TR" sz="4900" b="1" dirty="0" smtClean="0"/>
              <a:t>Şartlarında</a:t>
            </a:r>
            <a:r>
              <a:rPr lang="tr-TR" b="1" dirty="0" smtClean="0"/>
              <a:t> İklim Ayarlamaları</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t>Sıcaklık</a:t>
            </a:r>
          </a:p>
          <a:p>
            <a:endParaRPr lang="tr-TR" dirty="0" smtClean="0"/>
          </a:p>
          <a:p>
            <a:r>
              <a:rPr lang="tr-TR" dirty="0" err="1" smtClean="0"/>
              <a:t>Nisbi</a:t>
            </a:r>
            <a:r>
              <a:rPr lang="tr-TR" dirty="0" smtClean="0"/>
              <a:t> Nem</a:t>
            </a:r>
          </a:p>
          <a:p>
            <a:endParaRPr lang="tr-TR" dirty="0" smtClean="0"/>
          </a:p>
          <a:p>
            <a:r>
              <a:rPr lang="tr-TR" dirty="0" smtClean="0"/>
              <a:t>Havalandırma</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Sıcaklık</a:t>
            </a:r>
            <a:endParaRPr lang="tr-TR" b="1" dirty="0"/>
          </a:p>
        </p:txBody>
      </p:sp>
      <p:sp>
        <p:nvSpPr>
          <p:cNvPr id="3" name="2 İçerik Yer Tutucusu"/>
          <p:cNvSpPr>
            <a:spLocks noGrp="1"/>
          </p:cNvSpPr>
          <p:nvPr>
            <p:ph idx="1"/>
          </p:nvPr>
        </p:nvSpPr>
        <p:spPr>
          <a:xfrm>
            <a:off x="0" y="1600200"/>
            <a:ext cx="6215074" cy="5257800"/>
          </a:xfrm>
        </p:spPr>
        <p:txBody>
          <a:bodyPr>
            <a:normAutofit fontScale="92500"/>
          </a:bodyPr>
          <a:lstStyle/>
          <a:p>
            <a:r>
              <a:rPr lang="tr-TR" dirty="0" smtClean="0"/>
              <a:t>Domates ışığı ve sıcağı seven bir bitki ise de, 32 c </a:t>
            </a:r>
            <a:r>
              <a:rPr lang="tr-TR" dirty="0" err="1" smtClean="0"/>
              <a:t>nın</a:t>
            </a:r>
            <a:r>
              <a:rPr lang="tr-TR" dirty="0" smtClean="0"/>
              <a:t> üzerinde seyreden sıcaklıklar istemez. İstenmeyen sıcaklık alt limiti ise 10 c dır.</a:t>
            </a:r>
          </a:p>
          <a:p>
            <a:r>
              <a:rPr lang="tr-TR" dirty="0" smtClean="0"/>
              <a:t>Bitki büyümesi ve gelişmesi için optimum sıcaklık 21-24, meyve tutumu için gündüzün 19-24 c, geceleyin 13-18 c dır. Gece gündüz sıcaklıklarına göre 6 c daha düşük olması, ancak 10 c </a:t>
            </a:r>
            <a:r>
              <a:rPr lang="tr-TR" dirty="0" err="1" smtClean="0"/>
              <a:t>nın</a:t>
            </a:r>
            <a:r>
              <a:rPr lang="tr-TR" dirty="0" smtClean="0"/>
              <a:t> altına düşmemesi koşulu ile uygundur.</a:t>
            </a:r>
            <a:endParaRPr lang="tr-TR" dirty="0"/>
          </a:p>
        </p:txBody>
      </p:sp>
      <p:pic>
        <p:nvPicPr>
          <p:cNvPr id="4" name="Picture 2" descr="C:\Documents and Settings\User\Desktop\5.jpeg"/>
          <p:cNvPicPr>
            <a:picLocks noChangeAspect="1" noChangeArrowheads="1"/>
          </p:cNvPicPr>
          <p:nvPr/>
        </p:nvPicPr>
        <p:blipFill>
          <a:blip r:embed="rId2"/>
          <a:srcRect/>
          <a:stretch>
            <a:fillRect/>
          </a:stretch>
        </p:blipFill>
        <p:spPr bwMode="auto">
          <a:xfrm>
            <a:off x="5343751" y="2500306"/>
            <a:ext cx="3800249" cy="252889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Nisbi</a:t>
            </a:r>
            <a:r>
              <a:rPr lang="tr-TR" b="1" dirty="0" smtClean="0"/>
              <a:t> Nem</a:t>
            </a:r>
            <a:br>
              <a:rPr lang="tr-TR" b="1" dirty="0" smtClean="0"/>
            </a:br>
            <a:endParaRPr lang="tr-TR" b="1" dirty="0"/>
          </a:p>
        </p:txBody>
      </p:sp>
      <p:sp>
        <p:nvSpPr>
          <p:cNvPr id="3" name="2 İçerik Yer Tutucusu"/>
          <p:cNvSpPr>
            <a:spLocks noGrp="1"/>
          </p:cNvSpPr>
          <p:nvPr>
            <p:ph idx="1"/>
          </p:nvPr>
        </p:nvSpPr>
        <p:spPr>
          <a:xfrm>
            <a:off x="0" y="1600200"/>
            <a:ext cx="5929322" cy="5257800"/>
          </a:xfrm>
        </p:spPr>
        <p:txBody>
          <a:bodyPr>
            <a:normAutofit fontScale="85000" lnSpcReduction="10000"/>
          </a:bodyPr>
          <a:lstStyle/>
          <a:p>
            <a:r>
              <a:rPr lang="tr-TR" dirty="0" smtClean="0"/>
              <a:t>Sera ortamında, domates için en uygun nem % 70-75 arasında olmalıdır. Bu sınırın üzerindeki </a:t>
            </a:r>
            <a:r>
              <a:rPr lang="tr-TR" dirty="0" err="1" smtClean="0"/>
              <a:t>nisbi</a:t>
            </a:r>
            <a:r>
              <a:rPr lang="tr-TR" dirty="0" smtClean="0"/>
              <a:t> nem koşullarında çiçek tozları serbest hale geçemeyeceği için döllenme azalır. Yüksek nemin hastalıklar için uygun zemin hazırlayacağı da ayrıca unutulmamalıdır.</a:t>
            </a:r>
          </a:p>
          <a:p>
            <a:r>
              <a:rPr lang="tr-TR" dirty="0" err="1" smtClean="0"/>
              <a:t>Nisbi</a:t>
            </a:r>
            <a:r>
              <a:rPr lang="tr-TR" dirty="0" smtClean="0"/>
              <a:t> nemin % 60’ın altına düştüğü şartlarda ortama su püskürtülerek optimum sınıra çıkılması, % 80’i aştığı durumlarda ise havalandırma yapılarak aynı sınırlara çekilmesi tavsiye edilir.</a:t>
            </a:r>
          </a:p>
          <a:p>
            <a:endParaRPr lang="tr-TR" dirty="0"/>
          </a:p>
        </p:txBody>
      </p:sp>
      <p:pic>
        <p:nvPicPr>
          <p:cNvPr id="4" name="Picture 2" descr="C:\Documents and Settings\User\Desktop\6.jpg"/>
          <p:cNvPicPr>
            <a:picLocks noChangeAspect="1" noChangeArrowheads="1"/>
          </p:cNvPicPr>
          <p:nvPr/>
        </p:nvPicPr>
        <p:blipFill>
          <a:blip r:embed="rId2" cstate="print"/>
          <a:srcRect/>
          <a:stretch>
            <a:fillRect/>
          </a:stretch>
        </p:blipFill>
        <p:spPr bwMode="auto">
          <a:xfrm>
            <a:off x="5880886" y="2285992"/>
            <a:ext cx="3263114" cy="326311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lstStyle/>
          <a:p>
            <a:r>
              <a:rPr lang="tr-TR" b="1" dirty="0" smtClean="0"/>
              <a:t>Havalandırma </a:t>
            </a:r>
            <a:endParaRPr lang="tr-TR" b="1" dirty="0"/>
          </a:p>
        </p:txBody>
      </p:sp>
      <p:sp>
        <p:nvSpPr>
          <p:cNvPr id="3" name="2 İçerik Yer Tutucusu"/>
          <p:cNvSpPr>
            <a:spLocks noGrp="1"/>
          </p:cNvSpPr>
          <p:nvPr>
            <p:ph idx="1"/>
          </p:nvPr>
        </p:nvSpPr>
        <p:spPr>
          <a:xfrm>
            <a:off x="0" y="1214422"/>
            <a:ext cx="5857884" cy="5500726"/>
          </a:xfrm>
        </p:spPr>
        <p:txBody>
          <a:bodyPr>
            <a:normAutofit fontScale="85000" lnSpcReduction="20000"/>
          </a:bodyPr>
          <a:lstStyle/>
          <a:p>
            <a:r>
              <a:rPr lang="tr-TR" dirty="0" smtClean="0"/>
              <a:t>Sera  ortamında havalandırılması gerek ortam sıcaklığının gerekse </a:t>
            </a:r>
            <a:r>
              <a:rPr lang="tr-TR" dirty="0" err="1" smtClean="0"/>
              <a:t>nisbi</a:t>
            </a:r>
            <a:r>
              <a:rPr lang="tr-TR" dirty="0" smtClean="0"/>
              <a:t> nemin </a:t>
            </a:r>
            <a:r>
              <a:rPr lang="tr-TR" dirty="0" err="1" smtClean="0"/>
              <a:t>kontrolünda</a:t>
            </a:r>
            <a:r>
              <a:rPr lang="tr-TR" dirty="0" smtClean="0"/>
              <a:t> gerekli bir işlemdir.</a:t>
            </a:r>
          </a:p>
          <a:p>
            <a:r>
              <a:rPr lang="tr-TR" dirty="0" smtClean="0"/>
              <a:t>Genel bir kaide olarak sıcaklık düştükçe </a:t>
            </a:r>
            <a:r>
              <a:rPr lang="tr-TR" dirty="0" err="1" smtClean="0"/>
              <a:t>nisbi</a:t>
            </a:r>
            <a:r>
              <a:rPr lang="tr-TR" dirty="0" smtClean="0"/>
              <a:t> nem artar. Düşük sıcaklıkta oluşan su damlacıkları gerek fizyolojik gerek </a:t>
            </a:r>
            <a:r>
              <a:rPr lang="tr-TR" dirty="0" err="1" smtClean="0"/>
              <a:t>patojenik</a:t>
            </a:r>
            <a:r>
              <a:rPr lang="tr-TR" dirty="0" smtClean="0"/>
              <a:t> yönden risktir.</a:t>
            </a:r>
          </a:p>
          <a:p>
            <a:r>
              <a:rPr lang="tr-TR" dirty="0" smtClean="0"/>
              <a:t>Havalandırma yapılırken dış sıcaklık iyi takip edilmeli ve ortam sıcaklığının 10 c </a:t>
            </a:r>
            <a:r>
              <a:rPr lang="tr-TR" dirty="0" err="1" smtClean="0"/>
              <a:t>nın</a:t>
            </a:r>
            <a:r>
              <a:rPr lang="tr-TR" dirty="0" smtClean="0"/>
              <a:t> altına düşmesine sebep olunmamalıdır. Aksi takdirde, ısıtmak </a:t>
            </a:r>
            <a:r>
              <a:rPr lang="tr-TR" dirty="0" err="1" smtClean="0"/>
              <a:t>süretiyle</a:t>
            </a:r>
            <a:r>
              <a:rPr lang="tr-TR" dirty="0" smtClean="0"/>
              <a:t> sıcaklık en az bu düzeye yükseltilmelidir.</a:t>
            </a:r>
            <a:endParaRPr lang="tr-TR" dirty="0"/>
          </a:p>
        </p:txBody>
      </p:sp>
      <p:pic>
        <p:nvPicPr>
          <p:cNvPr id="4" name="Picture 2" descr="C:\Documents and Settings\User\Desktop\13.jpeg"/>
          <p:cNvPicPr>
            <a:picLocks noChangeAspect="1" noChangeArrowheads="1"/>
          </p:cNvPicPr>
          <p:nvPr/>
        </p:nvPicPr>
        <p:blipFill>
          <a:blip r:embed="rId2"/>
          <a:srcRect/>
          <a:stretch>
            <a:fillRect/>
          </a:stretch>
        </p:blipFill>
        <p:spPr bwMode="auto">
          <a:xfrm>
            <a:off x="5715008" y="1857364"/>
            <a:ext cx="3428991" cy="5000636"/>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1071</Words>
  <PresentationFormat>Ekran Gösterisi (4:3)</PresentationFormat>
  <Paragraphs>88</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DOMATES YETİŞTİRİCİLİĞİ</vt:lpstr>
      <vt:lpstr>Bitki Sistematiğindeki Yeri ve Anayurdu</vt:lpstr>
      <vt:lpstr>Domatesin bitkisel Karakteri</vt:lpstr>
      <vt:lpstr>Toprak üstü Yapısı ve Karakteri</vt:lpstr>
      <vt:lpstr>Toprak İsteği</vt:lpstr>
      <vt:lpstr>Sera Şartlarında İklim Ayarlamaları </vt:lpstr>
      <vt:lpstr>Sıcaklık</vt:lpstr>
      <vt:lpstr>Nisbi Nem </vt:lpstr>
      <vt:lpstr>Havalandırma </vt:lpstr>
      <vt:lpstr> Seralarda Dikim Yerlerinin Hazırlanması ve Dikim </vt:lpstr>
      <vt:lpstr>GÜBRELEME:      Domates yetiştiriciliğinde aşağıdaki temel bilgilere iyi uyulmalıdır. </vt:lpstr>
      <vt:lpstr>Slayt 12</vt:lpstr>
      <vt:lpstr> Sulama</vt:lpstr>
      <vt:lpstr>Domates Yetiştiriciliğinde Askıya alma </vt:lpstr>
      <vt:lpstr>Budama</vt:lpstr>
      <vt:lpstr>Koltuk Alma </vt:lpstr>
      <vt:lpstr>Yaprak Alma</vt:lpstr>
      <vt:lpstr>Uç Alma</vt:lpstr>
      <vt:lpstr>Seralarda Toprak Sağlığı ve Alınacak Tedbirler: Toprak sağlığından amacımız, toprağın gıda analizi, pH tayini ve organik maddece zenginleştirilmesi dışında kalan diğer tedbirlerdir. Birkaçı;</vt:lpstr>
      <vt:lpstr>Hasat</vt:lpstr>
      <vt:lpstr>Domateslerde Görülen Fizyolojik Hastalıklar</vt:lpstr>
      <vt:lpstr>Meyve Çatlaması</vt:lpstr>
      <vt:lpstr>Çiçek Burnu Çürüklüğü</vt:lpstr>
      <vt:lpstr>Güneş Yanıklığı</vt:lpstr>
      <vt:lpstr>Açık Alanlarda Domates Yetiştiriciliğinde Gölgeleme Sistemleri </vt:lpstr>
      <vt:lpstr>Slayt 26</vt:lpstr>
      <vt:lpstr>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DOMATES YETİŞTİRİCİLİĞİ</dc:title>
  <cp:lastModifiedBy>LACONIC</cp:lastModifiedBy>
  <cp:revision>93</cp:revision>
  <dcterms:modified xsi:type="dcterms:W3CDTF">2017-03-22T08:15:13Z</dcterms:modified>
</cp:coreProperties>
</file>