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3" r:id="rId3"/>
    <p:sldId id="288" r:id="rId4"/>
    <p:sldId id="274" r:id="rId5"/>
    <p:sldId id="289" r:id="rId6"/>
    <p:sldId id="290" r:id="rId7"/>
    <p:sldId id="293" r:id="rId8"/>
    <p:sldId id="291" r:id="rId9"/>
    <p:sldId id="29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C6F3"/>
    <a:srgbClr val="F4EEE2"/>
    <a:srgbClr val="FFFFBD"/>
    <a:srgbClr val="DA14BE"/>
    <a:srgbClr val="FF5050"/>
    <a:srgbClr val="0408B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6" autoAdjust="0"/>
    <p:restoredTop sz="94444" autoAdjust="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42" d="100"/>
          <a:sy n="142" d="100"/>
        </p:scale>
        <p:origin x="612" y="-5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8C9670-5124-4409-958B-889F0C71EABA}" type="slidenum">
              <a:rPr lang="mk-MK" smtClean="0"/>
              <a:t>‹#›</a:t>
            </a:fld>
            <a:endParaRPr lang="mk-MK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-3259" y="8633373"/>
            <a:ext cx="948360" cy="5012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02.10.2017</a:t>
            </a:r>
            <a:endParaRPr lang="mk-MK" dirty="0"/>
          </a:p>
        </p:txBody>
      </p:sp>
      <p:pic>
        <p:nvPicPr>
          <p:cNvPr id="8" name="Picture 2" descr="European Emble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637" y="8657897"/>
            <a:ext cx="735304" cy="450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613646" y="8683804"/>
            <a:ext cx="37113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800" dirty="0" err="1"/>
              <a:t>This</a:t>
            </a:r>
            <a:r>
              <a:rPr lang="tr-TR" sz="800" dirty="0"/>
              <a:t> Project is </a:t>
            </a:r>
            <a:r>
              <a:rPr lang="tr-TR" sz="800" dirty="0" err="1"/>
              <a:t>financed</a:t>
            </a:r>
            <a:r>
              <a:rPr lang="tr-TR" sz="800" dirty="0"/>
              <a:t> by </a:t>
            </a:r>
            <a:r>
              <a:rPr lang="tr-TR" sz="800" dirty="0" err="1"/>
              <a:t>the</a:t>
            </a:r>
            <a:r>
              <a:rPr lang="tr-TR" sz="800" dirty="0"/>
              <a:t> </a:t>
            </a:r>
            <a:r>
              <a:rPr lang="tr-TR" sz="800" dirty="0" err="1"/>
              <a:t>European</a:t>
            </a:r>
            <a:r>
              <a:rPr lang="tr-TR" sz="800" dirty="0"/>
              <a:t> </a:t>
            </a:r>
            <a:r>
              <a:rPr lang="tr-TR" sz="800" dirty="0" err="1"/>
              <a:t>Union</a:t>
            </a:r>
            <a:r>
              <a:rPr lang="tr-TR" sz="800" dirty="0"/>
              <a:t> </a:t>
            </a:r>
            <a:r>
              <a:rPr lang="tr-TR" sz="800" dirty="0" err="1"/>
              <a:t>and</a:t>
            </a:r>
            <a:r>
              <a:rPr lang="tr-TR" sz="800" dirty="0"/>
              <a:t> </a:t>
            </a:r>
            <a:r>
              <a:rPr lang="tr-TR" sz="800" dirty="0" err="1"/>
              <a:t>implemented</a:t>
            </a:r>
            <a:r>
              <a:rPr lang="tr-TR" sz="800" dirty="0"/>
              <a:t> by </a:t>
            </a:r>
            <a:r>
              <a:rPr lang="en-GB" sz="800" dirty="0"/>
              <a:t>WYG Türkiye, WYG International Ltd., Project Group </a:t>
            </a:r>
            <a:r>
              <a:rPr lang="tr-TR" sz="800" dirty="0" err="1"/>
              <a:t>and</a:t>
            </a:r>
            <a:r>
              <a:rPr lang="en-GB" sz="800" dirty="0"/>
              <a:t> LDK Consultants Consortium</a:t>
            </a:r>
            <a:r>
              <a:rPr lang="tr-TR" sz="800" dirty="0"/>
              <a:t>.</a:t>
            </a:r>
            <a:endParaRPr lang="en-GB" sz="800" dirty="0"/>
          </a:p>
        </p:txBody>
      </p:sp>
      <p:pic>
        <p:nvPicPr>
          <p:cNvPr id="10" name="Picture 2" descr="\\Server\share\PMU ADMIN - 2015-18\Visibility\Logo\AB Hibe Logo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18" t="31442" r="9259" b="31612"/>
          <a:stretch/>
        </p:blipFill>
        <p:spPr bwMode="auto">
          <a:xfrm>
            <a:off x="5284617" y="8649283"/>
            <a:ext cx="984570" cy="485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-1157008" y="8563528"/>
            <a:ext cx="9144000" cy="18288"/>
          </a:xfrm>
          <a:prstGeom prst="rect">
            <a:avLst/>
          </a:prstGeom>
          <a:solidFill>
            <a:srgbClr val="0408B4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72871548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0" y="8882436"/>
            <a:ext cx="1004047" cy="2615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mk-MK" smtClean="0"/>
              <a:t>02.10.2017</a:t>
            </a:r>
            <a:endParaRPr lang="mk-M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mk-M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418729" y="8882436"/>
            <a:ext cx="437684" cy="2615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4414D3-3BAA-452B-9AD7-2EFEBCD08E64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4961443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mk-MK" smtClean="0"/>
              <a:t>02.10.2017</a:t>
            </a:r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4414D3-3BAA-452B-9AD7-2EFEBCD08E64}" type="slidenum">
              <a:rPr lang="mk-MK" smtClean="0"/>
              <a:t>1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676489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mk-MK" smtClean="0"/>
              <a:t>02.10.2017</a:t>
            </a:r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4414D3-3BAA-452B-9AD7-2EFEBCD08E64}" type="slidenum">
              <a:rPr lang="mk-MK" smtClean="0"/>
              <a:t>2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5547416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mk-MK" smtClean="0"/>
              <a:t>02.10.2017</a:t>
            </a:r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4414D3-3BAA-452B-9AD7-2EFEBCD08E64}" type="slidenum">
              <a:rPr lang="mk-MK" smtClean="0"/>
              <a:t>3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42362776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mk-MK" smtClean="0"/>
              <a:t>02.10.2017</a:t>
            </a:r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4414D3-3BAA-452B-9AD7-2EFEBCD08E64}" type="slidenum">
              <a:rPr lang="mk-MK" smtClean="0"/>
              <a:t>4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9618884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mk-MK" smtClean="0"/>
              <a:t>02.10.2017</a:t>
            </a:r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4414D3-3BAA-452B-9AD7-2EFEBCD08E64}" type="slidenum">
              <a:rPr lang="mk-MK" smtClean="0"/>
              <a:t>5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8978811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mk-MK" smtClean="0"/>
              <a:t>02.10.2017</a:t>
            </a:r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4414D3-3BAA-452B-9AD7-2EFEBCD08E64}" type="slidenum">
              <a:rPr lang="mk-MK" smtClean="0"/>
              <a:t>6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4926196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mk-MK" smtClean="0"/>
              <a:t>02.10.2017</a:t>
            </a:r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4414D3-3BAA-452B-9AD7-2EFEBCD08E64}" type="slidenum">
              <a:rPr lang="mk-MK" smtClean="0"/>
              <a:t>7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306866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mk-MK" smtClean="0"/>
              <a:t>02.10.2017</a:t>
            </a:r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4414D3-3BAA-452B-9AD7-2EFEBCD08E64}" type="slidenum">
              <a:rPr lang="mk-MK" smtClean="0"/>
              <a:t>8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3567229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mk-MK" smtClean="0"/>
              <a:t>02.10.2017</a:t>
            </a:r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4414D3-3BAA-452B-9AD7-2EFEBCD08E64}" type="slidenum">
              <a:rPr lang="mk-MK" smtClean="0"/>
              <a:t>9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721280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43933"/>
          </a:xfrm>
        </p:spPr>
        <p:txBody>
          <a:bodyPr anchor="b"/>
          <a:lstStyle>
            <a:lvl1pPr algn="l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859809"/>
            <a:ext cx="9144000" cy="522709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DBE4-959A-4E4D-8FDB-29C9B4D6A6FB}" type="datetimeFigureOut">
              <a:rPr lang="mk-MK" smtClean="0"/>
              <a:t>05.10.2017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70991" y="6356351"/>
            <a:ext cx="6308035" cy="365125"/>
          </a:xfrm>
          <a:prstGeom prst="rect">
            <a:avLst/>
          </a:prstGeom>
        </p:spPr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85885-D34F-493F-9F44-9410FC3C4C48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682939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909"/>
            <a:ext cx="9144000" cy="68212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03567"/>
            <a:ext cx="9144000" cy="522874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DBE4-959A-4E4D-8FDB-29C9B4D6A6FB}" type="datetimeFigureOut">
              <a:rPr lang="mk-MK" smtClean="0"/>
              <a:t>05.10.2017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70991" y="6356351"/>
            <a:ext cx="6308035" cy="365125"/>
          </a:xfrm>
          <a:prstGeom prst="rect">
            <a:avLst/>
          </a:prstGeom>
        </p:spPr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85885-D34F-493F-9F44-9410FC3C4C48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864308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-9526" y="0"/>
            <a:ext cx="9153526" cy="6823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-9526" y="846161"/>
            <a:ext cx="9144000" cy="5221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248820"/>
            <a:ext cx="948360" cy="5012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02.10.2017</a:t>
            </a:r>
            <a:endParaRPr lang="mk-M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060" y="6239295"/>
            <a:ext cx="524289" cy="5012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85885-D34F-493F-9F44-9410FC3C4C48}" type="slidenum">
              <a:rPr lang="mk-MK" smtClean="0"/>
              <a:t>‹#›</a:t>
            </a:fld>
            <a:endParaRPr lang="mk-MK" dirty="0"/>
          </a:p>
        </p:txBody>
      </p:sp>
      <p:pic>
        <p:nvPicPr>
          <p:cNvPr id="9" name="Picture 2" descr="European Emblem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010" y="6277396"/>
            <a:ext cx="735304" cy="450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 userDrawn="1"/>
        </p:nvSpPr>
        <p:spPr>
          <a:xfrm>
            <a:off x="2413858" y="6289855"/>
            <a:ext cx="44082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000" dirty="0" err="1"/>
              <a:t>This</a:t>
            </a:r>
            <a:r>
              <a:rPr lang="tr-TR" sz="1000" dirty="0"/>
              <a:t> Project is </a:t>
            </a:r>
            <a:r>
              <a:rPr lang="tr-TR" sz="1000" dirty="0" err="1"/>
              <a:t>financed</a:t>
            </a:r>
            <a:r>
              <a:rPr lang="tr-TR" sz="1000" dirty="0"/>
              <a:t> by </a:t>
            </a:r>
            <a:r>
              <a:rPr lang="tr-TR" sz="1000" dirty="0" err="1"/>
              <a:t>the</a:t>
            </a:r>
            <a:r>
              <a:rPr lang="tr-TR" sz="1000" dirty="0"/>
              <a:t> </a:t>
            </a:r>
            <a:r>
              <a:rPr lang="tr-TR" sz="1000" dirty="0" err="1"/>
              <a:t>European</a:t>
            </a:r>
            <a:r>
              <a:rPr lang="tr-TR" sz="1000" dirty="0"/>
              <a:t> </a:t>
            </a:r>
            <a:r>
              <a:rPr lang="tr-TR" sz="1000" dirty="0" err="1"/>
              <a:t>Union</a:t>
            </a:r>
            <a:r>
              <a:rPr lang="tr-TR" sz="1000" dirty="0"/>
              <a:t> </a:t>
            </a:r>
            <a:r>
              <a:rPr lang="tr-TR" sz="1000" dirty="0" err="1"/>
              <a:t>and</a:t>
            </a:r>
            <a:r>
              <a:rPr lang="tr-TR" sz="1000" dirty="0"/>
              <a:t> </a:t>
            </a:r>
            <a:r>
              <a:rPr lang="tr-TR" sz="1000" dirty="0" err="1"/>
              <a:t>implemented</a:t>
            </a:r>
            <a:r>
              <a:rPr lang="tr-TR" sz="1000" dirty="0"/>
              <a:t> by </a:t>
            </a:r>
            <a:r>
              <a:rPr lang="en-GB" sz="1000" dirty="0"/>
              <a:t>WYG Türkiye, WYG International Ltd., Project Group </a:t>
            </a:r>
            <a:r>
              <a:rPr lang="tr-TR" sz="1000" dirty="0" err="1"/>
              <a:t>and</a:t>
            </a:r>
            <a:r>
              <a:rPr lang="en-GB" sz="1000" dirty="0"/>
              <a:t> LDK Consultants Consortium</a:t>
            </a:r>
            <a:r>
              <a:rPr lang="tr-TR" sz="1000" dirty="0"/>
              <a:t>.</a:t>
            </a:r>
            <a:endParaRPr lang="en-GB" sz="1000" dirty="0"/>
          </a:p>
        </p:txBody>
      </p:sp>
      <p:pic>
        <p:nvPicPr>
          <p:cNvPr id="11" name="Picture 2" descr="\\Server\share\PMU ADMIN - 2015-18\Visibility\Logo\AB Hibe Logo.png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18" t="31442" r="9259" b="31612"/>
          <a:stretch/>
        </p:blipFill>
        <p:spPr bwMode="auto">
          <a:xfrm>
            <a:off x="6923612" y="6245915"/>
            <a:ext cx="984570" cy="485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 userDrawn="1"/>
        </p:nvSpPr>
        <p:spPr>
          <a:xfrm>
            <a:off x="-9526" y="6169579"/>
            <a:ext cx="9144000" cy="18288"/>
          </a:xfrm>
          <a:prstGeom prst="rect">
            <a:avLst/>
          </a:prstGeom>
          <a:solidFill>
            <a:srgbClr val="0408B4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5" name="Rectangle 14"/>
          <p:cNvSpPr/>
          <p:nvPr userDrawn="1"/>
        </p:nvSpPr>
        <p:spPr>
          <a:xfrm>
            <a:off x="0" y="664100"/>
            <a:ext cx="9144000" cy="18288"/>
          </a:xfrm>
          <a:prstGeom prst="rect">
            <a:avLst/>
          </a:prstGeom>
          <a:solidFill>
            <a:srgbClr val="0408B4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3261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u="none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275663"/>
            <a:ext cx="7664824" cy="766762"/>
          </a:xfrm>
        </p:spPr>
        <p:txBody>
          <a:bodyPr>
            <a:noAutofit/>
          </a:bodyPr>
          <a:lstStyle/>
          <a:p>
            <a:r>
              <a:rPr lang="en-US" sz="6600" b="1" dirty="0" smtClean="0"/>
              <a:t>Advisory role</a:t>
            </a:r>
            <a:br>
              <a:rPr lang="en-US" sz="6600" b="1" dirty="0" smtClean="0"/>
            </a:br>
            <a:r>
              <a:rPr lang="en-US" sz="6600" b="1" dirty="0" smtClean="0"/>
              <a:t>Logic of intervention</a:t>
            </a:r>
            <a:br>
              <a:rPr lang="en-US" sz="6600" b="1" dirty="0" smtClean="0"/>
            </a:br>
            <a:r>
              <a:rPr lang="en-US" sz="2800" dirty="0" smtClean="0">
                <a:effectLst/>
              </a:rPr>
              <a:t>recapitulation of Day 1 and 2</a:t>
            </a:r>
            <a:endParaRPr lang="mk-MK" sz="2800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268036"/>
            <a:ext cx="1910687" cy="532263"/>
          </a:xfrm>
        </p:spPr>
        <p:txBody>
          <a:bodyPr/>
          <a:lstStyle/>
          <a:p>
            <a:r>
              <a:rPr lang="en-US" dirty="0"/>
              <a:t>Lazo Dimitrov</a:t>
            </a:r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325627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Day 1</a:t>
            </a:r>
            <a:endParaRPr lang="mk-MK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064526"/>
            <a:ext cx="9144000" cy="472278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your role as advisor?</a:t>
            </a:r>
          </a:p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are your expectations as advisor?</a:t>
            </a:r>
          </a:p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your background and knowledge?</a:t>
            </a:r>
          </a:p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experience do you have?</a:t>
            </a:r>
          </a:p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are the skills you possess?</a:t>
            </a:r>
          </a:p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your responsibility?</a:t>
            </a:r>
          </a:p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your benefit?</a:t>
            </a:r>
          </a:p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are your doubts and uncertainty?</a:t>
            </a:r>
            <a:endParaRPr lang="mk-MK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291558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Day 2</a:t>
            </a:r>
            <a:endParaRPr lang="mk-MK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064526"/>
            <a:ext cx="9144000" cy="47227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 tree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Logic of intervention (Log Matrix)</a:t>
            </a:r>
            <a:endParaRPr lang="mk-MK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5377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Log Matrix (Problem </a:t>
            </a:r>
            <a:r>
              <a:rPr lang="en-US" dirty="0"/>
              <a:t>Tree in positive </a:t>
            </a:r>
            <a:r>
              <a:rPr lang="en-US" dirty="0" smtClean="0"/>
              <a:t>manner)</a:t>
            </a:r>
            <a:endParaRPr lang="mk-MK" dirty="0"/>
          </a:p>
        </p:txBody>
      </p:sp>
      <p:sp>
        <p:nvSpPr>
          <p:cNvPr id="3" name="Text Box 1"/>
          <p:cNvSpPr txBox="1"/>
          <p:nvPr/>
        </p:nvSpPr>
        <p:spPr>
          <a:xfrm>
            <a:off x="1264021" y="2047344"/>
            <a:ext cx="6589059" cy="592308"/>
          </a:xfrm>
          <a:prstGeom prst="rect">
            <a:avLst/>
          </a:prstGeom>
          <a:solidFill>
            <a:srgbClr val="FF5050">
              <a:alpha val="52941"/>
            </a:srgbClr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mk-MK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mprove living conditions in rural areas while protecting the environment and developing a sustainable use of natural resources</a:t>
            </a:r>
            <a:endParaRPr lang="mk-MK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 Box 2"/>
          <p:cNvSpPr txBox="1"/>
          <p:nvPr/>
        </p:nvSpPr>
        <p:spPr>
          <a:xfrm>
            <a:off x="134111" y="4137721"/>
            <a:ext cx="2851253" cy="12814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mk-MK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Improve the agri-market efficiency</a:t>
            </a:r>
            <a:endParaRPr lang="mk-MK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 Box 3"/>
          <p:cNvSpPr txBox="1"/>
          <p:nvPr/>
        </p:nvSpPr>
        <p:spPr>
          <a:xfrm>
            <a:off x="3132925" y="4138612"/>
            <a:ext cx="2851253" cy="12805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mk-MK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Conserve and enhance the natural heritage</a:t>
            </a:r>
            <a:endParaRPr lang="mk-MK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 Box 4"/>
          <p:cNvSpPr txBox="1"/>
          <p:nvPr/>
        </p:nvSpPr>
        <p:spPr>
          <a:xfrm>
            <a:off x="6131739" y="4137721"/>
            <a:ext cx="2851253" cy="12814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tabLst>
                <a:tab pos="457200" algn="l"/>
              </a:tabLst>
            </a:pPr>
            <a:r>
              <a:rPr lang="mk-MK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Improve the living conditions in rural </a:t>
            </a:r>
            <a:r>
              <a:rPr lang="mk-MK" sz="16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areas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mk-MK" sz="16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mk-MK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environment and developing a sustainable use of natural resources</a:t>
            </a:r>
            <a:endParaRPr lang="mk-MK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81250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>
                <a:latin typeface="TimesNewRoman,Bold"/>
              </a:rPr>
              <a:t>RURAL DEVELOPMET </a:t>
            </a:r>
            <a:r>
              <a:rPr lang="en-GB" sz="2000" b="1" dirty="0" smtClean="0">
                <a:latin typeface="TimesNewRoman,Bold"/>
              </a:rPr>
              <a:t>PLAN</a:t>
            </a:r>
            <a:endParaRPr lang="en-GB" sz="2000" b="1" dirty="0">
              <a:latin typeface="TimesNewRoman,Bold"/>
            </a:endParaRPr>
          </a:p>
          <a:p>
            <a:pPr algn="ctr"/>
            <a:r>
              <a:rPr lang="en-US" sz="2000" b="1" dirty="0">
                <a:latin typeface="TimesNewRoman,Bold"/>
              </a:rPr>
              <a:t>for the northern part of Cyprus</a:t>
            </a:r>
          </a:p>
          <a:p>
            <a:pPr algn="ctr"/>
            <a:r>
              <a:rPr lang="mk-MK" sz="2000" b="1" dirty="0">
                <a:latin typeface="TimesNewRoman,Bold"/>
              </a:rPr>
              <a:t>2008-2011</a:t>
            </a:r>
            <a:endParaRPr lang="mk-MK" sz="2000" dirty="0"/>
          </a:p>
        </p:txBody>
      </p:sp>
      <p:sp>
        <p:nvSpPr>
          <p:cNvPr id="9" name="Left-Right Arrow 8"/>
          <p:cNvSpPr/>
          <p:nvPr/>
        </p:nvSpPr>
        <p:spPr>
          <a:xfrm rot="18262976">
            <a:off x="1973406" y="3338233"/>
            <a:ext cx="1102776" cy="215153"/>
          </a:xfrm>
          <a:prstGeom prst="left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0" name="Left-Right Arrow 9"/>
          <p:cNvSpPr/>
          <p:nvPr/>
        </p:nvSpPr>
        <p:spPr>
          <a:xfrm rot="3337024" flipH="1">
            <a:off x="6242271" y="3338232"/>
            <a:ext cx="1102776" cy="215153"/>
          </a:xfrm>
          <a:prstGeom prst="leftRight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1" name="Left-Right Arrow 10"/>
          <p:cNvSpPr/>
          <p:nvPr/>
        </p:nvSpPr>
        <p:spPr>
          <a:xfrm rot="16200000">
            <a:off x="3899845" y="3302646"/>
            <a:ext cx="1102776" cy="215153"/>
          </a:xfrm>
          <a:prstGeom prst="left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805231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6" grpId="1" animBg="1"/>
      <p:bldP spid="7" grpId="0" animBg="1"/>
      <p:bldP spid="7" grpId="1" animBg="1"/>
      <p:bldP spid="2" grpId="0"/>
      <p:bldP spid="9" grpId="0" animBg="1"/>
      <p:bldP spid="10" grpId="0" animBg="1"/>
      <p:bldP spid="10" grpId="1" animBg="1"/>
      <p:bldP spid="11" grpId="0" animBg="1"/>
      <p:bldP spid="1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Log Matrix (Problem </a:t>
            </a:r>
            <a:r>
              <a:rPr lang="en-US" dirty="0"/>
              <a:t>Tree in positive </a:t>
            </a:r>
            <a:r>
              <a:rPr lang="en-US" dirty="0" smtClean="0"/>
              <a:t>manner)</a:t>
            </a:r>
            <a:endParaRPr lang="mk-MK" dirty="0"/>
          </a:p>
        </p:txBody>
      </p:sp>
      <p:sp>
        <p:nvSpPr>
          <p:cNvPr id="3" name="Text Box 1"/>
          <p:cNvSpPr txBox="1"/>
          <p:nvPr/>
        </p:nvSpPr>
        <p:spPr>
          <a:xfrm>
            <a:off x="591670" y="833086"/>
            <a:ext cx="7718611" cy="444386"/>
          </a:xfrm>
          <a:prstGeom prst="rect">
            <a:avLst/>
          </a:prstGeom>
          <a:solidFill>
            <a:srgbClr val="FF5050">
              <a:alpha val="52941"/>
            </a:srgbClr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mk-MK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mprove living conditions in rural areas while protecting the environment and developing a sustainable use of natural resources</a:t>
            </a:r>
            <a:endParaRPr lang="mk-MK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 Box 2"/>
          <p:cNvSpPr txBox="1"/>
          <p:nvPr/>
        </p:nvSpPr>
        <p:spPr>
          <a:xfrm>
            <a:off x="1264024" y="2157180"/>
            <a:ext cx="6710082" cy="5899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mk-MK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Improve the agri-market efficiency</a:t>
            </a:r>
            <a:endParaRPr lang="mk-MK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Left-Right Arrow 8"/>
          <p:cNvSpPr/>
          <p:nvPr/>
        </p:nvSpPr>
        <p:spPr>
          <a:xfrm rot="16200000">
            <a:off x="4170049" y="1614851"/>
            <a:ext cx="572572" cy="204950"/>
          </a:xfrm>
          <a:prstGeom prst="left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2" name="Text Box 6"/>
          <p:cNvSpPr txBox="1"/>
          <p:nvPr/>
        </p:nvSpPr>
        <p:spPr>
          <a:xfrm>
            <a:off x="121024" y="4202780"/>
            <a:ext cx="3126908" cy="1485322"/>
          </a:xfrm>
          <a:prstGeom prst="rect">
            <a:avLst/>
          </a:prstGeom>
          <a:solidFill>
            <a:srgbClr val="FAC6F3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mk-MK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improve the skills of farmers and other persons involved in the agri-food and forestry sectors by promoting knowledge and improving human potential:</a:t>
            </a:r>
          </a:p>
        </p:txBody>
      </p:sp>
      <p:sp>
        <p:nvSpPr>
          <p:cNvPr id="13" name="Text Box 7"/>
          <p:cNvSpPr txBox="1"/>
          <p:nvPr/>
        </p:nvSpPr>
        <p:spPr>
          <a:xfrm>
            <a:off x="3595556" y="4202780"/>
            <a:ext cx="2269359" cy="1485322"/>
          </a:xfrm>
          <a:prstGeom prst="rect">
            <a:avLst/>
          </a:prstGeom>
          <a:solidFill>
            <a:srgbClr val="FFFFBD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mk-MK" sz="16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</a:t>
            </a:r>
            <a:r>
              <a:rPr lang="mk-MK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improve the competitiveness of farms and/or target EU standards</a:t>
            </a:r>
          </a:p>
        </p:txBody>
      </p:sp>
      <p:sp>
        <p:nvSpPr>
          <p:cNvPr id="14" name="Text Box 8"/>
          <p:cNvSpPr txBox="1"/>
          <p:nvPr/>
        </p:nvSpPr>
        <p:spPr>
          <a:xfrm>
            <a:off x="6481482" y="4202780"/>
            <a:ext cx="2447234" cy="1485322"/>
          </a:xfrm>
          <a:prstGeom prst="rect">
            <a:avLst/>
          </a:prstGeom>
          <a:solidFill>
            <a:srgbClr val="F4EEE2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mk-MK" sz="16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restructure and to modernise the processing and marketing sectors for agriculture products</a:t>
            </a:r>
          </a:p>
        </p:txBody>
      </p:sp>
      <p:sp>
        <p:nvSpPr>
          <p:cNvPr id="15" name="Left-Right Arrow 14"/>
          <p:cNvSpPr/>
          <p:nvPr/>
        </p:nvSpPr>
        <p:spPr>
          <a:xfrm rot="18262976">
            <a:off x="1973406" y="3338233"/>
            <a:ext cx="1102776" cy="215153"/>
          </a:xfrm>
          <a:prstGeom prst="leftRightArrow">
            <a:avLst/>
          </a:prstGeom>
          <a:solidFill>
            <a:srgbClr val="FAC6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6" name="Left-Right Arrow 15"/>
          <p:cNvSpPr/>
          <p:nvPr/>
        </p:nvSpPr>
        <p:spPr>
          <a:xfrm rot="3337024" flipH="1">
            <a:off x="6242271" y="3338232"/>
            <a:ext cx="1102776" cy="215153"/>
          </a:xfrm>
          <a:prstGeom prst="leftRightArrow">
            <a:avLst/>
          </a:prstGeom>
          <a:solidFill>
            <a:srgbClr val="F4EE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7" name="Left-Right Arrow 16"/>
          <p:cNvSpPr/>
          <p:nvPr/>
        </p:nvSpPr>
        <p:spPr>
          <a:xfrm rot="16200000">
            <a:off x="3926738" y="3327131"/>
            <a:ext cx="1102776" cy="215153"/>
          </a:xfrm>
          <a:prstGeom prst="leftRightArrow">
            <a:avLst/>
          </a:prstGeom>
          <a:solidFill>
            <a:srgbClr val="FFFF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715439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3" grpId="1" animBg="1"/>
      <p:bldP spid="14" grpId="0" animBg="1"/>
      <p:bldP spid="14" grpId="1" animBg="1"/>
      <p:bldP spid="15" grpId="0" animBg="1"/>
      <p:bldP spid="16" grpId="0" animBg="1"/>
      <p:bldP spid="16" grpId="1" animBg="1"/>
      <p:bldP spid="17" grpId="0" animBg="1"/>
      <p:bldP spid="1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Log Matrix (Problem </a:t>
            </a:r>
            <a:r>
              <a:rPr lang="en-US" dirty="0"/>
              <a:t>Tree in positive </a:t>
            </a:r>
            <a:r>
              <a:rPr lang="en-US" dirty="0" smtClean="0"/>
              <a:t>manner)</a:t>
            </a:r>
            <a:endParaRPr lang="mk-MK" dirty="0"/>
          </a:p>
        </p:txBody>
      </p:sp>
      <p:sp>
        <p:nvSpPr>
          <p:cNvPr id="3" name="Text Box 1"/>
          <p:cNvSpPr txBox="1"/>
          <p:nvPr/>
        </p:nvSpPr>
        <p:spPr>
          <a:xfrm>
            <a:off x="739588" y="833086"/>
            <a:ext cx="7705165" cy="444386"/>
          </a:xfrm>
          <a:prstGeom prst="rect">
            <a:avLst/>
          </a:prstGeom>
          <a:solidFill>
            <a:srgbClr val="FF5050">
              <a:alpha val="52941"/>
            </a:srgbClr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mk-MK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mprove living conditions in rural areas while protecting the environment and developing a sustainable use of natural resources</a:t>
            </a:r>
            <a:endParaRPr lang="mk-MK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 Box 2"/>
          <p:cNvSpPr txBox="1"/>
          <p:nvPr/>
        </p:nvSpPr>
        <p:spPr>
          <a:xfrm>
            <a:off x="1089212" y="1696846"/>
            <a:ext cx="7113494" cy="3067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mk-MK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Improve the agri-market efficiency</a:t>
            </a:r>
            <a:endParaRPr lang="mk-MK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Left-Right Arrow 8"/>
          <p:cNvSpPr/>
          <p:nvPr/>
        </p:nvSpPr>
        <p:spPr>
          <a:xfrm rot="16200000">
            <a:off x="4306140" y="1387872"/>
            <a:ext cx="317078" cy="188261"/>
          </a:xfrm>
          <a:prstGeom prst="left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2" name="Text Box 6"/>
          <p:cNvSpPr txBox="1"/>
          <p:nvPr/>
        </p:nvSpPr>
        <p:spPr>
          <a:xfrm>
            <a:off x="1492625" y="2618542"/>
            <a:ext cx="5930152" cy="891140"/>
          </a:xfrm>
          <a:prstGeom prst="rect">
            <a:avLst/>
          </a:prstGeom>
          <a:solidFill>
            <a:srgbClr val="FAC6F3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mk-MK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improve the skills of farmers and other persons involved in the agri-food and forestry sectors by promoting knowledge and improving human potential:</a:t>
            </a:r>
          </a:p>
        </p:txBody>
      </p:sp>
      <p:sp>
        <p:nvSpPr>
          <p:cNvPr id="15" name="Left-Right Arrow 14"/>
          <p:cNvSpPr/>
          <p:nvPr/>
        </p:nvSpPr>
        <p:spPr>
          <a:xfrm rot="16200000">
            <a:off x="4210444" y="2220022"/>
            <a:ext cx="508472" cy="188260"/>
          </a:xfrm>
          <a:prstGeom prst="leftRightArrow">
            <a:avLst/>
          </a:prstGeom>
          <a:solidFill>
            <a:srgbClr val="FAC6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8" name="Text Box 5"/>
          <p:cNvSpPr txBox="1"/>
          <p:nvPr/>
        </p:nvSpPr>
        <p:spPr>
          <a:xfrm>
            <a:off x="1492625" y="3948805"/>
            <a:ext cx="4921622" cy="354952"/>
          </a:xfrm>
          <a:prstGeom prst="rect">
            <a:avLst/>
          </a:prstGeom>
          <a:solidFill>
            <a:srgbClr val="FAC6F3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mk-MK" sz="16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1.1 Vocational Training, Knowledge and Information</a:t>
            </a:r>
          </a:p>
        </p:txBody>
      </p:sp>
      <p:sp>
        <p:nvSpPr>
          <p:cNvPr id="19" name="Text Box 9"/>
          <p:cNvSpPr txBox="1"/>
          <p:nvPr/>
        </p:nvSpPr>
        <p:spPr>
          <a:xfrm>
            <a:off x="1514215" y="4757608"/>
            <a:ext cx="4921622" cy="354952"/>
          </a:xfrm>
          <a:prstGeom prst="rect">
            <a:avLst/>
          </a:prstGeom>
          <a:solidFill>
            <a:srgbClr val="FAC6F3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mk-MK" sz="16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1.2 Providing Farm Advisory and Extension Services</a:t>
            </a:r>
          </a:p>
        </p:txBody>
      </p:sp>
      <p:sp>
        <p:nvSpPr>
          <p:cNvPr id="20" name="Text Box 10"/>
          <p:cNvSpPr txBox="1"/>
          <p:nvPr/>
        </p:nvSpPr>
        <p:spPr>
          <a:xfrm>
            <a:off x="1508500" y="5588449"/>
            <a:ext cx="4921622" cy="354952"/>
          </a:xfrm>
          <a:prstGeom prst="rect">
            <a:avLst/>
          </a:prstGeom>
          <a:solidFill>
            <a:srgbClr val="FAC6F3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mk-MK" sz="16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1.3 Support to Young Farmers</a:t>
            </a:r>
          </a:p>
        </p:txBody>
      </p:sp>
      <p:sp>
        <p:nvSpPr>
          <p:cNvPr id="21" name="Left-Right Arrow 20"/>
          <p:cNvSpPr/>
          <p:nvPr/>
        </p:nvSpPr>
        <p:spPr>
          <a:xfrm rot="16200000">
            <a:off x="2403694" y="3652681"/>
            <a:ext cx="365760" cy="188260"/>
          </a:xfrm>
          <a:prstGeom prst="leftRightArrow">
            <a:avLst/>
          </a:prstGeom>
          <a:solidFill>
            <a:srgbClr val="FAC6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22" name="Left-Right Arrow 21"/>
          <p:cNvSpPr/>
          <p:nvPr/>
        </p:nvSpPr>
        <p:spPr>
          <a:xfrm rot="16200000">
            <a:off x="2403694" y="4449158"/>
            <a:ext cx="365760" cy="188260"/>
          </a:xfrm>
          <a:prstGeom prst="leftRightArrow">
            <a:avLst/>
          </a:prstGeom>
          <a:solidFill>
            <a:srgbClr val="FAC6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23" name="Left-Right Arrow 22"/>
          <p:cNvSpPr/>
          <p:nvPr/>
        </p:nvSpPr>
        <p:spPr>
          <a:xfrm rot="16200000">
            <a:off x="2403694" y="5254101"/>
            <a:ext cx="365760" cy="188260"/>
          </a:xfrm>
          <a:prstGeom prst="leftRightArrow">
            <a:avLst/>
          </a:prstGeom>
          <a:solidFill>
            <a:srgbClr val="FAC6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423371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Log Matrix (Problem </a:t>
            </a:r>
            <a:r>
              <a:rPr lang="en-US" dirty="0"/>
              <a:t>Tree in positive </a:t>
            </a:r>
            <a:r>
              <a:rPr lang="en-US" dirty="0" smtClean="0"/>
              <a:t>manner)</a:t>
            </a:r>
            <a:endParaRPr lang="mk-MK" dirty="0"/>
          </a:p>
        </p:txBody>
      </p:sp>
      <p:sp>
        <p:nvSpPr>
          <p:cNvPr id="3" name="Text Box 1"/>
          <p:cNvSpPr txBox="1"/>
          <p:nvPr/>
        </p:nvSpPr>
        <p:spPr>
          <a:xfrm>
            <a:off x="591670" y="833086"/>
            <a:ext cx="7718611" cy="444386"/>
          </a:xfrm>
          <a:prstGeom prst="rect">
            <a:avLst/>
          </a:prstGeom>
          <a:solidFill>
            <a:srgbClr val="FF5050">
              <a:alpha val="52941"/>
            </a:srgbClr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mk-MK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mprove living conditions in rural areas while protecting the environment and developing a sustainable use of natural resources</a:t>
            </a:r>
            <a:endParaRPr lang="mk-MK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 Box 2"/>
          <p:cNvSpPr txBox="1"/>
          <p:nvPr/>
        </p:nvSpPr>
        <p:spPr>
          <a:xfrm>
            <a:off x="1264024" y="2157180"/>
            <a:ext cx="6710082" cy="5899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mk-MK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Improve the agri-market efficiency</a:t>
            </a:r>
            <a:endParaRPr lang="mk-MK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Left-Right Arrow 8"/>
          <p:cNvSpPr/>
          <p:nvPr/>
        </p:nvSpPr>
        <p:spPr>
          <a:xfrm rot="16200000">
            <a:off x="4170049" y="1614851"/>
            <a:ext cx="572572" cy="204950"/>
          </a:xfrm>
          <a:prstGeom prst="left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2" name="Text Box 6"/>
          <p:cNvSpPr txBox="1"/>
          <p:nvPr/>
        </p:nvSpPr>
        <p:spPr>
          <a:xfrm>
            <a:off x="121024" y="4202780"/>
            <a:ext cx="3126908" cy="1485322"/>
          </a:xfrm>
          <a:prstGeom prst="rect">
            <a:avLst/>
          </a:prstGeom>
          <a:solidFill>
            <a:srgbClr val="FAC6F3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mk-MK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improve the skills of farmers and other persons</a:t>
            </a:r>
            <a:r>
              <a:rPr lang="mk-MK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involved in the agri-food and forestry sectors by promoting knowledge and improving human potential:</a:t>
            </a:r>
          </a:p>
        </p:txBody>
      </p:sp>
      <p:sp>
        <p:nvSpPr>
          <p:cNvPr id="13" name="Text Box 7"/>
          <p:cNvSpPr txBox="1"/>
          <p:nvPr/>
        </p:nvSpPr>
        <p:spPr>
          <a:xfrm>
            <a:off x="3595556" y="4202780"/>
            <a:ext cx="2269359" cy="1485322"/>
          </a:xfrm>
          <a:prstGeom prst="rect">
            <a:avLst/>
          </a:prstGeom>
          <a:solidFill>
            <a:srgbClr val="FFFFBD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mk-MK" sz="16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</a:t>
            </a:r>
            <a:r>
              <a:rPr lang="mk-MK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improve the competitiveness of farms and/or target EU standards</a:t>
            </a:r>
          </a:p>
        </p:txBody>
      </p:sp>
      <p:sp>
        <p:nvSpPr>
          <p:cNvPr id="14" name="Text Box 8"/>
          <p:cNvSpPr txBox="1"/>
          <p:nvPr/>
        </p:nvSpPr>
        <p:spPr>
          <a:xfrm>
            <a:off x="6481482" y="4202780"/>
            <a:ext cx="2447234" cy="1485322"/>
          </a:xfrm>
          <a:prstGeom prst="rect">
            <a:avLst/>
          </a:prstGeom>
          <a:solidFill>
            <a:srgbClr val="F4EEE2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mk-MK" sz="16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restructure and to modernise the processing and marketing sectors for agriculture products</a:t>
            </a:r>
          </a:p>
        </p:txBody>
      </p:sp>
      <p:sp>
        <p:nvSpPr>
          <p:cNvPr id="15" name="Left-Right Arrow 14"/>
          <p:cNvSpPr/>
          <p:nvPr/>
        </p:nvSpPr>
        <p:spPr>
          <a:xfrm rot="18262976">
            <a:off x="1973406" y="3338233"/>
            <a:ext cx="1102776" cy="215153"/>
          </a:xfrm>
          <a:prstGeom prst="leftRightArrow">
            <a:avLst/>
          </a:prstGeom>
          <a:solidFill>
            <a:srgbClr val="FAC6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6" name="Left-Right Arrow 15"/>
          <p:cNvSpPr/>
          <p:nvPr/>
        </p:nvSpPr>
        <p:spPr>
          <a:xfrm rot="3337024" flipH="1">
            <a:off x="6242271" y="3338232"/>
            <a:ext cx="1102776" cy="215153"/>
          </a:xfrm>
          <a:prstGeom prst="leftRightArrow">
            <a:avLst/>
          </a:prstGeom>
          <a:solidFill>
            <a:srgbClr val="F4EE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7" name="Left-Right Arrow 16"/>
          <p:cNvSpPr/>
          <p:nvPr/>
        </p:nvSpPr>
        <p:spPr>
          <a:xfrm rot="16200000">
            <a:off x="3926738" y="3327131"/>
            <a:ext cx="1102776" cy="215153"/>
          </a:xfrm>
          <a:prstGeom prst="leftRightArrow">
            <a:avLst/>
          </a:prstGeom>
          <a:solidFill>
            <a:srgbClr val="FFFF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997451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Log Matrix (Problem </a:t>
            </a:r>
            <a:r>
              <a:rPr lang="en-US" dirty="0"/>
              <a:t>Tree in positive </a:t>
            </a:r>
            <a:r>
              <a:rPr lang="en-US" dirty="0" smtClean="0"/>
              <a:t>manner)</a:t>
            </a:r>
            <a:endParaRPr lang="mk-MK" dirty="0"/>
          </a:p>
        </p:txBody>
      </p:sp>
      <p:sp>
        <p:nvSpPr>
          <p:cNvPr id="3" name="Text Box 1"/>
          <p:cNvSpPr txBox="1"/>
          <p:nvPr/>
        </p:nvSpPr>
        <p:spPr>
          <a:xfrm>
            <a:off x="591670" y="833086"/>
            <a:ext cx="7718611" cy="444386"/>
          </a:xfrm>
          <a:prstGeom prst="rect">
            <a:avLst/>
          </a:prstGeom>
          <a:solidFill>
            <a:srgbClr val="FF5050">
              <a:alpha val="52941"/>
            </a:srgbClr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mk-MK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mprove living conditions in rural areas while protecting the environment and developing a sustainable use of natural resources</a:t>
            </a:r>
            <a:endParaRPr lang="mk-MK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 Box 2"/>
          <p:cNvSpPr txBox="1"/>
          <p:nvPr/>
        </p:nvSpPr>
        <p:spPr>
          <a:xfrm>
            <a:off x="779929" y="1651042"/>
            <a:ext cx="7422777" cy="2295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mk-MK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Improve the agri-market efficiency</a:t>
            </a:r>
            <a:endParaRPr lang="mk-MK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Left-Right Arrow 8"/>
          <p:cNvSpPr/>
          <p:nvPr/>
        </p:nvSpPr>
        <p:spPr>
          <a:xfrm rot="16200000">
            <a:off x="4304519" y="1350703"/>
            <a:ext cx="330525" cy="231843"/>
          </a:xfrm>
          <a:prstGeom prst="left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3" name="Text Box 7"/>
          <p:cNvSpPr txBox="1"/>
          <p:nvPr/>
        </p:nvSpPr>
        <p:spPr>
          <a:xfrm>
            <a:off x="779929" y="2206472"/>
            <a:ext cx="3684495" cy="659351"/>
          </a:xfrm>
          <a:prstGeom prst="rect">
            <a:avLst/>
          </a:prstGeom>
          <a:solidFill>
            <a:srgbClr val="FFFFBD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mk-MK" sz="1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</a:t>
            </a:r>
            <a:r>
              <a:rPr lang="mk-MK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improve the competitiveness of farms and/or target EU standards</a:t>
            </a:r>
          </a:p>
        </p:txBody>
      </p:sp>
      <p:sp>
        <p:nvSpPr>
          <p:cNvPr id="14" name="Text Box 8"/>
          <p:cNvSpPr txBox="1"/>
          <p:nvPr/>
        </p:nvSpPr>
        <p:spPr>
          <a:xfrm>
            <a:off x="4585703" y="2206472"/>
            <a:ext cx="3617003" cy="659351"/>
          </a:xfrm>
          <a:prstGeom prst="rect">
            <a:avLst/>
          </a:prstGeom>
          <a:solidFill>
            <a:srgbClr val="F4EEE2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mk-MK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restructure and to modernise the processing and marketing sectors for agriculture products</a:t>
            </a:r>
          </a:p>
        </p:txBody>
      </p:sp>
      <p:sp>
        <p:nvSpPr>
          <p:cNvPr id="16" name="Left-Right Arrow 15"/>
          <p:cNvSpPr/>
          <p:nvPr/>
        </p:nvSpPr>
        <p:spPr>
          <a:xfrm rot="5227975" flipH="1">
            <a:off x="5847007" y="1930371"/>
            <a:ext cx="304414" cy="215153"/>
          </a:xfrm>
          <a:prstGeom prst="leftRightArrow">
            <a:avLst/>
          </a:prstGeom>
          <a:solidFill>
            <a:srgbClr val="F4EE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600"/>
          </a:p>
        </p:txBody>
      </p:sp>
      <p:sp>
        <p:nvSpPr>
          <p:cNvPr id="17" name="Left-Right Arrow 16"/>
          <p:cNvSpPr/>
          <p:nvPr/>
        </p:nvSpPr>
        <p:spPr>
          <a:xfrm rot="16200000">
            <a:off x="2456781" y="1925179"/>
            <a:ext cx="304414" cy="215153"/>
          </a:xfrm>
          <a:prstGeom prst="leftRightArrow">
            <a:avLst/>
          </a:prstGeom>
          <a:solidFill>
            <a:srgbClr val="FFFF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600"/>
          </a:p>
        </p:txBody>
      </p:sp>
      <p:sp>
        <p:nvSpPr>
          <p:cNvPr id="19" name="Text Box 7"/>
          <p:cNvSpPr txBox="1"/>
          <p:nvPr/>
        </p:nvSpPr>
        <p:spPr>
          <a:xfrm>
            <a:off x="779929" y="3274476"/>
            <a:ext cx="3213847" cy="2843935"/>
          </a:xfrm>
          <a:prstGeom prst="rect">
            <a:avLst/>
          </a:prstGeom>
          <a:solidFill>
            <a:srgbClr val="FFFFBD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Improvement competitiveness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of farms and producer groups</a:t>
            </a:r>
            <a:endParaRPr lang="mk-MK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Reduction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of irrigation water use</a:t>
            </a:r>
            <a:endParaRPr lang="mk-MK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Increase use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of renewable energies</a:t>
            </a:r>
            <a:endParaRPr lang="mk-MK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Reduction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of post harvest losses</a:t>
            </a:r>
            <a:endParaRPr lang="mk-MK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Development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of business strategies </a:t>
            </a: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Strengthening promotion/brand/market</a:t>
            </a:r>
            <a:endParaRPr lang="mk-MK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Increase the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added value of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products</a:t>
            </a:r>
            <a:endParaRPr lang="mk-MK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Valorisation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of local products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improve their commercialisation </a:t>
            </a: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Establishment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and certification of quality standards</a:t>
            </a:r>
            <a:endParaRPr lang="en-US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 Box 8"/>
          <p:cNvSpPr txBox="1"/>
          <p:nvPr/>
        </p:nvSpPr>
        <p:spPr>
          <a:xfrm>
            <a:off x="4585703" y="3277037"/>
            <a:ext cx="3234272" cy="2843934"/>
          </a:xfrm>
          <a:prstGeom prst="rect">
            <a:avLst/>
          </a:prstGeom>
          <a:solidFill>
            <a:srgbClr val="F4EEE2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Development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of business strategies concerning sustainable growth, including cost management </a:t>
            </a: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Strengthening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of promotion/branding/marketing</a:t>
            </a:r>
            <a:endParaRPr lang="mk-MK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Upgrade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of businesses to meet work safety and/or environmental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requirements</a:t>
            </a: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Reduction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of post harvest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losses</a:t>
            </a: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Valorisation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of local products and improve their commercialisation </a:t>
            </a: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Establishment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and certification of quality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standards</a:t>
            </a:r>
            <a:endParaRPr lang="mk-MK" sz="1600" dirty="0"/>
          </a:p>
        </p:txBody>
      </p:sp>
      <p:sp>
        <p:nvSpPr>
          <p:cNvPr id="21" name="Left-Right Arrow 20"/>
          <p:cNvSpPr/>
          <p:nvPr/>
        </p:nvSpPr>
        <p:spPr>
          <a:xfrm rot="5227975" flipH="1">
            <a:off x="4777193" y="2965716"/>
            <a:ext cx="346304" cy="213056"/>
          </a:xfrm>
          <a:prstGeom prst="leftRightArrow">
            <a:avLst/>
          </a:prstGeom>
          <a:solidFill>
            <a:srgbClr val="F4EE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22" name="Left-Right Arrow 21"/>
          <p:cNvSpPr/>
          <p:nvPr/>
        </p:nvSpPr>
        <p:spPr>
          <a:xfrm rot="16200000">
            <a:off x="955613" y="2963620"/>
            <a:ext cx="346304" cy="213058"/>
          </a:xfrm>
          <a:prstGeom prst="leftRightArrow">
            <a:avLst/>
          </a:prstGeom>
          <a:solidFill>
            <a:srgbClr val="FFFF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58049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Log Matrix (Problem </a:t>
            </a:r>
            <a:r>
              <a:rPr lang="en-US" dirty="0"/>
              <a:t>Tree in positive </a:t>
            </a:r>
            <a:r>
              <a:rPr lang="en-US" dirty="0" smtClean="0"/>
              <a:t>manner)</a:t>
            </a:r>
            <a:endParaRPr lang="mk-MK" dirty="0"/>
          </a:p>
        </p:txBody>
      </p:sp>
      <p:sp>
        <p:nvSpPr>
          <p:cNvPr id="3" name="Text Box 1"/>
          <p:cNvSpPr txBox="1"/>
          <p:nvPr/>
        </p:nvSpPr>
        <p:spPr>
          <a:xfrm>
            <a:off x="1559858" y="833085"/>
            <a:ext cx="5661213" cy="377723"/>
          </a:xfrm>
          <a:prstGeom prst="rect">
            <a:avLst/>
          </a:prstGeom>
          <a:solidFill>
            <a:srgbClr val="FF5050">
              <a:alpha val="52941"/>
            </a:srgbClr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mk-MK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mprove living conditions in rural areas while protecting the environment and developing a sustainable use of natural resources</a:t>
            </a:r>
            <a:endParaRPr lang="mk-MK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 Box 2"/>
          <p:cNvSpPr txBox="1"/>
          <p:nvPr/>
        </p:nvSpPr>
        <p:spPr>
          <a:xfrm>
            <a:off x="968188" y="1347917"/>
            <a:ext cx="3801551" cy="6902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mk-MK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Improve the agri-market efficiency</a:t>
            </a:r>
            <a:endParaRPr lang="mk-MK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Left-Right Arrow 8"/>
          <p:cNvSpPr/>
          <p:nvPr/>
        </p:nvSpPr>
        <p:spPr>
          <a:xfrm rot="16200000">
            <a:off x="2080336" y="1210351"/>
            <a:ext cx="274320" cy="182880"/>
          </a:xfrm>
          <a:prstGeom prst="left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000"/>
          </a:p>
        </p:txBody>
      </p:sp>
      <p:sp>
        <p:nvSpPr>
          <p:cNvPr id="13" name="Text Box 7"/>
          <p:cNvSpPr txBox="1"/>
          <p:nvPr/>
        </p:nvSpPr>
        <p:spPr>
          <a:xfrm>
            <a:off x="2659539" y="2299304"/>
            <a:ext cx="1899014" cy="724822"/>
          </a:xfrm>
          <a:prstGeom prst="rect">
            <a:avLst/>
          </a:prstGeom>
          <a:solidFill>
            <a:srgbClr val="FFFFBD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mk-MK" sz="1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</a:t>
            </a:r>
            <a:r>
              <a:rPr lang="mk-MK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improve the competitiveness of farms and/or target EU standards</a:t>
            </a:r>
          </a:p>
        </p:txBody>
      </p:sp>
      <p:sp>
        <p:nvSpPr>
          <p:cNvPr id="14" name="Text Box 8"/>
          <p:cNvSpPr txBox="1"/>
          <p:nvPr/>
        </p:nvSpPr>
        <p:spPr>
          <a:xfrm>
            <a:off x="4676596" y="2299304"/>
            <a:ext cx="1721217" cy="724822"/>
          </a:xfrm>
          <a:prstGeom prst="rect">
            <a:avLst/>
          </a:prstGeom>
          <a:solidFill>
            <a:srgbClr val="F4EEE2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mk-MK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restructure and to modernise the processing and marketing sectors for agriculture products</a:t>
            </a:r>
          </a:p>
        </p:txBody>
      </p:sp>
      <p:sp>
        <p:nvSpPr>
          <p:cNvPr id="16" name="Left-Right Arrow 15"/>
          <p:cNvSpPr/>
          <p:nvPr/>
        </p:nvSpPr>
        <p:spPr>
          <a:xfrm rot="2160000" flipH="1">
            <a:off x="4694686" y="2062757"/>
            <a:ext cx="457200" cy="182880"/>
          </a:xfrm>
          <a:prstGeom prst="leftRightArrow">
            <a:avLst/>
          </a:prstGeom>
          <a:solidFill>
            <a:srgbClr val="F4EE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000"/>
          </a:p>
        </p:txBody>
      </p:sp>
      <p:sp>
        <p:nvSpPr>
          <p:cNvPr id="17" name="Left-Right Arrow 16"/>
          <p:cNvSpPr/>
          <p:nvPr/>
        </p:nvSpPr>
        <p:spPr>
          <a:xfrm rot="16200000">
            <a:off x="3501090" y="2077282"/>
            <a:ext cx="274320" cy="182880"/>
          </a:xfrm>
          <a:prstGeom prst="leftRightArrow">
            <a:avLst/>
          </a:prstGeom>
          <a:solidFill>
            <a:srgbClr val="FFFF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000"/>
          </a:p>
        </p:txBody>
      </p:sp>
      <p:sp>
        <p:nvSpPr>
          <p:cNvPr id="19" name="Text Box 7"/>
          <p:cNvSpPr txBox="1"/>
          <p:nvPr/>
        </p:nvSpPr>
        <p:spPr>
          <a:xfrm>
            <a:off x="2659539" y="3224547"/>
            <a:ext cx="1899014" cy="2893865"/>
          </a:xfrm>
          <a:prstGeom prst="rect">
            <a:avLst/>
          </a:prstGeom>
          <a:solidFill>
            <a:srgbClr val="FFFFBD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950" dirty="0" smtClean="0">
                <a:latin typeface="Arial" panose="020B0604020202020204" pitchFamily="34" charset="0"/>
                <a:cs typeface="Arial" panose="020B0604020202020204" pitchFamily="34" charset="0"/>
              </a:rPr>
              <a:t>- Improvement competitiveness </a:t>
            </a:r>
            <a:r>
              <a:rPr lang="en-GB" sz="950" dirty="0">
                <a:latin typeface="Arial" panose="020B0604020202020204" pitchFamily="34" charset="0"/>
                <a:cs typeface="Arial" panose="020B0604020202020204" pitchFamily="34" charset="0"/>
              </a:rPr>
              <a:t>of farms and producer groups</a:t>
            </a:r>
            <a:endParaRPr lang="mk-MK" sz="9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50" dirty="0" smtClean="0">
                <a:latin typeface="Arial" panose="020B0604020202020204" pitchFamily="34" charset="0"/>
                <a:cs typeface="Arial" panose="020B0604020202020204" pitchFamily="34" charset="0"/>
              </a:rPr>
              <a:t>- Reduction </a:t>
            </a:r>
            <a:r>
              <a:rPr lang="en-GB" sz="950" dirty="0">
                <a:latin typeface="Arial" panose="020B0604020202020204" pitchFamily="34" charset="0"/>
                <a:cs typeface="Arial" panose="020B0604020202020204" pitchFamily="34" charset="0"/>
              </a:rPr>
              <a:t>of irrigation water use</a:t>
            </a:r>
            <a:endParaRPr lang="mk-MK" sz="9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50" dirty="0" smtClean="0">
                <a:latin typeface="Arial" panose="020B0604020202020204" pitchFamily="34" charset="0"/>
                <a:cs typeface="Arial" panose="020B0604020202020204" pitchFamily="34" charset="0"/>
              </a:rPr>
              <a:t>- Increase use </a:t>
            </a:r>
            <a:r>
              <a:rPr lang="en-GB" sz="950" dirty="0">
                <a:latin typeface="Arial" panose="020B0604020202020204" pitchFamily="34" charset="0"/>
                <a:cs typeface="Arial" panose="020B0604020202020204" pitchFamily="34" charset="0"/>
              </a:rPr>
              <a:t>of renewable energies</a:t>
            </a:r>
            <a:endParaRPr lang="mk-MK" sz="9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50" dirty="0" smtClean="0">
                <a:latin typeface="Arial" panose="020B0604020202020204" pitchFamily="34" charset="0"/>
                <a:cs typeface="Arial" panose="020B0604020202020204" pitchFamily="34" charset="0"/>
              </a:rPr>
              <a:t>- Reduction </a:t>
            </a:r>
            <a:r>
              <a:rPr lang="en-GB" sz="950" dirty="0">
                <a:latin typeface="Arial" panose="020B0604020202020204" pitchFamily="34" charset="0"/>
                <a:cs typeface="Arial" panose="020B0604020202020204" pitchFamily="34" charset="0"/>
              </a:rPr>
              <a:t>of post harvest losses</a:t>
            </a:r>
            <a:endParaRPr lang="mk-MK" sz="9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50" dirty="0" smtClean="0">
                <a:latin typeface="Arial" panose="020B0604020202020204" pitchFamily="34" charset="0"/>
                <a:cs typeface="Arial" panose="020B0604020202020204" pitchFamily="34" charset="0"/>
              </a:rPr>
              <a:t>- Development </a:t>
            </a:r>
            <a:r>
              <a:rPr lang="en-GB" sz="950" dirty="0">
                <a:latin typeface="Arial" panose="020B0604020202020204" pitchFamily="34" charset="0"/>
                <a:cs typeface="Arial" panose="020B0604020202020204" pitchFamily="34" charset="0"/>
              </a:rPr>
              <a:t>of business strategies </a:t>
            </a:r>
            <a:endParaRPr lang="en-GB" sz="9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50" dirty="0" smtClean="0">
                <a:latin typeface="Arial" panose="020B0604020202020204" pitchFamily="34" charset="0"/>
                <a:cs typeface="Arial" panose="020B0604020202020204" pitchFamily="34" charset="0"/>
              </a:rPr>
              <a:t>- Strengthening promotion/brand/market</a:t>
            </a:r>
            <a:endParaRPr lang="mk-MK" sz="9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50" dirty="0" smtClean="0">
                <a:latin typeface="Arial" panose="020B0604020202020204" pitchFamily="34" charset="0"/>
                <a:cs typeface="Arial" panose="020B0604020202020204" pitchFamily="34" charset="0"/>
              </a:rPr>
              <a:t>- Increase the </a:t>
            </a:r>
            <a:r>
              <a:rPr lang="en-GB" sz="950" dirty="0">
                <a:latin typeface="Arial" panose="020B0604020202020204" pitchFamily="34" charset="0"/>
                <a:cs typeface="Arial" panose="020B0604020202020204" pitchFamily="34" charset="0"/>
              </a:rPr>
              <a:t>added value of </a:t>
            </a:r>
            <a:r>
              <a:rPr lang="en-GB" sz="950" dirty="0" smtClean="0">
                <a:latin typeface="Arial" panose="020B0604020202020204" pitchFamily="34" charset="0"/>
                <a:cs typeface="Arial" panose="020B0604020202020204" pitchFamily="34" charset="0"/>
              </a:rPr>
              <a:t>products</a:t>
            </a:r>
            <a:endParaRPr lang="mk-MK" sz="9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50" dirty="0" smtClean="0">
                <a:latin typeface="Arial" panose="020B0604020202020204" pitchFamily="34" charset="0"/>
                <a:cs typeface="Arial" panose="020B0604020202020204" pitchFamily="34" charset="0"/>
              </a:rPr>
              <a:t>- Valorisation </a:t>
            </a:r>
            <a:r>
              <a:rPr lang="en-GB" sz="950" dirty="0">
                <a:latin typeface="Arial" panose="020B0604020202020204" pitchFamily="34" charset="0"/>
                <a:cs typeface="Arial" panose="020B0604020202020204" pitchFamily="34" charset="0"/>
              </a:rPr>
              <a:t>of local products </a:t>
            </a:r>
            <a:r>
              <a:rPr lang="en-GB" sz="95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950" dirty="0">
                <a:latin typeface="Arial" panose="020B0604020202020204" pitchFamily="34" charset="0"/>
                <a:cs typeface="Arial" panose="020B0604020202020204" pitchFamily="34" charset="0"/>
              </a:rPr>
              <a:t>improve their commercialisation </a:t>
            </a:r>
            <a:endParaRPr lang="en-GB" sz="9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50" dirty="0" smtClean="0">
                <a:latin typeface="Arial" panose="020B0604020202020204" pitchFamily="34" charset="0"/>
                <a:cs typeface="Arial" panose="020B0604020202020204" pitchFamily="34" charset="0"/>
              </a:rPr>
              <a:t>- Establishment </a:t>
            </a:r>
            <a:r>
              <a:rPr lang="en-GB" sz="950" dirty="0">
                <a:latin typeface="Arial" panose="020B0604020202020204" pitchFamily="34" charset="0"/>
                <a:cs typeface="Arial" panose="020B0604020202020204" pitchFamily="34" charset="0"/>
              </a:rPr>
              <a:t>and certification of quality standards</a:t>
            </a:r>
            <a:endParaRPr lang="en-US" sz="9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 Box 8"/>
          <p:cNvSpPr txBox="1"/>
          <p:nvPr/>
        </p:nvSpPr>
        <p:spPr>
          <a:xfrm>
            <a:off x="4703490" y="3224547"/>
            <a:ext cx="1721217" cy="2893865"/>
          </a:xfrm>
          <a:prstGeom prst="rect">
            <a:avLst/>
          </a:prstGeom>
          <a:solidFill>
            <a:srgbClr val="F4EEE2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- Development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of business strategies concerning sustainable growth, including cost management 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- Strengthening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of promotion/branding/marketing</a:t>
            </a:r>
            <a:endParaRPr lang="mk-MK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- Upgrade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of businesses to meet work safety and/or environmental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requirements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- Reduction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of post harvest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losses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- Valorisation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of local products and improve their commercialisation 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- Establishment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and certification of quality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standards</a:t>
            </a:r>
            <a:endParaRPr lang="mk-MK" sz="1000" dirty="0"/>
          </a:p>
        </p:txBody>
      </p:sp>
      <p:sp>
        <p:nvSpPr>
          <p:cNvPr id="21" name="Left-Right Arrow 20"/>
          <p:cNvSpPr/>
          <p:nvPr/>
        </p:nvSpPr>
        <p:spPr>
          <a:xfrm rot="5227975" flipH="1">
            <a:off x="4632579" y="3026671"/>
            <a:ext cx="274320" cy="182880"/>
          </a:xfrm>
          <a:prstGeom prst="leftRightArrow">
            <a:avLst/>
          </a:prstGeom>
          <a:solidFill>
            <a:srgbClr val="F4EE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000"/>
          </a:p>
        </p:txBody>
      </p:sp>
      <p:sp>
        <p:nvSpPr>
          <p:cNvPr id="22" name="Left-Right Arrow 21"/>
          <p:cNvSpPr/>
          <p:nvPr/>
        </p:nvSpPr>
        <p:spPr>
          <a:xfrm rot="16200000">
            <a:off x="2793996" y="3026672"/>
            <a:ext cx="274320" cy="182880"/>
          </a:xfrm>
          <a:prstGeom prst="leftRightArrow">
            <a:avLst/>
          </a:prstGeom>
          <a:solidFill>
            <a:srgbClr val="FFFF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000"/>
          </a:p>
        </p:txBody>
      </p:sp>
      <p:sp>
        <p:nvSpPr>
          <p:cNvPr id="15" name="Text Box 6"/>
          <p:cNvSpPr txBox="1"/>
          <p:nvPr/>
        </p:nvSpPr>
        <p:spPr>
          <a:xfrm>
            <a:off x="175359" y="2299304"/>
            <a:ext cx="2376053" cy="632629"/>
          </a:xfrm>
          <a:prstGeom prst="rect">
            <a:avLst/>
          </a:prstGeom>
          <a:solidFill>
            <a:srgbClr val="FAC6F3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mk-MK" sz="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improve the skills of farmers and other persons involved in the agri-food and forestry sectors by promoting knowledge and improving human potential:</a:t>
            </a:r>
          </a:p>
        </p:txBody>
      </p:sp>
      <p:sp>
        <p:nvSpPr>
          <p:cNvPr id="18" name="Left-Right Arrow 17"/>
          <p:cNvSpPr/>
          <p:nvPr/>
        </p:nvSpPr>
        <p:spPr>
          <a:xfrm rot="16200000">
            <a:off x="1307997" y="2085236"/>
            <a:ext cx="274320" cy="182880"/>
          </a:xfrm>
          <a:prstGeom prst="leftRightArrow">
            <a:avLst/>
          </a:prstGeom>
          <a:solidFill>
            <a:srgbClr val="FAC6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000"/>
          </a:p>
        </p:txBody>
      </p:sp>
      <p:sp>
        <p:nvSpPr>
          <p:cNvPr id="23" name="Text Box 5"/>
          <p:cNvSpPr txBox="1"/>
          <p:nvPr/>
        </p:nvSpPr>
        <p:spPr>
          <a:xfrm>
            <a:off x="175360" y="3226158"/>
            <a:ext cx="1971962" cy="293134"/>
          </a:xfrm>
          <a:prstGeom prst="rect">
            <a:avLst/>
          </a:prstGeom>
          <a:solidFill>
            <a:srgbClr val="FAC6F3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mk-MK" sz="9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1.1 Vocational Training, Knowledge and Information</a:t>
            </a:r>
          </a:p>
        </p:txBody>
      </p:sp>
      <p:sp>
        <p:nvSpPr>
          <p:cNvPr id="24" name="Text Box 9"/>
          <p:cNvSpPr txBox="1"/>
          <p:nvPr/>
        </p:nvSpPr>
        <p:spPr>
          <a:xfrm>
            <a:off x="191235" y="3848301"/>
            <a:ext cx="1971962" cy="293134"/>
          </a:xfrm>
          <a:prstGeom prst="rect">
            <a:avLst/>
          </a:prstGeom>
          <a:solidFill>
            <a:srgbClr val="FAC6F3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mk-MK" sz="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1.2 Providing Farm Advisory and Extension Services</a:t>
            </a:r>
          </a:p>
        </p:txBody>
      </p:sp>
      <p:sp>
        <p:nvSpPr>
          <p:cNvPr id="25" name="Text Box 10"/>
          <p:cNvSpPr txBox="1"/>
          <p:nvPr/>
        </p:nvSpPr>
        <p:spPr>
          <a:xfrm>
            <a:off x="175360" y="4497837"/>
            <a:ext cx="1971962" cy="293134"/>
          </a:xfrm>
          <a:prstGeom prst="rect">
            <a:avLst/>
          </a:prstGeom>
          <a:solidFill>
            <a:srgbClr val="FAC6F3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mk-MK" sz="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1.3 Support to Young Farmers</a:t>
            </a:r>
          </a:p>
        </p:txBody>
      </p:sp>
      <p:sp>
        <p:nvSpPr>
          <p:cNvPr id="26" name="Left-Right Arrow 25"/>
          <p:cNvSpPr/>
          <p:nvPr/>
        </p:nvSpPr>
        <p:spPr>
          <a:xfrm rot="16200000">
            <a:off x="362976" y="2995946"/>
            <a:ext cx="274320" cy="182880"/>
          </a:xfrm>
          <a:prstGeom prst="leftRightArrow">
            <a:avLst/>
          </a:prstGeom>
          <a:solidFill>
            <a:srgbClr val="FAC6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900"/>
          </a:p>
        </p:txBody>
      </p:sp>
      <p:sp>
        <p:nvSpPr>
          <p:cNvPr id="27" name="Left-Right Arrow 26"/>
          <p:cNvSpPr/>
          <p:nvPr/>
        </p:nvSpPr>
        <p:spPr>
          <a:xfrm rot="16200000">
            <a:off x="362976" y="3608683"/>
            <a:ext cx="274320" cy="182880"/>
          </a:xfrm>
          <a:prstGeom prst="leftRightArrow">
            <a:avLst/>
          </a:prstGeom>
          <a:solidFill>
            <a:srgbClr val="FAC6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900"/>
          </a:p>
        </p:txBody>
      </p:sp>
      <p:sp>
        <p:nvSpPr>
          <p:cNvPr id="28" name="Left-Right Arrow 27"/>
          <p:cNvSpPr/>
          <p:nvPr/>
        </p:nvSpPr>
        <p:spPr>
          <a:xfrm rot="16200000">
            <a:off x="362976" y="4241844"/>
            <a:ext cx="274320" cy="182880"/>
          </a:xfrm>
          <a:prstGeom prst="leftRightArrow">
            <a:avLst/>
          </a:prstGeom>
          <a:solidFill>
            <a:srgbClr val="FAC6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900"/>
          </a:p>
        </p:txBody>
      </p:sp>
      <p:sp>
        <p:nvSpPr>
          <p:cNvPr id="29" name="Text Box 3"/>
          <p:cNvSpPr txBox="1"/>
          <p:nvPr/>
        </p:nvSpPr>
        <p:spPr>
          <a:xfrm>
            <a:off x="5927608" y="1329783"/>
            <a:ext cx="1423560" cy="7271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mk-MK" sz="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Conserve and enhance the natural heritage</a:t>
            </a:r>
            <a:endParaRPr lang="mk-MK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 Box 4"/>
          <p:cNvSpPr txBox="1"/>
          <p:nvPr/>
        </p:nvSpPr>
        <p:spPr>
          <a:xfrm>
            <a:off x="7483765" y="1329277"/>
            <a:ext cx="1552659" cy="7276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tabLst>
                <a:tab pos="457200" algn="l"/>
              </a:tabLst>
            </a:pPr>
            <a:r>
              <a:rPr lang="mk-MK" sz="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Improve the living conditions in rural </a:t>
            </a:r>
            <a:r>
              <a:rPr lang="mk-MK" sz="9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areas</a:t>
            </a: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mk-MK" sz="9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mk-MK" sz="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environment and developing a sustainable use of natural resources</a:t>
            </a:r>
            <a:endParaRPr lang="mk-MK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Left-Right Arrow 30"/>
          <p:cNvSpPr/>
          <p:nvPr/>
        </p:nvSpPr>
        <p:spPr>
          <a:xfrm rot="1680000" flipH="1">
            <a:off x="7260785" y="1149159"/>
            <a:ext cx="365760" cy="182880"/>
          </a:xfrm>
          <a:prstGeom prst="leftRight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900"/>
          </a:p>
        </p:txBody>
      </p:sp>
      <p:sp>
        <p:nvSpPr>
          <p:cNvPr id="32" name="Left-Right Arrow 31"/>
          <p:cNvSpPr/>
          <p:nvPr/>
        </p:nvSpPr>
        <p:spPr>
          <a:xfrm rot="16200000">
            <a:off x="6021296" y="1206598"/>
            <a:ext cx="274320" cy="182880"/>
          </a:xfrm>
          <a:prstGeom prst="left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900"/>
          </a:p>
        </p:txBody>
      </p:sp>
    </p:spTree>
    <p:extLst>
      <p:ext uri="{BB962C8B-B14F-4D97-AF65-F5344CB8AC3E}">
        <p14:creationId xmlns:p14="http://schemas.microsoft.com/office/powerpoint/2010/main" val="689535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3" grpId="0" animBg="1"/>
      <p:bldP spid="14" grpId="0" animBg="1"/>
      <p:bldP spid="16" grpId="0" animBg="1"/>
      <p:bldP spid="17" grpId="0" animBg="1"/>
      <p:bldP spid="19" grpId="0" animBg="1"/>
      <p:bldP spid="20" grpId="0" animBg="1"/>
      <p:bldP spid="21" grpId="0" animBg="1"/>
      <p:bldP spid="22" grpId="0" animBg="1"/>
      <p:bldP spid="15" grpId="0" animBg="1"/>
      <p:bldP spid="18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1608</TotalTime>
  <Words>772</Words>
  <Application>Microsoft Office PowerPoint</Application>
  <PresentationFormat>On-screen Show (4:3)</PresentationFormat>
  <Paragraphs>105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TimesNewRoman,Bold</vt:lpstr>
      <vt:lpstr>Office Theme</vt:lpstr>
      <vt:lpstr>Advisory role Logic of intervention recapitulation of Day 1 and 2</vt:lpstr>
      <vt:lpstr>Day 1</vt:lpstr>
      <vt:lpstr>Day 2</vt:lpstr>
      <vt:lpstr>Log Matrix (Problem Tree in positive manner)</vt:lpstr>
      <vt:lpstr>Log Matrix (Problem Tree in positive manner)</vt:lpstr>
      <vt:lpstr>Log Matrix (Problem Tree in positive manner)</vt:lpstr>
      <vt:lpstr>Log Matrix (Problem Tree in positive manner)</vt:lpstr>
      <vt:lpstr>Log Matrix (Problem Tree in positive manner)</vt:lpstr>
      <vt:lpstr>Log Matrix (Problem Tree in positive manner)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a role of ADVISOR?</dc:title>
  <dc:creator>Lazo Dimitrov</dc:creator>
  <cp:lastModifiedBy>LENOVO</cp:lastModifiedBy>
  <cp:revision>143</cp:revision>
  <dcterms:created xsi:type="dcterms:W3CDTF">2017-09-28T18:49:17Z</dcterms:created>
  <dcterms:modified xsi:type="dcterms:W3CDTF">2017-10-05T19:29:01Z</dcterms:modified>
</cp:coreProperties>
</file>