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4BE"/>
    <a:srgbClr val="0408B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444" autoAdjust="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42" d="100"/>
          <a:sy n="142" d="100"/>
        </p:scale>
        <p:origin x="906" y="-239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C9670-5124-4409-958B-889F0C71EABA}" type="slidenum">
              <a:rPr lang="mk-MK" smtClean="0"/>
              <a:t>‹#›</a:t>
            </a:fld>
            <a:endParaRPr lang="mk-MK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-3259" y="8633373"/>
            <a:ext cx="948360" cy="501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02.10.2017</a:t>
            </a:r>
            <a:endParaRPr lang="mk-MK" dirty="0"/>
          </a:p>
        </p:txBody>
      </p:sp>
      <p:pic>
        <p:nvPicPr>
          <p:cNvPr id="8" name="Picture 2" descr="European Em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37" y="8657897"/>
            <a:ext cx="735304" cy="45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13646" y="8683804"/>
            <a:ext cx="3711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 err="1"/>
              <a:t>This</a:t>
            </a:r>
            <a:r>
              <a:rPr lang="tr-TR" sz="800" dirty="0"/>
              <a:t> Project is </a:t>
            </a:r>
            <a:r>
              <a:rPr lang="tr-TR" sz="800" dirty="0" err="1"/>
              <a:t>financed</a:t>
            </a:r>
            <a:r>
              <a:rPr lang="tr-TR" sz="800" dirty="0"/>
              <a:t> by </a:t>
            </a:r>
            <a:r>
              <a:rPr lang="tr-TR" sz="800" dirty="0" err="1"/>
              <a:t>the</a:t>
            </a:r>
            <a:r>
              <a:rPr lang="tr-TR" sz="800" dirty="0"/>
              <a:t> </a:t>
            </a:r>
            <a:r>
              <a:rPr lang="tr-TR" sz="800" dirty="0" err="1"/>
              <a:t>European</a:t>
            </a:r>
            <a:r>
              <a:rPr lang="tr-TR" sz="800" dirty="0"/>
              <a:t> </a:t>
            </a:r>
            <a:r>
              <a:rPr lang="tr-TR" sz="800" dirty="0" err="1"/>
              <a:t>Union</a:t>
            </a:r>
            <a:r>
              <a:rPr lang="tr-TR" sz="800" dirty="0"/>
              <a:t> </a:t>
            </a:r>
            <a:r>
              <a:rPr lang="tr-TR" sz="800" dirty="0" err="1"/>
              <a:t>and</a:t>
            </a:r>
            <a:r>
              <a:rPr lang="tr-TR" sz="800" dirty="0"/>
              <a:t> </a:t>
            </a:r>
            <a:r>
              <a:rPr lang="tr-TR" sz="800" dirty="0" err="1"/>
              <a:t>implemented</a:t>
            </a:r>
            <a:r>
              <a:rPr lang="tr-TR" sz="800" dirty="0"/>
              <a:t> by </a:t>
            </a:r>
            <a:r>
              <a:rPr lang="en-GB" sz="800" dirty="0"/>
              <a:t>WYG </a:t>
            </a:r>
            <a:r>
              <a:rPr lang="en-GB" sz="800" dirty="0" err="1"/>
              <a:t>Türkiye</a:t>
            </a:r>
            <a:r>
              <a:rPr lang="en-GB" sz="800" dirty="0"/>
              <a:t>, WYG International Ltd., Project Group </a:t>
            </a:r>
            <a:r>
              <a:rPr lang="tr-TR" sz="800" dirty="0" err="1"/>
              <a:t>and</a:t>
            </a:r>
            <a:r>
              <a:rPr lang="en-GB" sz="800" dirty="0"/>
              <a:t> LDK Consultants Consortium</a:t>
            </a:r>
            <a:r>
              <a:rPr lang="tr-TR" sz="800" dirty="0"/>
              <a:t>.</a:t>
            </a:r>
            <a:endParaRPr lang="en-GB" sz="800" dirty="0"/>
          </a:p>
        </p:txBody>
      </p:sp>
      <p:pic>
        <p:nvPicPr>
          <p:cNvPr id="10" name="Picture 2" descr="\\Server\share\PMU ADMIN - 2015-18\Visibility\Logo\AB Hibe Logo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" t="31442" r="9259" b="31612"/>
          <a:stretch/>
        </p:blipFill>
        <p:spPr bwMode="auto">
          <a:xfrm>
            <a:off x="5284617" y="8649283"/>
            <a:ext cx="984570" cy="48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-1157008" y="8563528"/>
            <a:ext cx="9144000" cy="18288"/>
          </a:xfrm>
          <a:prstGeom prst="rect">
            <a:avLst/>
          </a:prstGeom>
          <a:solidFill>
            <a:srgbClr val="0408B4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287154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0" y="8882436"/>
            <a:ext cx="1004047" cy="2615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18729" y="8882436"/>
            <a:ext cx="437684" cy="2615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414D3-3BAA-452B-9AD7-2EFEBCD08E64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961443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676489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2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85761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3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56708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4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141925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5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99361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mk-MK" smtClean="0"/>
              <a:t>02.10.2017</a:t>
            </a:r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414D3-3BAA-452B-9AD7-2EFEBCD08E64}" type="slidenum">
              <a:rPr lang="mk-MK" smtClean="0"/>
              <a:t>6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7996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43933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9809"/>
            <a:ext cx="9144000" cy="522709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DBE4-959A-4E4D-8FDB-29C9B4D6A6FB}" type="datetimeFigureOut">
              <a:rPr lang="mk-MK" smtClean="0"/>
              <a:t>02.10.2017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0991" y="6356351"/>
            <a:ext cx="6308035" cy="365125"/>
          </a:xfrm>
          <a:prstGeom prst="rect">
            <a:avLst/>
          </a:prstGeom>
        </p:spPr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5885-D34F-493F-9F44-9410FC3C4C48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68293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909"/>
            <a:ext cx="9144000" cy="68212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3567"/>
            <a:ext cx="9144000" cy="52287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DBE4-959A-4E4D-8FDB-29C9B4D6A6FB}" type="datetimeFigureOut">
              <a:rPr lang="mk-MK" smtClean="0"/>
              <a:t>02.10.2017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0991" y="6356351"/>
            <a:ext cx="6308035" cy="365125"/>
          </a:xfrm>
          <a:prstGeom prst="rect">
            <a:avLst/>
          </a:prstGeom>
        </p:spPr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5885-D34F-493F-9F44-9410FC3C4C48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6430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9526" y="0"/>
            <a:ext cx="9153526" cy="68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9526" y="846161"/>
            <a:ext cx="9144000" cy="522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248820"/>
            <a:ext cx="948360" cy="501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02.10.2017</a:t>
            </a:r>
            <a:endParaRPr lang="mk-M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060" y="6239295"/>
            <a:ext cx="524289" cy="501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85885-D34F-493F-9F44-9410FC3C4C48}" type="slidenum">
              <a:rPr lang="mk-MK" smtClean="0"/>
              <a:t>‹#›</a:t>
            </a:fld>
            <a:endParaRPr lang="mk-MK" dirty="0"/>
          </a:p>
        </p:txBody>
      </p:sp>
      <p:pic>
        <p:nvPicPr>
          <p:cNvPr id="9" name="Picture 2" descr="European Emble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010" y="6277396"/>
            <a:ext cx="735304" cy="45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2413858" y="6289855"/>
            <a:ext cx="4408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00" dirty="0" err="1"/>
              <a:t>This</a:t>
            </a:r>
            <a:r>
              <a:rPr lang="tr-TR" sz="1000" dirty="0"/>
              <a:t> Project is </a:t>
            </a:r>
            <a:r>
              <a:rPr lang="tr-TR" sz="1000" dirty="0" err="1"/>
              <a:t>financed</a:t>
            </a:r>
            <a:r>
              <a:rPr lang="tr-TR" sz="1000" dirty="0"/>
              <a:t> by </a:t>
            </a:r>
            <a:r>
              <a:rPr lang="tr-TR" sz="1000" dirty="0" err="1"/>
              <a:t>the</a:t>
            </a:r>
            <a:r>
              <a:rPr lang="tr-TR" sz="1000" dirty="0"/>
              <a:t> </a:t>
            </a:r>
            <a:r>
              <a:rPr lang="tr-TR" sz="1000" dirty="0" err="1"/>
              <a:t>European</a:t>
            </a:r>
            <a:r>
              <a:rPr lang="tr-TR" sz="1000" dirty="0"/>
              <a:t> </a:t>
            </a:r>
            <a:r>
              <a:rPr lang="tr-TR" sz="1000" dirty="0" err="1"/>
              <a:t>Union</a:t>
            </a:r>
            <a:r>
              <a:rPr lang="tr-TR" sz="1000" dirty="0"/>
              <a:t> </a:t>
            </a:r>
            <a:r>
              <a:rPr lang="tr-TR" sz="1000" dirty="0" err="1"/>
              <a:t>and</a:t>
            </a:r>
            <a:r>
              <a:rPr lang="tr-TR" sz="1000" dirty="0"/>
              <a:t> </a:t>
            </a:r>
            <a:r>
              <a:rPr lang="tr-TR" sz="1000" dirty="0" err="1"/>
              <a:t>implemented</a:t>
            </a:r>
            <a:r>
              <a:rPr lang="tr-TR" sz="1000" dirty="0"/>
              <a:t> by </a:t>
            </a:r>
            <a:r>
              <a:rPr lang="en-GB" sz="1000" dirty="0"/>
              <a:t>WYG </a:t>
            </a:r>
            <a:r>
              <a:rPr lang="en-GB" sz="1000" dirty="0" err="1"/>
              <a:t>Türkiye</a:t>
            </a:r>
            <a:r>
              <a:rPr lang="en-GB" sz="1000" dirty="0"/>
              <a:t>, WYG International Ltd., Project Group </a:t>
            </a:r>
            <a:r>
              <a:rPr lang="tr-TR" sz="1000" dirty="0" err="1"/>
              <a:t>and</a:t>
            </a:r>
            <a:r>
              <a:rPr lang="en-GB" sz="1000" dirty="0"/>
              <a:t> LDK Consultants Consortium</a:t>
            </a:r>
            <a:r>
              <a:rPr lang="tr-TR" sz="1000" dirty="0"/>
              <a:t>.</a:t>
            </a:r>
            <a:endParaRPr lang="en-GB" sz="1000" dirty="0"/>
          </a:p>
        </p:txBody>
      </p:sp>
      <p:pic>
        <p:nvPicPr>
          <p:cNvPr id="11" name="Picture 2" descr="\\Server\share\PMU ADMIN - 2015-18\Visibility\Logo\AB Hibe Logo.pn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" t="31442" r="9259" b="31612"/>
          <a:stretch/>
        </p:blipFill>
        <p:spPr bwMode="auto">
          <a:xfrm>
            <a:off x="6923612" y="6245915"/>
            <a:ext cx="984570" cy="48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9526" y="6169579"/>
            <a:ext cx="9144000" cy="18288"/>
          </a:xfrm>
          <a:prstGeom prst="rect">
            <a:avLst/>
          </a:prstGeom>
          <a:solidFill>
            <a:srgbClr val="0408B4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5" name="Rectangle 14"/>
          <p:cNvSpPr/>
          <p:nvPr userDrawn="1"/>
        </p:nvSpPr>
        <p:spPr>
          <a:xfrm>
            <a:off x="0" y="664100"/>
            <a:ext cx="9144000" cy="18288"/>
          </a:xfrm>
          <a:prstGeom prst="rect">
            <a:avLst/>
          </a:prstGeom>
          <a:solidFill>
            <a:srgbClr val="0408B4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261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u="none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74710"/>
            <a:ext cx="6864824" cy="766762"/>
          </a:xfrm>
        </p:spPr>
        <p:txBody>
          <a:bodyPr>
            <a:noAutofit/>
          </a:bodyPr>
          <a:lstStyle/>
          <a:p>
            <a:r>
              <a:rPr lang="en-US" sz="6000" dirty="0" smtClean="0"/>
              <a:t>Case studies</a:t>
            </a:r>
            <a:endParaRPr lang="mk-MK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68036"/>
            <a:ext cx="1910687" cy="532263"/>
          </a:xfrm>
        </p:spPr>
        <p:txBody>
          <a:bodyPr/>
          <a:lstStyle/>
          <a:p>
            <a:r>
              <a:rPr lang="en-US" dirty="0"/>
              <a:t>Lazo Dimitrov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2562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studies</a:t>
            </a:r>
            <a:endParaRPr lang="mk-M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300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dirty="0" smtClean="0"/>
              <a:t>Enterprise </a:t>
            </a:r>
            <a:r>
              <a:rPr lang="en-US" dirty="0"/>
              <a:t>is a </a:t>
            </a:r>
            <a:r>
              <a:rPr lang="en-US" dirty="0" smtClean="0"/>
              <a:t>(family) micro-enterprise </a:t>
            </a:r>
            <a:r>
              <a:rPr lang="en-US" dirty="0"/>
              <a:t>deals with honey, preserve, pickle, carob molasses and jam production</a:t>
            </a:r>
            <a:r>
              <a:rPr lang="en-US" dirty="0" smtClean="0"/>
              <a:t> </a:t>
            </a:r>
            <a:r>
              <a:rPr lang="en-US" dirty="0"/>
              <a:t>located in </a:t>
            </a:r>
            <a:r>
              <a:rPr lang="en-US" dirty="0" err="1"/>
              <a:t>Trikomo</a:t>
            </a:r>
            <a:r>
              <a:rPr lang="en-US" dirty="0"/>
              <a:t>/</a:t>
            </a:r>
            <a:r>
              <a:rPr lang="en-US" dirty="0" err="1"/>
              <a:t>İskele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spcBef>
                <a:spcPts val="0"/>
              </a:spcBef>
              <a:spcAft>
                <a:spcPts val="3000"/>
              </a:spcAft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GB" dirty="0" smtClean="0"/>
              <a:t> </a:t>
            </a:r>
            <a:r>
              <a:rPr lang="en-GB" dirty="0"/>
              <a:t>D</a:t>
            </a:r>
            <a:r>
              <a:rPr lang="en-GB" dirty="0" smtClean="0"/>
              <a:t>airy </a:t>
            </a:r>
            <a:r>
              <a:rPr lang="en-GB" dirty="0"/>
              <a:t>farm </a:t>
            </a:r>
            <a:r>
              <a:rPr lang="en-GB" dirty="0" smtClean="0"/>
              <a:t>whit production of b</a:t>
            </a:r>
            <a:r>
              <a:rPr lang="en-US" dirty="0" err="1" smtClean="0"/>
              <a:t>arley</a:t>
            </a:r>
            <a:r>
              <a:rPr lang="en-US" dirty="0"/>
              <a:t>, vetch, wheat and oats </a:t>
            </a:r>
            <a:r>
              <a:rPr lang="en-US" dirty="0" smtClean="0"/>
              <a:t>used as green feed and silage </a:t>
            </a:r>
            <a:r>
              <a:rPr lang="en-GB" dirty="0" smtClean="0"/>
              <a:t>in </a:t>
            </a:r>
            <a:r>
              <a:rPr lang="en-GB" dirty="0" err="1" smtClean="0"/>
              <a:t>Erdemli</a:t>
            </a:r>
            <a:r>
              <a:rPr lang="en-GB" dirty="0"/>
              <a:t>, </a:t>
            </a:r>
            <a:r>
              <a:rPr lang="en-GB" dirty="0" err="1"/>
              <a:t>Mesarya</a:t>
            </a:r>
            <a:r>
              <a:rPr lang="en-GB" dirty="0"/>
              <a:t> region.</a:t>
            </a:r>
            <a:endParaRPr lang="mk-MK" dirty="0"/>
          </a:p>
          <a:p>
            <a:pPr algn="just">
              <a:spcBef>
                <a:spcPts val="0"/>
              </a:spcBef>
              <a:spcAft>
                <a:spcPts val="3000"/>
              </a:spcAft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dirty="0" smtClean="0"/>
              <a:t>Family </a:t>
            </a:r>
            <a:r>
              <a:rPr lang="en-US" dirty="0"/>
              <a:t>business </a:t>
            </a:r>
            <a:r>
              <a:rPr lang="en-US" dirty="0" smtClean="0"/>
              <a:t>(Ltd) in </a:t>
            </a:r>
            <a:r>
              <a:rPr lang="en-US" dirty="0" err="1"/>
              <a:t>Çayönü</a:t>
            </a:r>
            <a:r>
              <a:rPr lang="en-US" dirty="0"/>
              <a:t> </a:t>
            </a:r>
            <a:r>
              <a:rPr lang="en-US" dirty="0" smtClean="0"/>
              <a:t>village produces </a:t>
            </a:r>
            <a:r>
              <a:rPr lang="en-US" dirty="0"/>
              <a:t>raw materials for animal feed, </a:t>
            </a:r>
            <a:r>
              <a:rPr lang="en-US" dirty="0" smtClean="0"/>
              <a:t>potatoes </a:t>
            </a:r>
            <a:r>
              <a:rPr lang="en-US" dirty="0"/>
              <a:t>and cereals, exports potatoes and imports agricultural machinery, seeds and other supplementary products. </a:t>
            </a:r>
            <a:endParaRPr lang="en-US" dirty="0" smtClean="0"/>
          </a:p>
          <a:p>
            <a:pPr algn="just">
              <a:spcBef>
                <a:spcPts val="0"/>
              </a:spcBef>
              <a:spcAft>
                <a:spcPts val="300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mtClean="0"/>
              <a:t>Vegetable </a:t>
            </a:r>
            <a:r>
              <a:rPr lang="en-US" dirty="0"/>
              <a:t>and crop production </a:t>
            </a:r>
            <a:r>
              <a:rPr lang="en-US" dirty="0" smtClean="0"/>
              <a:t>farm mainly </a:t>
            </a:r>
            <a:r>
              <a:rPr lang="en-US" dirty="0"/>
              <a:t>potatoes, onions, black olives, barley and passion </a:t>
            </a:r>
            <a:r>
              <a:rPr lang="en-US" dirty="0" smtClean="0"/>
              <a:t>fruit in </a:t>
            </a:r>
            <a:r>
              <a:rPr lang="en-US" dirty="0" err="1"/>
              <a:t>Beyarmudu</a:t>
            </a:r>
            <a:r>
              <a:rPr lang="en-US" dirty="0"/>
              <a:t>/Famagusta region.</a:t>
            </a:r>
          </a:p>
          <a:p>
            <a:pPr algn="l">
              <a:spcBef>
                <a:spcPts val="0"/>
              </a:spcBef>
              <a:spcAft>
                <a:spcPts val="3000"/>
              </a:spcAft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89478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work - rules</a:t>
            </a:r>
            <a:endParaRPr lang="mk-M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groups with max 5 members per group</a:t>
            </a: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group at least 1 advisor with financial background </a:t>
            </a:r>
          </a:p>
          <a:p>
            <a:pPr algn="just">
              <a:spcBef>
                <a:spcPts val="0"/>
              </a:spcBef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1 &amp; 2 -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1. </a:t>
            </a:r>
            <a:r>
              <a:rPr lang="en-US" dirty="0"/>
              <a:t>H</a:t>
            </a:r>
            <a:r>
              <a:rPr lang="en-US" dirty="0" smtClean="0"/>
              <a:t>oney</a:t>
            </a:r>
            <a:r>
              <a:rPr lang="en-US" dirty="0"/>
              <a:t>, preserve, pickle, carob molasses and jam </a:t>
            </a:r>
            <a:endParaRPr lang="en-US" dirty="0" smtClean="0"/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least 1 livestock, 1 crop expert,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preferably additionally veterinary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3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4 -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2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GB" dirty="0" smtClean="0"/>
              <a:t>Dairy </a:t>
            </a:r>
            <a:r>
              <a:rPr lang="en-GB" dirty="0"/>
              <a:t>farm </a:t>
            </a:r>
            <a:r>
              <a:rPr lang="en-GB" dirty="0" smtClean="0"/>
              <a:t>and </a:t>
            </a:r>
            <a:r>
              <a:rPr lang="en-GB" dirty="0"/>
              <a:t>production </a:t>
            </a:r>
            <a:r>
              <a:rPr lang="en-US" dirty="0" smtClean="0"/>
              <a:t>livestock feed &amp; silage </a:t>
            </a: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livestock, 1 veterinary and 1 fodder crop expert </a:t>
            </a:r>
          </a:p>
          <a:p>
            <a:pPr algn="just">
              <a:spcBef>
                <a:spcPts val="0"/>
              </a:spcBef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5 &amp; 6 -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3. </a:t>
            </a:r>
            <a:r>
              <a:rPr lang="en-US" dirty="0"/>
              <a:t>A</a:t>
            </a:r>
            <a:r>
              <a:rPr lang="en-US" dirty="0" smtClean="0"/>
              <a:t>nimal feed, potatoes, cereals, exports potatoes, imports machinery, seeds and other supplementary products</a:t>
            </a: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least 1 livestock and 1 crop expert</a:t>
            </a:r>
          </a:p>
          <a:p>
            <a:pPr algn="just">
              <a:spcBef>
                <a:spcPts val="0"/>
              </a:spcBef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7 &amp; 8 - Case 4. </a:t>
            </a:r>
            <a:r>
              <a:rPr lang="en-US" dirty="0" smtClean="0"/>
              <a:t>Potatoes, onions, black olives, barley, passion fruit  </a:t>
            </a:r>
          </a:p>
          <a:p>
            <a:pPr algn="l">
              <a:spcBef>
                <a:spcPts val="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least 1 orchards or vineyards expert</a:t>
            </a:r>
          </a:p>
        </p:txBody>
      </p:sp>
    </p:spTree>
    <p:extLst>
      <p:ext uri="{BB962C8B-B14F-4D97-AF65-F5344CB8AC3E}">
        <p14:creationId xmlns:p14="http://schemas.microsoft.com/office/powerpoint/2010/main" val="419297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Formulation agricultural </a:t>
            </a:r>
            <a:r>
              <a:rPr lang="en-US" dirty="0"/>
              <a:t>business development ideas</a:t>
            </a:r>
            <a:endParaRPr lang="mk-M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Task:</a:t>
            </a:r>
            <a:r>
              <a:rPr lang="en-US" sz="3600" dirty="0" smtClean="0"/>
              <a:t> </a:t>
            </a:r>
            <a:r>
              <a:rPr lang="en-US" dirty="0" smtClean="0"/>
              <a:t>Based on the case studies, discuss within the group and identify:</a:t>
            </a:r>
          </a:p>
          <a:p>
            <a:pPr marL="342900" indent="-342900" algn="l">
              <a:buFontTx/>
              <a:buChar char="-"/>
            </a:pPr>
            <a:r>
              <a:rPr lang="en-GB" b="1" dirty="0" smtClean="0"/>
              <a:t>Additional Constraints </a:t>
            </a:r>
            <a:r>
              <a:rPr lang="en-GB" b="1" dirty="0"/>
              <a:t>and issues </a:t>
            </a:r>
            <a:r>
              <a:rPr lang="en-US" dirty="0" smtClean="0"/>
              <a:t>(</a:t>
            </a:r>
            <a:r>
              <a:rPr lang="en-US" dirty="0"/>
              <a:t>if any) </a:t>
            </a:r>
            <a:endParaRPr lang="en-GB" b="1" dirty="0" smtClean="0"/>
          </a:p>
          <a:p>
            <a:pPr marL="342900" indent="-342900" algn="l">
              <a:buFontTx/>
              <a:buChar char="-"/>
            </a:pPr>
            <a:r>
              <a:rPr lang="en-GB" b="1" dirty="0" smtClean="0"/>
              <a:t>Information missing </a:t>
            </a:r>
            <a:r>
              <a:rPr lang="en-US" dirty="0"/>
              <a:t>(if any) </a:t>
            </a:r>
            <a:endParaRPr lang="en-GB" b="1" dirty="0" smtClean="0"/>
          </a:p>
          <a:p>
            <a:pPr marL="342900" indent="-342900" algn="l">
              <a:buFontTx/>
              <a:buChar char="-"/>
            </a:pPr>
            <a:r>
              <a:rPr lang="en-US" b="1" dirty="0" smtClean="0"/>
              <a:t>Formulate agricultural </a:t>
            </a:r>
            <a:r>
              <a:rPr lang="en-US" b="1" dirty="0"/>
              <a:t>business development </a:t>
            </a:r>
            <a:r>
              <a:rPr lang="en-US" b="1" dirty="0" smtClean="0"/>
              <a:t>idea</a:t>
            </a:r>
          </a:p>
          <a:p>
            <a:pPr algn="l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</a:t>
            </a:r>
            <a:r>
              <a:rPr lang="en-US" sz="3200" dirty="0" smtClean="0"/>
              <a:t> </a:t>
            </a:r>
            <a:r>
              <a:rPr lang="en-US" dirty="0" smtClean="0"/>
              <a:t>30 min</a:t>
            </a:r>
            <a:endParaRPr lang="mk-MK" dirty="0"/>
          </a:p>
          <a:p>
            <a:pPr algn="l"/>
            <a:endParaRPr lang="en-US" dirty="0" smtClean="0"/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Approach:</a:t>
            </a:r>
            <a:r>
              <a:rPr lang="en-US" sz="3200" dirty="0" smtClean="0"/>
              <a:t> </a:t>
            </a:r>
            <a:r>
              <a:rPr lang="en-US" dirty="0" smtClean="0"/>
              <a:t>Write your findings on the flipchart paper. 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DO NOT SHARE WITH OTHER GROUPS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mk-M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play: Addressing </a:t>
            </a:r>
            <a:r>
              <a:rPr lang="en-US" dirty="0"/>
              <a:t>business needs</a:t>
            </a:r>
            <a:endParaRPr lang="mk-M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Task:</a:t>
            </a:r>
            <a:r>
              <a:rPr lang="en-US" sz="3600" dirty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dirty="0" smtClean="0"/>
              <a:t>member of group will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 as advisors </a:t>
            </a:r>
            <a:r>
              <a:rPr lang="en-US" dirty="0" smtClean="0"/>
              <a:t>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 smtClean="0"/>
              <a:t> member of the other group will act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applicant </a:t>
            </a:r>
            <a:r>
              <a:rPr lang="en-US" dirty="0" smtClean="0"/>
              <a:t>(client). The advisor and applicant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 for the first time</a:t>
            </a:r>
            <a:r>
              <a:rPr lang="en-US" dirty="0" smtClean="0"/>
              <a:t>. The advisor has a short time to:</a:t>
            </a:r>
            <a:endParaRPr lang="en-US" dirty="0"/>
          </a:p>
          <a:p>
            <a:pPr marL="342900" indent="-342900" algn="l">
              <a:buFontTx/>
              <a:buChar char="-"/>
            </a:pPr>
            <a:r>
              <a:rPr lang="en-GB" b="1" dirty="0" smtClean="0"/>
              <a:t>Inform the applicant</a:t>
            </a:r>
          </a:p>
          <a:p>
            <a:pPr marL="342900" indent="-342900" algn="l">
              <a:buFontTx/>
              <a:buChar char="-"/>
            </a:pPr>
            <a:r>
              <a:rPr lang="en-GB" b="1" dirty="0" smtClean="0"/>
              <a:t>Identify client constraints </a:t>
            </a:r>
            <a:r>
              <a:rPr lang="en-GB" b="1" dirty="0"/>
              <a:t>and issues </a:t>
            </a:r>
            <a:endParaRPr lang="en-GB" b="1" dirty="0" smtClean="0"/>
          </a:p>
          <a:p>
            <a:pPr marL="342900" indent="-342900" algn="l">
              <a:buFontTx/>
              <a:buChar char="-"/>
            </a:pPr>
            <a:r>
              <a:rPr lang="en-US" b="1" dirty="0" smtClean="0"/>
              <a:t>Formulate client business </a:t>
            </a:r>
            <a:r>
              <a:rPr lang="en-US" b="1" dirty="0"/>
              <a:t>development idea</a:t>
            </a:r>
          </a:p>
          <a:p>
            <a:pPr algn="l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</a:t>
            </a:r>
            <a:r>
              <a:rPr lang="en-US" sz="3200" dirty="0"/>
              <a:t> </a:t>
            </a:r>
            <a:r>
              <a:rPr lang="en-US" dirty="0"/>
              <a:t>2</a:t>
            </a:r>
            <a:r>
              <a:rPr lang="en-US" dirty="0" smtClean="0"/>
              <a:t>0 min</a:t>
            </a:r>
            <a:endParaRPr lang="mk-MK" dirty="0"/>
          </a:p>
          <a:p>
            <a:pPr algn="l"/>
            <a:endParaRPr lang="en-US" dirty="0"/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Task: </a:t>
            </a:r>
            <a:r>
              <a:rPr lang="en-US" dirty="0" smtClean="0"/>
              <a:t>Other participants will observe the process.</a:t>
            </a:r>
          </a:p>
          <a:p>
            <a:pPr algn="l"/>
            <a:endParaRPr lang="en-GB" b="1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00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Feedback: Addressing </a:t>
            </a:r>
            <a:r>
              <a:rPr lang="en-US" dirty="0"/>
              <a:t>business needs</a:t>
            </a:r>
            <a:endParaRPr lang="mk-M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was advisor introduction?</a:t>
            </a: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advisor make proper explanation of the purpose?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has lead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and conversation?</a:t>
            </a: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was asking &amp; Who was answering?</a:t>
            </a: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advisor asking right question?</a:t>
            </a:r>
          </a:p>
          <a:p>
            <a:pPr algn="l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advisor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giving right answers?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advisor attitude?</a:t>
            </a:r>
          </a:p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time management?</a:t>
            </a:r>
          </a:p>
          <a:p>
            <a:pPr algn="l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dirty="0" smtClean="0"/>
          </a:p>
          <a:p>
            <a:pPr algn="l"/>
            <a:endParaRPr lang="en-GB" b="1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0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469</Words>
  <Application>Microsoft Office PowerPoint</Application>
  <PresentationFormat>On-screen Show (4:3)</PresentationFormat>
  <Paragraphs>64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Case studies</vt:lpstr>
      <vt:lpstr>Case studies</vt:lpstr>
      <vt:lpstr>Group work - rules</vt:lpstr>
      <vt:lpstr>Formulation agricultural business development ideas</vt:lpstr>
      <vt:lpstr>Role play: Addressing business needs</vt:lpstr>
      <vt:lpstr>Feedback: Addressing business needs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role of ADVISOR?</dc:title>
  <dc:creator>Lazo Dimitrov</dc:creator>
  <cp:lastModifiedBy>LENOVO</cp:lastModifiedBy>
  <cp:revision>69</cp:revision>
  <dcterms:created xsi:type="dcterms:W3CDTF">2017-09-28T18:49:17Z</dcterms:created>
  <dcterms:modified xsi:type="dcterms:W3CDTF">2017-10-02T13:37:29Z</dcterms:modified>
</cp:coreProperties>
</file>